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76" r:id="rId16"/>
    <p:sldId id="277" r:id="rId17"/>
    <p:sldId id="278" r:id="rId18"/>
    <p:sldId id="289" r:id="rId19"/>
    <p:sldId id="280" r:id="rId20"/>
    <p:sldId id="279" r:id="rId21"/>
    <p:sldId id="281" r:id="rId22"/>
    <p:sldId id="290" r:id="rId23"/>
    <p:sldId id="288" r:id="rId24"/>
    <p:sldId id="269" r:id="rId25"/>
    <p:sldId id="274" r:id="rId26"/>
    <p:sldId id="270" r:id="rId27"/>
    <p:sldId id="271" r:id="rId28"/>
    <p:sldId id="286" r:id="rId29"/>
    <p:sldId id="273" r:id="rId30"/>
    <p:sldId id="275" r:id="rId31"/>
    <p:sldId id="282" r:id="rId32"/>
    <p:sldId id="284" r:id="rId33"/>
    <p:sldId id="292" r:id="rId34"/>
    <p:sldId id="291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A501-08FD-4BF8-8326-9250B96BB005}" v="108" dt="2020-07-07T20:15:58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aparella@campus.unimib.it" userId="S::m.paparella@campus.unimib.it::30cf561a-fd5b-43ae-a69e-9b3acda2c567" providerId="AD" clId="Web-{ECD4A501-08FD-4BF8-8326-9250B96BB005}"/>
    <pc:docChg chg="addSld modSld addMainMaster delMainMaster">
      <pc:chgData name="m.paparella@campus.unimib.it" userId="S::m.paparella@campus.unimib.it::30cf561a-fd5b-43ae-a69e-9b3acda2c567" providerId="AD" clId="Web-{ECD4A501-08FD-4BF8-8326-9250B96BB005}" dt="2020-07-07T20:15:58.893" v="109" actId="20577"/>
      <pc:docMkLst>
        <pc:docMk/>
      </pc:docMkLst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498645708" sldId="256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98645708" sldId="256"/>
            <ac:spMk id="2" creationId="{4C9F2B70-2341-4AA9-B3AB-9A2D1691FF64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98645708" sldId="256"/>
            <ac:spMk id="3" creationId="{4449FC26-7720-43D8-BAB4-41080165C049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98645708" sldId="256"/>
            <ac:spMk id="56" creationId="{2CB6C291-6CAF-46DF-ACFF-AADF0FD03F58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98645708" sldId="256"/>
            <ac:spMk id="60" creationId="{4735DC46-5663-471D-AADB-81E00E65BCC6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498645708" sldId="256"/>
            <ac:picMk id="58" creationId="{1EBADBCA-DA20-4279-93C6-011DEF18AA7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072556126" sldId="257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072556126" sldId="257"/>
            <ac:spMk id="4" creationId="{84A6DEB9-D072-452D-9F29-B69719C508F9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072556126" sldId="257"/>
            <ac:spMk id="10" creationId="{5CED7052-17DE-472B-891E-B5550BFFFD6A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072556126" sldId="257"/>
            <ac:spMk id="47" creationId="{2CB6C291-6CAF-46DF-ACFF-AADF0FD03F58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072556126" sldId="257"/>
            <ac:spMk id="51" creationId="{4735DC46-5663-471D-AADB-81E00E65BCC6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072556126" sldId="257"/>
            <ac:picMk id="49" creationId="{1EBADBCA-DA20-4279-93C6-011DEF18AA7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789476555" sldId="258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2" creationId="{0CFBD143-8FE2-4266-B861-40C2609CDF5B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3" creationId="{CD888B6F-5B12-43BE-A56A-CBE0FE389E2D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76" creationId="{799A8B4F-0FED-46C0-9186-5A8E116D8744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80" creationId="{38A69B74-22E3-47CC-823F-18BE7930C814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82" creationId="{1778637B-5DB8-4A75-B2E6-FC2B1BB9A7DB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89476555" sldId="258"/>
            <ac:spMk id="84" creationId="{0035A30C-45F3-4EFB-B2E8-6E2A11843D39}"/>
          </ac:spMkLst>
        </pc:spChg>
        <pc:picChg chg="mod ord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789476555" sldId="258"/>
            <ac:picMk id="10" creationId="{D8316D6B-152A-4E02-BAAA-451086521DC7}"/>
          </ac:picMkLst>
        </pc:pic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789476555" sldId="258"/>
            <ac:picMk id="78" creationId="{DA6861EE-7660-46C9-80BD-173B8F7454B8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334666926" sldId="259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34666926" sldId="259"/>
            <ac:spMk id="2" creationId="{3C00C231-C020-43A9-9A07-BC2FE2D31904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34666926" sldId="259"/>
            <ac:spMk id="3" creationId="{C1C6226C-7219-4478-9F70-461E953684D3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34666926" sldId="259"/>
            <ac:spMk id="39" creationId="{4351DFE5-F63D-4BE0-BDA9-E3EB88F01AA5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334666926" sldId="259"/>
            <ac:picMk id="41" creationId="{3AA16612-ACD2-4A16-8F2B-4514FD6BF28F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240009891" sldId="260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240009891" sldId="260"/>
            <ac:spMk id="2" creationId="{986DE320-A9DB-4D9A-BD3E-6652EA4DCEF3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240009891" sldId="260"/>
            <ac:spMk id="5" creationId="{E2951811-66C1-4BF5-95E8-C79907F11AA0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240009891" sldId="260"/>
            <ac:spMk id="28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240009891" sldId="260"/>
            <ac:spMk id="30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240009891" sldId="260"/>
            <ac:picMk id="32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725020916" sldId="261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25020916" sldId="261"/>
            <ac:spMk id="2" creationId="{02A0FFA2-8F4B-4D86-81DD-A6C12EE62059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25020916" sldId="261"/>
            <ac:spMk id="3" creationId="{988185C1-674B-4109-98B5-693ACF7385BD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25020916" sldId="261"/>
            <ac:spMk id="15" creationId="{4351DFE5-F63D-4BE0-BDA9-E3EB88F01AA5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725020916" sldId="261"/>
            <ac:picMk id="17" creationId="{3AA16612-ACD2-4A16-8F2B-4514FD6BF28F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423928651" sldId="262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423928651" sldId="262"/>
            <ac:spMk id="2" creationId="{FC94D221-6A27-4ED8-BBFB-B270FB60CEDD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423928651" sldId="262"/>
            <ac:spMk id="3" creationId="{4F99D958-5808-4EAC-96BC-2AAC7AE02F26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423928651" sldId="262"/>
            <ac:spMk id="15" creationId="{4351DFE5-F63D-4BE0-BDA9-E3EB88F01AA5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423928651" sldId="262"/>
            <ac:picMk id="17" creationId="{3AA16612-ACD2-4A16-8F2B-4514FD6BF28F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508507707" sldId="263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508507707" sldId="263"/>
            <ac:spMk id="2" creationId="{86437A96-7588-45C4-A0BD-46D1DADC3C06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508507707" sldId="263"/>
            <ac:spMk id="3" creationId="{AC85EE9C-DE2E-4F18-B1F9-C95F2B3C5621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508507707" sldId="263"/>
            <ac:spMk id="37" creationId="{9AF5C66A-E8F2-4E13-98A3-FE96597C5A42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508507707" sldId="263"/>
            <ac:picMk id="39" creationId="{AC860275-E106-493A-8BF0-E0A91130EF6A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3830736176" sldId="264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830736176" sldId="264"/>
            <ac:spMk id="3" creationId="{9F984D13-CD2E-485A-B8B6-AF432FEC7A45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830736176" sldId="264"/>
            <ac:spMk id="25" creationId="{AFA67CD3-AB4E-4A7A-BEB8-53C445D8C44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830736176" sldId="264"/>
            <ac:spMk id="27" creationId="{339C8D78-A644-462F-B674-F440635E5353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3830736176" sldId="264"/>
            <ac:picMk id="26" creationId="{07CF545F-9C2E-4446-97CD-AD92990C2B68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395559137" sldId="265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395559137" sldId="265"/>
            <ac:spMk id="2" creationId="{6EDC394D-E250-4DB5-A6AA-C8A0AC91D7F9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395559137" sldId="265"/>
            <ac:spMk id="3" creationId="{4EDF6138-DEDF-4E7C-8B15-8BA8E443D387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395559137" sldId="265"/>
            <ac:spMk id="17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395559137" sldId="265"/>
            <ac:spMk id="19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395559137" sldId="265"/>
            <ac:picMk id="21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469267089" sldId="266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69267089" sldId="266"/>
            <ac:spMk id="2" creationId="{A59EC4A8-42C7-40AF-B95A-EE37B5FDB56B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69267089" sldId="266"/>
            <ac:spMk id="3" creationId="{4F8AC5E7-7871-4D4B-B3CC-2DDD5FB336A5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69267089" sldId="266"/>
            <ac:spMk id="17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469267089" sldId="266"/>
            <ac:spMk id="19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469267089" sldId="266"/>
            <ac:picMk id="21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030011867" sldId="267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030011867" sldId="267"/>
            <ac:spMk id="2" creationId="{381F750B-51D1-49CA-AD78-B5B0FB41DB0C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030011867" sldId="267"/>
            <ac:spMk id="5" creationId="{D673151C-1C95-4F92-BB62-1C751341ABE1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030011867" sldId="267"/>
            <ac:spMk id="19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030011867" sldId="267"/>
            <ac:spMk id="21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030011867" sldId="267"/>
            <ac:picMk id="23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909076787" sldId="268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909076787" sldId="268"/>
            <ac:spMk id="3" creationId="{4D99097E-3324-4BAA-8891-4A4BD22EE127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909076787" sldId="268"/>
            <ac:spMk id="17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909076787" sldId="268"/>
            <ac:spMk id="19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909076787" sldId="268"/>
            <ac:picMk id="21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790738050" sldId="269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90738050" sldId="269"/>
            <ac:spMk id="2" creationId="{31E0815F-B926-4ABD-9661-A9874C82DBA9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90738050" sldId="269"/>
            <ac:spMk id="5" creationId="{9F9239DE-5EBD-4F55-B885-FAC85D3A29EB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90738050" sldId="269"/>
            <ac:spMk id="19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90738050" sldId="269"/>
            <ac:spMk id="21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790738050" sldId="269"/>
            <ac:picMk id="23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709139408" sldId="270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09139408" sldId="270"/>
            <ac:spMk id="2" creationId="{B5B256B1-EBEC-4743-9DB0-76E83475CF30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09139408" sldId="270"/>
            <ac:spMk id="3" creationId="{1C0355A7-4761-47F8-A1F9-7500CC2EEE09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09139408" sldId="270"/>
            <ac:spMk id="28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709139408" sldId="270"/>
            <ac:spMk id="30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709139408" sldId="270"/>
            <ac:picMk id="32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757530544" sldId="271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57530544" sldId="271"/>
            <ac:spMk id="2" creationId="{33512D68-BD76-4F37-B064-F6FA470A2BF4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57530544" sldId="271"/>
            <ac:spMk id="3" creationId="{9FA8107C-5905-47D2-88D6-AAB866151B4D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57530544" sldId="271"/>
            <ac:spMk id="17" creationId="{3B854194-185D-494D-905C-7C7CB2E30F6E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57530544" sldId="271"/>
            <ac:spMk id="19" creationId="{B4F5FA0D-0104-4987-8241-EFF7C85B88DE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757530544" sldId="271"/>
            <ac:picMk id="21" creationId="{2897127E-6CEF-446C-BE87-93B7C46E49D1}"/>
          </ac:picMkLst>
        </pc:picChg>
      </pc:sldChg>
      <pc:sldChg chg="delSp modSp mod modClrScheme delDesignElem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749117074" sldId="272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749117074" sldId="272"/>
            <ac:spMk id="2" creationId="{6FFB9607-C053-4FCE-BF44-3A28D7812F03}"/>
          </ac:spMkLst>
        </pc:spChg>
        <pc:spChg chg="del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749117074" sldId="272"/>
            <ac:spMk id="14" creationId="{23962611-DFD5-4092-AAFD-559E3DFCE2C9}"/>
          </ac:spMkLst>
        </pc:spChg>
        <pc:picChg chg="del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749117074" sldId="272"/>
            <ac:picMk id="16" creationId="{2270F1FA-0425-408F-9861-80BF5AFB276D}"/>
          </ac:picMkLst>
        </pc:pic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456483116" sldId="273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56483116" sldId="273"/>
            <ac:spMk id="2" creationId="{4B7FAEE2-5F64-4B8F-AFAD-DCD9BC763C18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56483116" sldId="273"/>
            <ac:spMk id="3" creationId="{EAB856D5-EC59-4C0D-8B76-9EE24B3529EC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094614065" sldId="274"/>
        </pc:sldMkLst>
        <pc:picChg chg="mod ord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094614065" sldId="274"/>
            <ac:picMk id="7" creationId="{56865B5F-C434-4585-86FB-651EBD809823}"/>
          </ac:picMkLst>
        </pc:pic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922232385" sldId="275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922232385" sldId="275"/>
            <ac:spMk id="2" creationId="{F220D7DD-34B2-48CE-A6F9-D7729564B633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922232385" sldId="275"/>
            <ac:spMk id="3" creationId="{E721314F-E678-442F-999A-2259382FF689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922232385" sldId="275"/>
            <ac:spMk id="8" creationId="{FACF07DF-10AE-4593-BFF8-4730BAB39FE9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519010779" sldId="276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519010779" sldId="276"/>
            <ac:spMk id="2" creationId="{1BE1FADC-4179-44E0-A500-A44A63B2BB7E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519010779" sldId="276"/>
            <ac:spMk id="3" creationId="{4AFD8F07-F7E8-4F23-8E36-59849957480E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757446352" sldId="277"/>
        </pc:sldMkLst>
        <pc:picChg chg="mod ord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757446352" sldId="277"/>
            <ac:picMk id="5" creationId="{B1FC711C-B180-4735-8397-C7E4AF92FF0B}"/>
          </ac:picMkLst>
        </pc:pic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693882068" sldId="278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693882068" sldId="278"/>
            <ac:spMk id="2" creationId="{5567799D-3A17-4850-BF0C-B4D555ADD5EA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693882068" sldId="278"/>
            <ac:spMk id="3" creationId="{8CB7830F-0843-4411-8ADD-B290428312B8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248854886" sldId="279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248854886" sldId="279"/>
            <ac:spMk id="2" creationId="{BA78FA7C-A633-4DBF-88E7-E4449BA8BD57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248854886" sldId="279"/>
            <ac:spMk id="3" creationId="{A08A5A10-2295-4BB4-8728-120818C135F5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737858847" sldId="280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37858847" sldId="280"/>
            <ac:spMk id="2" creationId="{1D4FBA31-9799-4891-89E3-CF7F78F1F8E3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737858847" sldId="280"/>
            <ac:spMk id="3" creationId="{0F6FAC84-6378-4D5F-A91A-E7530041B961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77504071" sldId="281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77504071" sldId="281"/>
            <ac:spMk id="2" creationId="{573E2D4A-5CD6-462F-A4F6-38009809B50A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77504071" sldId="281"/>
            <ac:spMk id="3" creationId="{04D6D0F4-8526-48E7-AABF-C60E0621F54C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347874480" sldId="282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47874480" sldId="282"/>
            <ac:spMk id="2" creationId="{688FC934-5085-46D6-893A-0209D7F49721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47874480" sldId="282"/>
            <ac:spMk id="3" creationId="{3A2CFD7A-E8AA-4358-AC81-171B3F5B155F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46797847" sldId="283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6797847" sldId="283"/>
            <ac:spMk id="2" creationId="{52D87516-F2D7-4809-A107-76718858A12C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6797847" sldId="283"/>
            <ac:spMk id="3" creationId="{B0BFD355-C128-4435-BEA5-9B959BB1B48B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353795736" sldId="284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53795736" sldId="284"/>
            <ac:spMk id="5" creationId="{5F0BC9BD-E57F-47C8-A22E-DFBDBA9CD728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353795736" sldId="284"/>
            <ac:spMk id="6" creationId="{E6AC37B8-A627-4B37-BA5E-BB3B8AD165AE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4111393327" sldId="286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111393327" sldId="286"/>
            <ac:spMk id="2" creationId="{E8242234-0632-4D52-8EE7-6C01DB054CC4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4111393327" sldId="286"/>
            <ac:spMk id="3" creationId="{5F2FF414-2B45-439C-8C8D-27A332D19BC0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3697707345" sldId="287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697707345" sldId="287"/>
            <ac:spMk id="2" creationId="{9758BCC2-2DCB-4089-A24B-6E5221174A2F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697707345" sldId="287"/>
            <ac:spMk id="3" creationId="{1361737B-3396-4BB7-8934-51C1F8A6A15E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3219904685" sldId="288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219904685" sldId="288"/>
            <ac:spMk id="2" creationId="{C37E8540-8B39-47B2-ACA8-17CD65A4F478}"/>
          </ac:spMkLst>
        </pc:spChg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3219904685" sldId="288"/>
            <ac:spMk id="3" creationId="{B56FA1A6-0F6D-424F-8A91-77DA2AFBBF53}"/>
          </ac:spMkLst>
        </pc:sp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280020793" sldId="289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280020793" sldId="289"/>
            <ac:spMk id="3" creationId="{4DBE0365-A8D2-4B1E-A30E-203E2FC86BB7}"/>
          </ac:spMkLst>
        </pc:spChg>
        <pc:picChg chg="mod ord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280020793" sldId="289"/>
            <ac:picMk id="16" creationId="{20BC3D19-2306-4322-B311-81BFF200CE78}"/>
          </ac:picMkLst>
        </pc:picChg>
      </pc:sldChg>
      <pc:sldChg chg="modSp mod modClrScheme chgLayout">
        <pc:chgData name="m.paparella@campus.unimib.it" userId="S::m.paparella@campus.unimib.it::30cf561a-fd5b-43ae-a69e-9b3acda2c567" providerId="AD" clId="Web-{ECD4A501-08FD-4BF8-8326-9250B96BB005}" dt="2020-07-07T20:14:50.769" v="1"/>
        <pc:sldMkLst>
          <pc:docMk/>
          <pc:sldMk cId="1523356728" sldId="290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4:50.769" v="1"/>
          <ac:spMkLst>
            <pc:docMk/>
            <pc:sldMk cId="1523356728" sldId="290"/>
            <ac:spMk id="13" creationId="{99ACCE9E-4CD5-40B4-A5E0-9D43C7B04A84}"/>
          </ac:spMkLst>
        </pc:spChg>
        <pc:picChg chg="mod ord">
          <ac:chgData name="m.paparella@campus.unimib.it" userId="S::m.paparella@campus.unimib.it::30cf561a-fd5b-43ae-a69e-9b3acda2c567" providerId="AD" clId="Web-{ECD4A501-08FD-4BF8-8326-9250B96BB005}" dt="2020-07-07T20:14:50.769" v="1"/>
          <ac:picMkLst>
            <pc:docMk/>
            <pc:sldMk cId="1523356728" sldId="290"/>
            <ac:picMk id="4" creationId="{E869F32E-9B8F-437D-B167-28C5AEC404B1}"/>
          </ac:picMkLst>
        </pc:picChg>
      </pc:sldChg>
      <pc:sldChg chg="addSp delSp modSp new mod setBg modClrScheme chgLayout">
        <pc:chgData name="m.paparella@campus.unimib.it" userId="S::m.paparella@campus.unimib.it::30cf561a-fd5b-43ae-a69e-9b3acda2c567" providerId="AD" clId="Web-{ECD4A501-08FD-4BF8-8326-9250B96BB005}" dt="2020-07-07T20:15:58.893" v="108" actId="20577"/>
        <pc:sldMkLst>
          <pc:docMk/>
          <pc:sldMk cId="738749157" sldId="291"/>
        </pc:sldMkLst>
        <pc:spChg chg="mod ord">
          <ac:chgData name="m.paparella@campus.unimib.it" userId="S::m.paparella@campus.unimib.it::30cf561a-fd5b-43ae-a69e-9b3acda2c567" providerId="AD" clId="Web-{ECD4A501-08FD-4BF8-8326-9250B96BB005}" dt="2020-07-07T20:15:29.800" v="94" actId="20577"/>
          <ac:spMkLst>
            <pc:docMk/>
            <pc:sldMk cId="738749157" sldId="291"/>
            <ac:spMk id="2" creationId="{A83606CD-56B6-4BB4-BF2D-FCDEAC0E6641}"/>
          </ac:spMkLst>
        </pc:spChg>
        <pc:spChg chg="del mod ord">
          <ac:chgData name="m.paparella@campus.unimib.it" userId="S::m.paparella@campus.unimib.it::30cf561a-fd5b-43ae-a69e-9b3acda2c567" providerId="AD" clId="Web-{ECD4A501-08FD-4BF8-8326-9250B96BB005}" dt="2020-07-07T20:15:37.784" v="99"/>
          <ac:spMkLst>
            <pc:docMk/>
            <pc:sldMk cId="738749157" sldId="291"/>
            <ac:spMk id="3" creationId="{98871BC0-2EFA-48F0-8BD6-62BA395A8B43}"/>
          </ac:spMkLst>
        </pc:spChg>
        <pc:spChg chg="add mod">
          <ac:chgData name="m.paparella@campus.unimib.it" userId="S::m.paparella@campus.unimib.it::30cf561a-fd5b-43ae-a69e-9b3acda2c567" providerId="AD" clId="Web-{ECD4A501-08FD-4BF8-8326-9250B96BB005}" dt="2020-07-07T20:15:58.893" v="108" actId="20577"/>
          <ac:spMkLst>
            <pc:docMk/>
            <pc:sldMk cId="738749157" sldId="291"/>
            <ac:spMk id="4" creationId="{3A4F5EF5-4118-4D0E-9F22-ABF3452CA5AF}"/>
          </ac:spMkLst>
        </pc:spChg>
        <pc:spChg chg="add">
          <ac:chgData name="m.paparella@campus.unimib.it" userId="S::m.paparella@campus.unimib.it::30cf561a-fd5b-43ae-a69e-9b3acda2c567" providerId="AD" clId="Web-{ECD4A501-08FD-4BF8-8326-9250B96BB005}" dt="2020-07-07T20:14:55.035" v="2"/>
          <ac:spMkLst>
            <pc:docMk/>
            <pc:sldMk cId="738749157" sldId="291"/>
            <ac:spMk id="8" creationId="{3B854194-185D-494D-905C-7C7CB2E30F6E}"/>
          </ac:spMkLst>
        </pc:spChg>
        <pc:spChg chg="add">
          <ac:chgData name="m.paparella@campus.unimib.it" userId="S::m.paparella@campus.unimib.it::30cf561a-fd5b-43ae-a69e-9b3acda2c567" providerId="AD" clId="Web-{ECD4A501-08FD-4BF8-8326-9250B96BB005}" dt="2020-07-07T20:14:55.035" v="2"/>
          <ac:spMkLst>
            <pc:docMk/>
            <pc:sldMk cId="738749157" sldId="291"/>
            <ac:spMk id="10" creationId="{B4F5FA0D-0104-4987-8241-EFF7C85B88DE}"/>
          </ac:spMkLst>
        </pc:spChg>
        <pc:picChg chg="add">
          <ac:chgData name="m.paparella@campus.unimib.it" userId="S::m.paparella@campus.unimib.it::30cf561a-fd5b-43ae-a69e-9b3acda2c567" providerId="AD" clId="Web-{ECD4A501-08FD-4BF8-8326-9250B96BB005}" dt="2020-07-07T20:14:55.035" v="2"/>
          <ac:picMkLst>
            <pc:docMk/>
            <pc:sldMk cId="738749157" sldId="291"/>
            <ac:picMk id="12" creationId="{2897127E-6CEF-446C-BE87-93B7C46E49D1}"/>
          </ac:picMkLst>
        </pc:picChg>
      </pc:sldChg>
      <pc:sldMasterChg chg="del delSldLayout">
        <pc:chgData name="m.paparella@campus.unimib.it" userId="S::m.paparella@campus.unimib.it::30cf561a-fd5b-43ae-a69e-9b3acda2c567" providerId="AD" clId="Web-{ECD4A501-08FD-4BF8-8326-9250B96BB005}" dt="2020-07-07T20:14:50.769" v="1"/>
        <pc:sldMasterMkLst>
          <pc:docMk/>
          <pc:sldMasterMk cId="3346033244" sldId="2147483839"/>
        </pc:sldMasterMkLst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606444249" sldId="2147483840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650425542" sldId="2147483841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881105683" sldId="2147483842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195627253" sldId="2147483843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2039052585" sldId="2147483844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3858229275" sldId="2147483845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971214321" sldId="2147483846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575288275" sldId="2147483847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3955416750" sldId="2147483848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805326382" sldId="2147483849"/>
          </pc:sldLayoutMkLst>
        </pc:sldLayoutChg>
        <pc:sldLayoutChg chg="del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3346033244" sldId="2147483839"/>
            <pc:sldLayoutMk cId="1065040113" sldId="2147483850"/>
          </pc:sldLayoutMkLst>
        </pc:sldLayoutChg>
      </pc:sldMasterChg>
      <pc:sldMasterChg chg="add addSldLayout modSldLayout">
        <pc:chgData name="m.paparella@campus.unimib.it" userId="S::m.paparella@campus.unimib.it::30cf561a-fd5b-43ae-a69e-9b3acda2c567" providerId="AD" clId="Web-{ECD4A501-08FD-4BF8-8326-9250B96BB005}" dt="2020-07-07T20:14:50.769" v="1"/>
        <pc:sldMasterMkLst>
          <pc:docMk/>
          <pc:sldMasterMk cId="1316746326" sldId="2147483851"/>
        </pc:sldMasterMkLst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712341264" sldId="2147483852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2914659827" sldId="2147483853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830264016" sldId="2147483854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3820081224" sldId="2147483855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1656364013" sldId="2147483856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1946697065" sldId="2147483857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2140167046" sldId="2147483858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115695177" sldId="2147483859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1707363282" sldId="2147483860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388734602" sldId="2147483861"/>
          </pc:sldLayoutMkLst>
        </pc:sldLayoutChg>
        <pc:sldLayoutChg chg="add mod replId">
          <pc:chgData name="m.paparella@campus.unimib.it" userId="S::m.paparella@campus.unimib.it::30cf561a-fd5b-43ae-a69e-9b3acda2c567" providerId="AD" clId="Web-{ECD4A501-08FD-4BF8-8326-9250B96BB005}" dt="2020-07-07T20:14:50.769" v="1"/>
          <pc:sldLayoutMkLst>
            <pc:docMk/>
            <pc:sldMasterMk cId="1316746326" sldId="2147483851"/>
            <pc:sldLayoutMk cId="3405191656" sldId="21474838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8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orsaitaliana.it/notizie/sotto-la-lente/differenza-tra-obbligazioni-e-azioni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9F2B70-2341-4AA9-B3AB-9A2D1691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49FC26-7720-43D8-BAB4-41080165C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700" b="1" dirty="0"/>
              <a:t>Caso studio 1: </a:t>
            </a:r>
            <a:r>
              <a:rPr lang="en-US" sz="1700" b="1" dirty="0" err="1"/>
              <a:t>i</a:t>
            </a:r>
            <a:r>
              <a:rPr lang="en-US" sz="1700" b="1" dirty="0"/>
              <a:t> </a:t>
            </a:r>
            <a:r>
              <a:rPr lang="en-US" sz="1700" b="1" dirty="0" err="1"/>
              <a:t>clienti</a:t>
            </a:r>
            <a:r>
              <a:rPr lang="en-US" sz="1700" b="1" dirty="0"/>
              <a:t> </a:t>
            </a:r>
            <a:r>
              <a:rPr lang="en-US" sz="1700" b="1" dirty="0" err="1"/>
              <a:t>formano</a:t>
            </a:r>
            <a:r>
              <a:rPr lang="en-US" sz="1700" b="1" dirty="0"/>
              <a:t> cluster </a:t>
            </a:r>
            <a:r>
              <a:rPr lang="en-US" sz="1700" b="1" dirty="0" err="1"/>
              <a:t>interessanti</a:t>
            </a:r>
            <a:r>
              <a:rPr lang="en-US" sz="1700" b="1" dirty="0"/>
              <a:t>?</a:t>
            </a:r>
          </a:p>
          <a:p>
            <a:pPr marL="0"/>
            <a:endParaRPr lang="en-US" sz="1700" b="1" dirty="0"/>
          </a:p>
          <a:p>
            <a:pPr marL="0"/>
            <a:endParaRPr lang="en-US" sz="1700" b="1" dirty="0"/>
          </a:p>
          <a:p>
            <a:pPr marL="0"/>
            <a:endParaRPr lang="en-US" sz="1700" b="1" dirty="0"/>
          </a:p>
          <a:p>
            <a:pPr marL="0"/>
            <a:endParaRPr lang="en-US" sz="1700" b="1" dirty="0"/>
          </a:p>
          <a:p>
            <a:pPr marL="0"/>
            <a:endParaRPr lang="en-US" sz="1700" b="1" dirty="0"/>
          </a:p>
          <a:p>
            <a:r>
              <a:rPr lang="en-US" sz="1700" dirty="0"/>
              <a:t>Leuce Francesco, </a:t>
            </a:r>
            <a:r>
              <a:rPr lang="en-US" sz="1700" dirty="0" err="1"/>
              <a:t>matricola</a:t>
            </a:r>
            <a:r>
              <a:rPr lang="en-US" sz="1700" dirty="0"/>
              <a:t> 794407</a:t>
            </a:r>
          </a:p>
          <a:p>
            <a:r>
              <a:rPr lang="en-US" sz="1700" dirty="0" err="1"/>
              <a:t>Paparella</a:t>
            </a:r>
            <a:r>
              <a:rPr lang="en-US" sz="1700" dirty="0"/>
              <a:t> Matteo, </a:t>
            </a:r>
            <a:r>
              <a:rPr lang="en-US" sz="1700" dirty="0" err="1"/>
              <a:t>matricola</a:t>
            </a:r>
            <a:r>
              <a:rPr lang="en-US" sz="1700" dirty="0"/>
              <a:t> 812561</a:t>
            </a:r>
          </a:p>
          <a:p>
            <a:r>
              <a:rPr lang="en-US" sz="1700" dirty="0" err="1"/>
              <a:t>Zottola</a:t>
            </a:r>
            <a:r>
              <a:rPr lang="en-US" sz="1700" dirty="0"/>
              <a:t> Gabriele, </a:t>
            </a:r>
            <a:r>
              <a:rPr lang="en-US" sz="1700" dirty="0" err="1"/>
              <a:t>matricola</a:t>
            </a:r>
            <a:r>
              <a:rPr lang="en-US" sz="1700" dirty="0"/>
              <a:t> 812363</a:t>
            </a:r>
          </a:p>
          <a:p>
            <a:pPr marL="0"/>
            <a:endParaRPr lang="en-US" sz="1700" b="1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38AEC4-6C42-46B1-A0A7-F9BF58591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4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EDC394D-E250-4DB5-A6AA-C8A0AC91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In sintesi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F6138-DEDF-4E7C-8B15-8BA8E443D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Come già affermato precedentemente, i clienti sono mediamente propensi al rischio, ma nonostante ciò il 98.18% ha un basso valore di indice di RiskPortfolio. I clienti investono molto di più a breve termine, sia in termini di portfolio che di investimento singolo. Il potenziale del cliente cade mediamente nel range di valore «medio-basso». Gli indici PensionNeed e InheritanceIndex mostrano i principali obiettivi per cui vengono effettuati gli investimenti dai vari clienti. I prodotti d’investimento sono concentrati quasi tutti nell’utilizzo di Bond a discapito di tutti gli altri tipi, eccezione fatta per un piccolo gruppo di clienti, i quali investono in investimenti di Cassa («Cash»).</a:t>
            </a:r>
          </a:p>
        </p:txBody>
      </p:sp>
    </p:spTree>
    <p:extLst>
      <p:ext uri="{BB962C8B-B14F-4D97-AF65-F5344CB8AC3E}">
        <p14:creationId xmlns:p14="http://schemas.microsoft.com/office/powerpoint/2010/main" val="239555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C00C231-C020-43A9-9A07-BC2FE2D3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Quarta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macro-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socio-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demografici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C6226C-7219-4478-9F70-461E95368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rgbClr val="000000"/>
                </a:solidFill>
              </a:rPr>
              <a:t>Dall’analisi demografica emerge che maggior parte dei clienti si trova nelle seguenti regioni: Lombardia, Emilia-romagna e Veneto</a:t>
            </a:r>
          </a:p>
          <a:p>
            <a:r>
              <a:rPr lang="en-US" sz="1900">
                <a:solidFill>
                  <a:srgbClr val="000000"/>
                </a:solidFill>
              </a:rPr>
              <a:t>Dall’analisi del sesso dei clienti emerge che gli investimenti sono effettuati quasi in ugual numero sia da donne che da uomini (donna 49,44%, uomo 50,56%)</a:t>
            </a:r>
          </a:p>
          <a:p>
            <a:endParaRPr lang="en-US" sz="1900">
              <a:solidFill>
                <a:srgbClr val="00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FF231C-C71D-4B98-AB67-92D57248F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61" y="2837712"/>
            <a:ext cx="3266327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59EC4A8-42C7-40AF-B95A-EE37B5FD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Studio di eventuali relazioni tra le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8AC5E7-7871-4D4B-B3CC-2DDD5FB33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Da un’analisi su eventuali correlazioni, sono emerse dei forti legami tra alcune variabili. </a:t>
            </a:r>
          </a:p>
          <a:p>
            <a:r>
              <a:rPr lang="en-US" sz="1900">
                <a:solidFill>
                  <a:srgbClr val="FFFFFF"/>
                </a:solidFill>
              </a:rPr>
              <a:t>Nel dettaglio, la variabile Age è inversamente correlata a RiskPropension (-0.80), questo perché all’aumentare dell’età, diminuisce la propensione al rischio dei clienti. Inoltre, l’età è sempre inversamente correlata a PensionNeed, questo perchè con l’aumentare dell’età diminuisce il bisogno di investire per ottenere una previdenza complementare(-0.7394).</a:t>
            </a:r>
          </a:p>
          <a:p>
            <a:r>
              <a:rPr lang="en-US" sz="1900">
                <a:solidFill>
                  <a:srgbClr val="FFFFFF"/>
                </a:solidFill>
              </a:rPr>
              <a:t>Invece, Age è correlata positivamente con la variabile InheritanceIndex, questo perché all’aumentare dell’età aumenta il bisogno dei clienti di ottenere un’ottimizzazione successoria fiscale (0.7786).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1F750B-51D1-49CA-AD78-B5B0FB41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Similarità e dissimilarità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673151C-1C95-4F92-BB62-1C751341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		Modus Operandi</a:t>
            </a:r>
          </a:p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Abbiamo lavorato su tre subset: Dna Finanziario, Tipologia di Investimenti e Bisogni/Obiettivi, aggiungendo ad ognuno la variabile socio-demografica «Age» allo scopo di avere una segmentazione più chiara e un’interpretazione più accurata.</a:t>
            </a:r>
          </a:p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Si utilizza un approccio «top-down»: per ogni subset si calcola l’indice di Hopkins (cluster tendency). In seguito ai test effettuati, si sceglie di utilizzare la distanza Manhattan, essendo quella meno sensibile agli outliers. A questo punto, si confrontano gli indici interni (Connectivity, Dunn, Silhouette) degli algoritmi di clustering PAM, k-means, CLARA.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9097E-3324-4BAA-8891-4A4BD22E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Dagli indici interni, si sceglie di utilizzare l’algoritmo Clara, basato sul medoide, più adatto a dataset di grandi dimensioni.</a:t>
            </a:r>
          </a:p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La scelta del numero ottimale di cluster è stata effettuata in base ai seguenti criteri: metodi analitici (ELBOW, Silhouette e GAP STATISTIC) e l’approccio grafico. La scelta viene ponderata sul risultato degli indici, sulla sovrapposizione degli oggetti  e sulla divisione dei singoli cluster.</a:t>
            </a:r>
          </a:p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La decisione di un numero troppo elevato di cluster porta a una sovrapposizione di quest’ultimi ed evidenti distorsioni. L’approccio grafico ci ha permesso di notare come alcuni cluster non separati correttamente, possano essere uniti in un unico agglomerato. </a:t>
            </a:r>
          </a:p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Per i tre subset creati, è stato da noi scelto, come numero ottimale 5, così facendo è stato possibile effettuare un matching cliente-investimento </a:t>
            </a:r>
          </a:p>
          <a:p>
            <a:pPr marL="0" indent="0">
              <a:buNone/>
            </a:pPr>
            <a:endParaRPr lang="it-IT" sz="17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E1FADC-4179-44E0-A500-A44A63B2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Bisogni e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D8F07-F7E8-4F23-8E36-59849957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Abbiamo studiato la presenza di cluster nel dataset composto dalle seguenti variabili: Age, IncomeNeed, LongTermCareNeed, ProtectionNeed, PensionNeed, InheritanceIndex.</a:t>
            </a:r>
          </a:p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L’indice di Hopkins con valore 0.1596 (molto basso) indica un’elevata cluster tendency.</a:t>
            </a:r>
          </a:p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Analisi indici interni: </a:t>
            </a:r>
          </a:p>
          <a:p>
            <a:r>
              <a:rPr lang="it-IT" sz="1900">
                <a:solidFill>
                  <a:srgbClr val="FFFFFF"/>
                </a:solidFill>
              </a:rPr>
              <a:t>Connectivity 953,2972</a:t>
            </a:r>
          </a:p>
          <a:p>
            <a:r>
              <a:rPr lang="it-IT" sz="1900">
                <a:solidFill>
                  <a:srgbClr val="FFFFFF"/>
                </a:solidFill>
              </a:rPr>
              <a:t>Dunn 0,0232</a:t>
            </a:r>
          </a:p>
          <a:p>
            <a:r>
              <a:rPr lang="it-IT" sz="1900">
                <a:solidFill>
                  <a:srgbClr val="FFFFFF"/>
                </a:solidFill>
              </a:rPr>
              <a:t>Silhouette 0,3082</a:t>
            </a:r>
          </a:p>
          <a:p>
            <a:pPr marL="0" indent="0">
              <a:buNone/>
            </a:pPr>
            <a:r>
              <a:rPr lang="it-IT" sz="1900">
                <a:solidFill>
                  <a:srgbClr val="FFFFFF"/>
                </a:solidFill>
              </a:rPr>
              <a:t>Si sceglie come numero ottimale 5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1FC711C-B180-4735-8397-C7E4AF92F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" b="6081"/>
          <a:stretch/>
        </p:blipFill>
        <p:spPr>
          <a:xfrm>
            <a:off x="1006215" y="1325218"/>
            <a:ext cx="8959530" cy="4545496"/>
          </a:xfrm>
        </p:spPr>
      </p:pic>
    </p:spTree>
    <p:extLst>
      <p:ext uri="{BB962C8B-B14F-4D97-AF65-F5344CB8AC3E}">
        <p14:creationId xmlns:p14="http://schemas.microsoft.com/office/powerpoint/2010/main" val="275744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67799D-3A17-4850-BF0C-B4D555AD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delle Pca	(principali componenti di analisi)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7830F-0843-4411-8ADD-B2904283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>
                <a:solidFill>
                  <a:srgbClr val="FFFFFF"/>
                </a:solidFill>
              </a:rPr>
              <a:t>Le due dimensione spiegano una variabilità totale del 72,64%. </a:t>
            </a:r>
          </a:p>
          <a:p>
            <a:pPr marL="0" indent="0">
              <a:buNone/>
            </a:pPr>
            <a:r>
              <a:rPr lang="it-IT" sz="2200">
                <a:solidFill>
                  <a:srgbClr val="FFFFFF"/>
                </a:solidFill>
              </a:rPr>
              <a:t>Age, Inheritance Index e IncomeNeed sono le variabili maggiormente  correlate con la rispettiva PC e le stesse si confermano come componenti con un cos2 significativo (qualità di rappresentazione della variabile).</a:t>
            </a:r>
          </a:p>
          <a:p>
            <a:pPr marL="0" indent="0">
              <a:buNone/>
            </a:pPr>
            <a:r>
              <a:rPr lang="it-IT" sz="2200">
                <a:solidFill>
                  <a:srgbClr val="FFFFFF"/>
                </a:solidFill>
              </a:rPr>
              <a:t>Vediamo ora il contributo di ciascuna variabile alla costruzione del cluster e le correlazioni.</a:t>
            </a:r>
          </a:p>
          <a:p>
            <a:pPr marL="0" indent="0">
              <a:buNone/>
            </a:pPr>
            <a:endParaRPr lang="it-IT" sz="2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9C423D-0778-4B30-ADBA-D6FFA1DE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Age, InheritanceIndex e ProtectionNeed risultano essere le variabili più significative. Abbiamo confutato la presenza di correlazioni inverse tra le componenti ProtectionNeed, LongTermCareNeed, PensionNeed e Age, IncomeNeed, InheritanceIndex.</a:t>
            </a:r>
            <a:br>
              <a:rPr lang="en-US" sz="1400">
                <a:solidFill>
                  <a:srgbClr val="FFFFFF"/>
                </a:solidFill>
              </a:rPr>
            </a:br>
            <a:br>
              <a:rPr lang="en-US" sz="1400">
                <a:solidFill>
                  <a:srgbClr val="FFFFFF"/>
                </a:solidFill>
              </a:rPr>
            </a:b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20BC3D19-2306-4322-B311-81BFF200CE7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r="5808" b="5040"/>
          <a:stretch/>
        </p:blipFill>
        <p:spPr>
          <a:xfrm>
            <a:off x="104943" y="800861"/>
            <a:ext cx="6783454" cy="40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4FBA31-9799-4891-89E3-CF7F78F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singoli cluster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6FAC84-6378-4D5F-A91A-E7530041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1900"/>
              <a:t>Cluster 1: i clienti (età 15-50) vengono raggruppati in base ad un alto bisogno di protezione e un alto bisogno di cure a lungo termine, mentre tutti gli altri indici dei bisogni hanno valori bassi.</a:t>
            </a:r>
          </a:p>
          <a:p>
            <a:r>
              <a:rPr lang="it-IT" sz="1900"/>
              <a:t>Cluster 2: i clienti, con età compresa 30-80 anni, vengono clusterizzati in base ad un bisogno di pensione medio/alto (0.45-0.75)  insieme al valore dell’indice «inheritanceIndex».  </a:t>
            </a:r>
          </a:p>
          <a:p>
            <a:r>
              <a:rPr lang="it-IT" sz="1900"/>
              <a:t>Cluster 3: i clienti (età compresa tra 30 e 65) vengono raggruppati in base a: alto bisogno di protezione, elevato bisogno di pensione ed alto «InheritanceIndex» (0.3 -0.6).</a:t>
            </a:r>
          </a:p>
          <a:p>
            <a:r>
              <a:rPr lang="it-IT" sz="1900"/>
              <a:t>Cluster 4: i clienti (età 50-100) vengono clusterizzati in base ad un elevato valore dell’ «InheritanceIndex» (0.5-0.8) e bassi valori degli altri indici.</a:t>
            </a:r>
          </a:p>
          <a:p>
            <a:r>
              <a:rPr lang="it-IT" sz="1900"/>
              <a:t>Cluster 5: i clienti vengono raggruppati in base sia ad un elevato indice di bisogno di cure a lungo termine sia un alto InheritanceIndex, con età concentrata tra i 65 e i 75 anni.</a:t>
            </a:r>
          </a:p>
          <a:p>
            <a:endParaRPr lang="it-IT" sz="1900"/>
          </a:p>
        </p:txBody>
      </p:sp>
    </p:spTree>
    <p:extLst>
      <p:ext uri="{BB962C8B-B14F-4D97-AF65-F5344CB8AC3E}">
        <p14:creationId xmlns:p14="http://schemas.microsoft.com/office/powerpoint/2010/main" val="17378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FB9607-C053-4FCE-BF44-3A28D78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 cos’è Virtual B? Cosa vuole che cerchiamo dal dataset? </a:t>
            </a:r>
          </a:p>
        </p:txBody>
      </p:sp>
    </p:spTree>
    <p:extLst>
      <p:ext uri="{BB962C8B-B14F-4D97-AF65-F5344CB8AC3E}">
        <p14:creationId xmlns:p14="http://schemas.microsoft.com/office/powerpoint/2010/main" val="74911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A78FA7C-A633-4DBF-88E7-E4449BA8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Investimenti effettuati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8A5A10-2295-4BB4-8728-120818C1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300" dirty="0">
                <a:solidFill>
                  <a:srgbClr val="000000"/>
                </a:solidFill>
              </a:rPr>
              <a:t>In questo caso, abbiamo studiato la presenza di cluster nel dataset composto dalle seguenti variabili: Age, </a:t>
            </a:r>
            <a:r>
              <a:rPr lang="it-IT" sz="1300" dirty="0" err="1">
                <a:solidFill>
                  <a:srgbClr val="000000"/>
                </a:solidFill>
              </a:rPr>
              <a:t>BondInvestments</a:t>
            </a:r>
            <a:r>
              <a:rPr lang="it-IT" sz="1300" dirty="0">
                <a:solidFill>
                  <a:srgbClr val="000000"/>
                </a:solidFill>
              </a:rPr>
              <a:t>, </a:t>
            </a:r>
            <a:r>
              <a:rPr lang="it-IT" sz="1300" dirty="0" err="1">
                <a:solidFill>
                  <a:srgbClr val="000000"/>
                </a:solidFill>
              </a:rPr>
              <a:t>EquityInvestments</a:t>
            </a:r>
            <a:r>
              <a:rPr lang="it-IT" sz="1300" dirty="0">
                <a:solidFill>
                  <a:srgbClr val="000000"/>
                </a:solidFill>
              </a:rPr>
              <a:t>, </a:t>
            </a:r>
            <a:r>
              <a:rPr lang="it-IT" sz="1300" dirty="0" err="1">
                <a:solidFill>
                  <a:srgbClr val="000000"/>
                </a:solidFill>
              </a:rPr>
              <a:t>MoneyMarketInvestments</a:t>
            </a:r>
            <a:r>
              <a:rPr lang="it-IT" sz="1300" dirty="0">
                <a:solidFill>
                  <a:srgbClr val="000000"/>
                </a:solidFill>
              </a:rPr>
              <a:t>, </a:t>
            </a:r>
            <a:r>
              <a:rPr lang="it-IT" sz="1300" dirty="0" err="1">
                <a:solidFill>
                  <a:srgbClr val="000000"/>
                </a:solidFill>
              </a:rPr>
              <a:t>OtherInvestments</a:t>
            </a:r>
            <a:r>
              <a:rPr lang="it-IT" sz="1300" dirty="0">
                <a:solidFill>
                  <a:srgbClr val="000000"/>
                </a:solidFill>
              </a:rPr>
              <a:t>, Cash e </a:t>
            </a:r>
            <a:r>
              <a:rPr lang="it-IT" sz="1300" dirty="0" err="1">
                <a:solidFill>
                  <a:srgbClr val="000000"/>
                </a:solidFill>
              </a:rPr>
              <a:t>AuM</a:t>
            </a:r>
            <a:r>
              <a:rPr lang="it-IT" sz="13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it-IT" sz="1300" dirty="0">
                <a:solidFill>
                  <a:srgbClr val="000000"/>
                </a:solidFill>
              </a:rPr>
              <a:t>L’indice di Hopkins è uguale a 0.0506 (molto basso) quindi, anche in questo caso, il nostro dataset ha un’elevata tendenza ad essere clusterizzato.</a:t>
            </a:r>
          </a:p>
          <a:p>
            <a:pPr marL="0" indent="0">
              <a:buNone/>
            </a:pPr>
            <a:r>
              <a:rPr lang="it-IT" sz="1300" dirty="0">
                <a:solidFill>
                  <a:srgbClr val="000000"/>
                </a:solidFill>
              </a:rPr>
              <a:t>Analisi indici interni: </a:t>
            </a:r>
          </a:p>
          <a:p>
            <a:r>
              <a:rPr lang="it-IT" sz="1300" dirty="0">
                <a:solidFill>
                  <a:srgbClr val="000000"/>
                </a:solidFill>
              </a:rPr>
              <a:t>Connectivity 1039,9683</a:t>
            </a:r>
          </a:p>
          <a:p>
            <a:r>
              <a:rPr lang="it-IT" sz="1300" dirty="0">
                <a:solidFill>
                  <a:srgbClr val="000000"/>
                </a:solidFill>
              </a:rPr>
              <a:t>Dunn 0,0039</a:t>
            </a:r>
          </a:p>
          <a:p>
            <a:r>
              <a:rPr lang="it-IT" sz="1300" dirty="0">
                <a:solidFill>
                  <a:srgbClr val="000000"/>
                </a:solidFill>
              </a:rPr>
              <a:t>Silhouette 0,2682</a:t>
            </a:r>
          </a:p>
          <a:p>
            <a:pPr marL="0" indent="0">
              <a:buNone/>
            </a:pPr>
            <a:r>
              <a:rPr lang="it-IT" sz="1300" dirty="0">
                <a:solidFill>
                  <a:srgbClr val="000000"/>
                </a:solidFill>
              </a:rPr>
              <a:t>Si sceglie come numero ottimale 5</a:t>
            </a:r>
          </a:p>
          <a:p>
            <a:pPr marL="0" indent="0">
              <a:buNone/>
            </a:pPr>
            <a:endParaRPr lang="it-IT" sz="1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300" dirty="0">
              <a:solidFill>
                <a:srgbClr val="00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43A1F3-9B45-4995-9C10-071D0C37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31324" r="42391" b="12862"/>
          <a:stretch/>
        </p:blipFill>
        <p:spPr>
          <a:xfrm>
            <a:off x="5931567" y="2502182"/>
            <a:ext cx="5454189" cy="33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5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73E2D4A-5CD6-462F-A4F6-3800980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delle Pca	(principali componenti di analisi)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D6D0F4-8526-48E7-AABF-C60E0621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FFFFFF"/>
                </a:solidFill>
              </a:rPr>
              <a:t>Le due dimensione spiegano una variabilità totale del 44,20% </a:t>
            </a:r>
          </a:p>
          <a:p>
            <a:pPr marL="0" indent="0">
              <a:buNone/>
            </a:pPr>
            <a:r>
              <a:rPr lang="it-IT" sz="2200" dirty="0" err="1">
                <a:solidFill>
                  <a:srgbClr val="FFFFFF"/>
                </a:solidFill>
              </a:rPr>
              <a:t>EquityInvestment</a:t>
            </a:r>
            <a:r>
              <a:rPr lang="it-IT" sz="2200" dirty="0">
                <a:solidFill>
                  <a:srgbClr val="FFFFFF"/>
                </a:solidFill>
              </a:rPr>
              <a:t>, </a:t>
            </a:r>
            <a:r>
              <a:rPr lang="it-IT" sz="2200" dirty="0" err="1">
                <a:solidFill>
                  <a:srgbClr val="FFFFFF"/>
                </a:solidFill>
              </a:rPr>
              <a:t>BondInvestments</a:t>
            </a:r>
            <a:r>
              <a:rPr lang="it-IT" sz="2200" dirty="0">
                <a:solidFill>
                  <a:srgbClr val="FFFFFF"/>
                </a:solidFill>
              </a:rPr>
              <a:t>, Cash e a seguire Age sono le variabili maggior correlate con la PC e le stesse si confermano come componenti con un cos2 significativo (qualità di rappresentazione della variabile).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FFFFFF"/>
                </a:solidFill>
              </a:rPr>
              <a:t>Vediamo ora il contributo di ciascuna variabile alla costruzione del cluster e le correlazioni.</a:t>
            </a:r>
          </a:p>
          <a:p>
            <a:pPr marL="0" indent="0">
              <a:buNone/>
            </a:pPr>
            <a:endParaRPr lang="it-IT" sz="22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1E7123-7C87-4E80-ABEB-5D2FC3A4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Cash, </a:t>
            </a:r>
            <a:r>
              <a:rPr lang="en-US" sz="1100" dirty="0" err="1">
                <a:solidFill>
                  <a:srgbClr val="FFFFFF"/>
                </a:solidFill>
              </a:rPr>
              <a:t>BondInvestment</a:t>
            </a:r>
            <a:r>
              <a:rPr lang="en-US" sz="1100" dirty="0">
                <a:solidFill>
                  <a:srgbClr val="FFFFFF"/>
                </a:solidFill>
              </a:rPr>
              <a:t> e </a:t>
            </a:r>
            <a:r>
              <a:rPr lang="en-US" sz="1100" dirty="0" err="1">
                <a:solidFill>
                  <a:srgbClr val="FFFFFF"/>
                </a:solidFill>
              </a:rPr>
              <a:t>EquityInvestment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si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identificano</a:t>
            </a:r>
            <a:r>
              <a:rPr lang="en-US" sz="1100" dirty="0">
                <a:solidFill>
                  <a:srgbClr val="FFFFFF"/>
                </a:solidFill>
              </a:rPr>
              <a:t> come le </a:t>
            </a:r>
            <a:r>
              <a:rPr lang="en-US" sz="1100" dirty="0" err="1">
                <a:solidFill>
                  <a:srgbClr val="FFFFFF"/>
                </a:solidFill>
              </a:rPr>
              <a:t>variabili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più</a:t>
            </a:r>
            <a:r>
              <a:rPr lang="en-US" sz="1100" dirty="0">
                <a:solidFill>
                  <a:srgbClr val="FFFFFF"/>
                </a:solidFill>
              </a:rPr>
              <a:t> significative. Cash, </a:t>
            </a:r>
            <a:r>
              <a:rPr lang="en-US" sz="1100" dirty="0" err="1">
                <a:solidFill>
                  <a:srgbClr val="FFFFFF"/>
                </a:solidFill>
              </a:rPr>
              <a:t>BondInvestment</a:t>
            </a:r>
            <a:r>
              <a:rPr lang="en-US" sz="1100" dirty="0">
                <a:solidFill>
                  <a:srgbClr val="FFFFFF"/>
                </a:solidFill>
              </a:rPr>
              <a:t> e </a:t>
            </a:r>
            <a:r>
              <a:rPr lang="en-US" sz="1100" dirty="0" err="1">
                <a:solidFill>
                  <a:srgbClr val="FFFFFF"/>
                </a:solidFill>
              </a:rPr>
              <a:t>EquityInvestment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si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identificano</a:t>
            </a:r>
            <a:r>
              <a:rPr lang="en-US" sz="1100" dirty="0">
                <a:solidFill>
                  <a:srgbClr val="FFFFFF"/>
                </a:solidFill>
              </a:rPr>
              <a:t> come le </a:t>
            </a:r>
            <a:r>
              <a:rPr lang="en-US" sz="1100" dirty="0" err="1">
                <a:solidFill>
                  <a:srgbClr val="FFFFFF"/>
                </a:solidFill>
              </a:rPr>
              <a:t>variabili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più</a:t>
            </a:r>
            <a:r>
              <a:rPr lang="en-US" sz="1100" dirty="0">
                <a:solidFill>
                  <a:srgbClr val="FFFFFF"/>
                </a:solidFill>
              </a:rPr>
              <a:t> significative. Cash </a:t>
            </a:r>
            <a:r>
              <a:rPr lang="en-US" sz="1100" dirty="0" err="1">
                <a:solidFill>
                  <a:srgbClr val="FFFFFF"/>
                </a:solidFill>
              </a:rPr>
              <a:t>viene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osservata</a:t>
            </a:r>
            <a:r>
              <a:rPr lang="en-US" sz="1100" dirty="0">
                <a:solidFill>
                  <a:srgbClr val="FFFFFF"/>
                </a:solidFill>
              </a:rPr>
              <a:t> come </a:t>
            </a:r>
            <a:r>
              <a:rPr lang="en-US" sz="1100" dirty="0" err="1">
                <a:solidFill>
                  <a:srgbClr val="FFFFFF"/>
                </a:solidFill>
              </a:rPr>
              <a:t>inversamente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proporzionale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poiché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inserita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nel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quadrante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opposto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alle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altre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componenti</a:t>
            </a:r>
            <a:r>
              <a:rPr lang="en-US" sz="1100" dirty="0">
                <a:solidFill>
                  <a:srgbClr val="FFFFFF"/>
                </a:solidFill>
              </a:rPr>
              <a:t>. </a:t>
            </a:r>
            <a:br>
              <a:rPr lang="en-US" sz="1100" dirty="0">
                <a:solidFill>
                  <a:srgbClr val="FFFFFF"/>
                </a:solidFill>
              </a:rPr>
            </a:br>
            <a:br>
              <a:rPr lang="en-US" sz="1100" dirty="0">
                <a:solidFill>
                  <a:srgbClr val="FFFFFF"/>
                </a:solidFill>
              </a:rPr>
            </a:b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69F32E-9B8F-437D-B167-28C5AEC40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3" r="4" b="10189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7E8540-8B39-47B2-ACA8-17CD65A4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dei singoli cluster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FA1A6-0F6D-424F-8A91-77DA2AFB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1700" dirty="0"/>
              <a:t>Cluster 1: i clienti vengono raggruppati in base ad un prodotto finanziario caratterizzato prevalentemente da investimenti in obbligazioni (bond). L’età dei soggetti varia dai 30 agli 80 anni.</a:t>
            </a:r>
          </a:p>
          <a:p>
            <a:r>
              <a:rPr lang="it-IT" sz="1700" dirty="0"/>
              <a:t>Cluster 2: i clienti, con un’età che varia tra i 25 e i 50 anni, vengono clusterizzati in base ad un massiccio utilizzo (0.95-1) di investimenti in «cash» a discapito di tutte le altre tipologie di investimento.</a:t>
            </a:r>
          </a:p>
          <a:p>
            <a:r>
              <a:rPr lang="it-IT" sz="1700" dirty="0"/>
              <a:t>Cluster 3: i clienti sono concentrati in base ad un utilizzo medio sia di investimento in Bond che in Cassa (rispettivamente 0.4-0.6, 0.3-0.60)</a:t>
            </a:r>
          </a:p>
          <a:p>
            <a:r>
              <a:rPr lang="it-IT" sz="1700" dirty="0"/>
              <a:t>Cluster 4: i clienti in questo caso sono raggruppati in base al </a:t>
            </a:r>
            <a:r>
              <a:rPr lang="it-IT" sz="1700" dirty="0" err="1"/>
              <a:t>priniciaple</a:t>
            </a:r>
            <a:r>
              <a:rPr lang="it-IT" sz="1700" dirty="0"/>
              <a:t> utilizzo di obbligazioni e azioni (</a:t>
            </a:r>
            <a:r>
              <a:rPr lang="it-IT" sz="1700" dirty="0" err="1"/>
              <a:t>EquityInvestments</a:t>
            </a:r>
            <a:r>
              <a:rPr lang="it-IT" sz="1700" dirty="0"/>
              <a:t>), con valori molto bassi degli altri prodotti di investimento.</a:t>
            </a:r>
          </a:p>
          <a:p>
            <a:r>
              <a:rPr lang="it-IT" sz="1700" dirty="0"/>
              <a:t>Cluster 5: infine i clienti, con un’età che varia tra i 40 anni e gli 80 anni, sono clusterizzati in base ad un alto utilizzo di investimento in Bond, con indici molto bassi per tutti gli altri tipi di investimento.</a:t>
            </a:r>
          </a:p>
        </p:txBody>
      </p:sp>
    </p:spTree>
    <p:extLst>
      <p:ext uri="{BB962C8B-B14F-4D97-AF65-F5344CB8AC3E}">
        <p14:creationId xmlns:p14="http://schemas.microsoft.com/office/powerpoint/2010/main" val="3219904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4" name="Picture 13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1E0815F-B926-4ABD-9661-A9874C82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Dna finanziario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F9239DE-5EBD-4F55-B885-FAC85D3A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>
                <a:solidFill>
                  <a:srgbClr val="FFFFFF"/>
                </a:solidFill>
              </a:rPr>
              <a:t>Abbiamo studiato la presenza di cluster nel dataset composto dalle seguenti variabili: Age, RiskPropension, ClientInvestmentHorizon, PortfolioHorizon, ClientKnowledgeExperience.</a:t>
            </a:r>
          </a:p>
          <a:p>
            <a:pPr marL="0" indent="0">
              <a:buNone/>
            </a:pPr>
            <a:r>
              <a:rPr lang="it-IT" sz="1700">
                <a:solidFill>
                  <a:srgbClr val="FFFFFF"/>
                </a:solidFill>
              </a:rPr>
              <a:t>L’indice di Hopkins è uguale a 0.071090 (molto basso), il nostro dataset ha quindi un’elevata tendenza ad essere clusterizzato.</a:t>
            </a:r>
          </a:p>
          <a:p>
            <a:pPr marL="0" indent="0">
              <a:buNone/>
            </a:pPr>
            <a:r>
              <a:rPr lang="it-IT" sz="1700">
                <a:solidFill>
                  <a:srgbClr val="FFFFFF"/>
                </a:solidFill>
              </a:rPr>
              <a:t>Successivamente, abbiamo analizzato gli indici interni: </a:t>
            </a:r>
          </a:p>
          <a:p>
            <a:r>
              <a:rPr lang="it-IT" sz="1700">
                <a:solidFill>
                  <a:srgbClr val="FFFFFF"/>
                </a:solidFill>
              </a:rPr>
              <a:t>Connectivity 1306,2762</a:t>
            </a:r>
          </a:p>
          <a:p>
            <a:r>
              <a:rPr lang="it-IT" sz="1700">
                <a:solidFill>
                  <a:srgbClr val="FFFFFF"/>
                </a:solidFill>
              </a:rPr>
              <a:t>Dunn 0,0049</a:t>
            </a:r>
          </a:p>
          <a:p>
            <a:r>
              <a:rPr lang="it-IT" sz="1700">
                <a:solidFill>
                  <a:srgbClr val="FFFFFF"/>
                </a:solidFill>
              </a:rPr>
              <a:t>Silhouette 0,2319</a:t>
            </a:r>
          </a:p>
          <a:p>
            <a:pPr marL="0" indent="0">
              <a:buNone/>
            </a:pPr>
            <a:r>
              <a:rPr lang="it-IT" sz="1700">
                <a:solidFill>
                  <a:srgbClr val="FFFFFF"/>
                </a:solidFill>
              </a:rPr>
              <a:t>Si sceglie come numero ottimale 5</a:t>
            </a:r>
          </a:p>
          <a:p>
            <a:pPr marL="0" indent="0">
              <a:buNone/>
            </a:pPr>
            <a:endParaRPr lang="it-IT" sz="1700">
              <a:solidFill>
                <a:srgbClr val="FFFFFF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6865B5F-C434-4585-86FB-651EBD8098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17" y="877078"/>
            <a:ext cx="4906444" cy="5299885"/>
          </a:xfrm>
        </p:spPr>
      </p:pic>
    </p:spTree>
    <p:extLst>
      <p:ext uri="{BB962C8B-B14F-4D97-AF65-F5344CB8AC3E}">
        <p14:creationId xmlns:p14="http://schemas.microsoft.com/office/powerpoint/2010/main" val="209461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B256B1-EBEC-4743-9DB0-76E83475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della PCA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355A7-4761-47F8-A1F9-7500CC2E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rgbClr val="FFFFFF"/>
                </a:solidFill>
              </a:rPr>
              <a:t>Le due dimensioni rappresentanti il grafico spiegano nel totale il 56% della variabilità.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FFFFFF"/>
                </a:solidFill>
              </a:rPr>
              <a:t>Age, </a:t>
            </a:r>
            <a:r>
              <a:rPr lang="it-IT" sz="2200" dirty="0" err="1">
                <a:solidFill>
                  <a:srgbClr val="FFFFFF"/>
                </a:solidFill>
              </a:rPr>
              <a:t>RiskPropension</a:t>
            </a:r>
            <a:r>
              <a:rPr lang="it-IT" sz="2200" dirty="0">
                <a:solidFill>
                  <a:srgbClr val="FFFFFF"/>
                </a:solidFill>
              </a:rPr>
              <a:t>, </a:t>
            </a:r>
            <a:r>
              <a:rPr lang="it-IT" sz="2200" dirty="0" err="1">
                <a:solidFill>
                  <a:srgbClr val="FFFFFF"/>
                </a:solidFill>
              </a:rPr>
              <a:t>ClientPotentialIndex</a:t>
            </a:r>
            <a:r>
              <a:rPr lang="it-IT" sz="2200" dirty="0">
                <a:solidFill>
                  <a:srgbClr val="FFFFFF"/>
                </a:solidFill>
              </a:rPr>
              <a:t> e </a:t>
            </a:r>
            <a:r>
              <a:rPr lang="it-IT" sz="2200" dirty="0" err="1">
                <a:solidFill>
                  <a:srgbClr val="FFFFFF"/>
                </a:solidFill>
              </a:rPr>
              <a:t>ClientKnowledgExperience</a:t>
            </a:r>
            <a:r>
              <a:rPr lang="it-IT" sz="2200" dirty="0">
                <a:solidFill>
                  <a:srgbClr val="FFFFFF"/>
                </a:solidFill>
              </a:rPr>
              <a:t> sono le componenti maggiormente correlate con la PC, le precedenti variabili rimangono le stesse con un cos2 significativo (indice che mostra la qualità di rappresentazione della variabile).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FFFFFF"/>
                </a:solidFill>
              </a:rPr>
              <a:t>Vediamo ora il contributo di ogni variabile alla costruzione del cluster e analizziamo le correlazioni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9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A8107C-5905-47D2-88D6-AAB86615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Age, RiskPropension e ClientPotentialIndex sono le variabili con un maggiore contribuito alla costruzione del cluster. Dallo studio delle relative correlazioni, è emerso che la variabile Age è inversamente proporzionale alle variabili RiskPropension e ClientPotentialIndex. </a:t>
            </a:r>
          </a:p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Inoltre, le variabili PortFolioRisk e PortfolioHorizon possono essere tolte, essendo risultate variabili poco significative.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3DCD19-F8D2-48D9-AF80-BF668ACF08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3" r="12872"/>
          <a:stretch/>
        </p:blipFill>
        <p:spPr>
          <a:xfrm>
            <a:off x="275456" y="1609355"/>
            <a:ext cx="4691270" cy="3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242234-0632-4D52-8EE7-6C01DB0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Analisi dei singoli cluster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F2FF414-2B45-439C-8C8D-27A332D1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1700" dirty="0"/>
              <a:t>Cluster 1: i clienti vengono raggruppati in base ad una medio-alta propensione al rischio (0.5-0.8) con un’età compresa tra 15 e 50 anni e con reddito classificato come basso; tutti gli altri indici presentano valori minimi.</a:t>
            </a:r>
          </a:p>
          <a:p>
            <a:r>
              <a:rPr lang="it-IT" sz="1700" dirty="0"/>
              <a:t>Cluster 2: i clienti vengono clusterizzati in base ad una propensione al rischio media (0.3-0.6) ma con un </a:t>
            </a:r>
            <a:r>
              <a:rPr lang="it-IT" sz="1700" dirty="0" err="1"/>
              <a:t>ClientPotentialIndex</a:t>
            </a:r>
            <a:r>
              <a:rPr lang="it-IT" sz="1700" dirty="0"/>
              <a:t> che presenta valori medi (densità maggiore tra i valori 0.3-0.6). I clienti hanno un’età compresa tra 25 e 75 anni e anche essi sono classificati con reddito basso</a:t>
            </a:r>
          </a:p>
          <a:p>
            <a:r>
              <a:rPr lang="it-IT" sz="1700" dirty="0"/>
              <a:t>Cluster 3: i clienti vengono raggruppati in base sia ad una propensione al rischio che una </a:t>
            </a:r>
            <a:r>
              <a:rPr lang="it-IT" sz="1700" dirty="0" err="1"/>
              <a:t>ClientKnowledgeExperience</a:t>
            </a:r>
            <a:r>
              <a:rPr lang="it-IT" sz="1700" dirty="0"/>
              <a:t> media; gli individui tra i 30 e 70 anni presentano un reddito basso.</a:t>
            </a:r>
          </a:p>
          <a:p>
            <a:r>
              <a:rPr lang="it-IT" sz="1700" dirty="0"/>
              <a:t>Cluster 4: i clienti vengono clusterizzati in base ad un’età che varia di 60 e 90 anni con reddito basso e tutti gli indici con valori generalmente bassi (es: orizzonte di portfolio tra 0-0.07).</a:t>
            </a:r>
          </a:p>
          <a:p>
            <a:r>
              <a:rPr lang="it-IT" sz="1700" dirty="0"/>
              <a:t>Cluster 5: i clienti vengono raggruppati in base a: alto reddito, elevato  potenziale del cliente, alta propensione al rischio e elevata </a:t>
            </a:r>
            <a:r>
              <a:rPr lang="it-IT" sz="1700" dirty="0" err="1"/>
              <a:t>ClientKnowledgeExperience</a:t>
            </a:r>
            <a:r>
              <a:rPr lang="it-IT" sz="1700" dirty="0"/>
              <a:t>. L’età è compresa tra i 40 e i 70 anni.</a:t>
            </a:r>
          </a:p>
          <a:p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411139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7FAEE2-5F64-4B8F-AFAD-DCD9BC76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Come incidono i prodotti di investimento sul Dna Finanziario del cliente?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B856D5-EC59-4C0D-8B76-9EE24B35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900">
                <a:solidFill>
                  <a:srgbClr val="FEFFFF"/>
                </a:solidFill>
              </a:rPr>
              <a:t>Allo scopo di capire quali fossero le componenti migliori per spiegare le variabili dipendenti PortfolioRisk e RiskPropension, abbiamo effettuato varie analisi di regressione.</a:t>
            </a:r>
          </a:p>
          <a:p>
            <a:pPr marL="0" indent="0">
              <a:buNone/>
            </a:pPr>
            <a:r>
              <a:rPr lang="it-IT" sz="1900">
                <a:solidFill>
                  <a:srgbClr val="FEFFFF"/>
                </a:solidFill>
              </a:rPr>
              <a:t>Da questo studio è emerso quanto segue: </a:t>
            </a:r>
          </a:p>
          <a:p>
            <a:r>
              <a:rPr lang="it-IT" sz="1900">
                <a:solidFill>
                  <a:srgbClr val="FEFFFF"/>
                </a:solidFill>
              </a:rPr>
              <a:t>Per PortfolioRisk le variabili più significative sono BondInvestments, EquityInvestments e MoneyMarketInvestements</a:t>
            </a:r>
          </a:p>
          <a:p>
            <a:r>
              <a:rPr lang="it-IT" sz="1900">
                <a:solidFill>
                  <a:srgbClr val="FEFFFF"/>
                </a:solidFill>
              </a:rPr>
              <a:t>Per RiskPropension invece le componenti che spiegano meglio tale variabile sono Age, BondInvestments, EquityInvestments e AuM</a:t>
            </a:r>
          </a:p>
          <a:p>
            <a:pPr marL="0" indent="0">
              <a:buNone/>
            </a:pPr>
            <a:r>
              <a:rPr lang="it-IT" sz="1900">
                <a:solidFill>
                  <a:srgbClr val="FEFFFF"/>
                </a:solidFill>
              </a:rPr>
              <a:t>Vengono quindi confermate le nostre intuizioni basate sulle precedenti analisi effettuate (Visione d’insieme e analisi della PCA)  </a:t>
            </a:r>
          </a:p>
        </p:txBody>
      </p:sp>
    </p:spTree>
    <p:extLst>
      <p:ext uri="{BB962C8B-B14F-4D97-AF65-F5344CB8AC3E}">
        <p14:creationId xmlns:p14="http://schemas.microsoft.com/office/powerpoint/2010/main" val="4564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5CED7052-17DE-472B-891E-B5550BFFF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B è un’azienda formata nel 2010 che fornisce analisi e soluzioni digitali per la gestione patrimoniale. 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A6DEB9-D072-452D-9F29-B69719C50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Cosa </a:t>
            </a:r>
            <a:r>
              <a:rPr lang="en-US">
                <a:solidFill>
                  <a:srgbClr val="000000"/>
                </a:solidFill>
              </a:rPr>
              <a:t>si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cerca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Visione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d’insieme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Fattispecie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tipiche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>
                <a:solidFill>
                  <a:srgbClr val="000000"/>
                </a:solidFill>
              </a:rPr>
              <a:t>ricorrenze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Similarità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>
                <a:solidFill>
                  <a:srgbClr val="000000"/>
                </a:solidFill>
              </a:rPr>
              <a:t>dissimilarità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tra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clienti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Strutture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nascoste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nei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dati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Importanza</a:t>
            </a:r>
            <a:r>
              <a:rPr lang="en-US" dirty="0">
                <a:solidFill>
                  <a:srgbClr val="000000"/>
                </a:solidFill>
              </a:rPr>
              <a:t> relative </a:t>
            </a:r>
            <a:r>
              <a:rPr lang="en-US">
                <a:solidFill>
                  <a:srgbClr val="000000"/>
                </a:solidFill>
              </a:rPr>
              <a:t>dei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clienti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Segmentazione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dei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clienti-difendibile</a:t>
            </a:r>
            <a:r>
              <a:rPr lang="en-US" dirty="0">
                <a:solidFill>
                  <a:srgbClr val="000000"/>
                </a:solidFill>
              </a:rPr>
              <a:t> e </a:t>
            </a:r>
            <a:r>
              <a:rPr lang="en-US">
                <a:solidFill>
                  <a:srgbClr val="000000"/>
                </a:solidFill>
              </a:rPr>
              <a:t>comprensibile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56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20D7DD-34B2-48CE-A6F9-D7729564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it-IT" sz="2700">
                <a:solidFill>
                  <a:srgbClr val="FFFFFF"/>
                </a:solidFill>
              </a:rPr>
              <a:t>Approfondimento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21314F-E678-442F-999A-2259382F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Data l’incidenza della variabile Age sul Dna finanziario, si è deciso di analizzare le precedenti variabili per range di età</a:t>
            </a:r>
          </a:p>
          <a:p>
            <a:r>
              <a:rPr lang="it-IT" sz="2000"/>
              <a:t>Fascia 1: Age&lt;20</a:t>
            </a:r>
          </a:p>
          <a:p>
            <a:r>
              <a:rPr lang="it-IT" sz="2000"/>
              <a:t>Fascia 2: Age&gt;=20&amp;&amp; Age&lt;30</a:t>
            </a:r>
          </a:p>
          <a:p>
            <a:r>
              <a:rPr lang="it-IT" sz="2000"/>
              <a:t>Fascia 3: Age&gt;=30&amp;&amp; Age&lt;45</a:t>
            </a:r>
          </a:p>
          <a:p>
            <a:r>
              <a:rPr lang="it-IT" sz="2000"/>
              <a:t>Fascia 4: Age&gt;=45&amp;&amp; Age&lt;60</a:t>
            </a:r>
          </a:p>
          <a:p>
            <a:r>
              <a:rPr lang="it-IT" sz="2000"/>
              <a:t>Fascia 5: Age&gt;=60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FACF07DF-10AE-4593-BFF8-4730BAB3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r>
              <a:rPr lang="it-IT" sz="1600"/>
              <a:t>Da questa analisi è emerso che, per quasi tutte le fasce di età, le variabili che spiegano meglio il comportamento del PortfolioRisk sono BondInvestments e EquityInvestments (unicamente nella fascia 3 BondInvestment non è significativa). Inoltre c’è una buona correlazione per ogni fascia di età tra la variabile EqyutyInvestments e EquityInvestments.</a:t>
            </a:r>
          </a:p>
          <a:p>
            <a:r>
              <a:rPr lang="it-IT" sz="1600"/>
              <a:t>Per quanto riguarda invece la PropensionRisk, le componenti più significative sono  BondInvestment per tutte le fasce di età (eccetto per la terza) e il denaro investito «Aum» (tranne per la prima fascia di età)</a:t>
            </a:r>
          </a:p>
          <a:p>
            <a:pPr marL="0" indent="0">
              <a:buNone/>
            </a:pPr>
            <a:r>
              <a:rPr lang="it-IT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23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8FC934-5085-46D6-893A-0209D7F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EFFFF"/>
                </a:solidFill>
              </a:rPr>
              <a:t>Strutture «nascoste» nei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CFD7A-E8AA-4358-AC81-171B3F5B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Dalle analisi effettuate fino ad ora, è emerso che l’ età gioca un ruolo importante sia nella costruzione dei vari cluster sia nello studio delle correlazioni. </a:t>
            </a:r>
          </a:p>
          <a:p>
            <a:pPr marL="0" indent="0">
              <a:buNone/>
            </a:pPr>
            <a:r>
              <a:rPr lang="it-IT" sz="2400"/>
              <a:t>Inoltre, abbiamo effettuato dei test singoli con la variabile Age e tutte le altre variabile del dataset allo scopo di verificare la «cluster tendency» di ogni singola variabile. 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endParaRPr lang="it-IT" sz="2400"/>
          </a:p>
        </p:txBody>
      </p:sp>
      <p:pic>
        <p:nvPicPr>
          <p:cNvPr id="6" name="Immagine 5" descr="Immagine che contiene computer, portatile, interni, monitor&#10;&#10;Descrizione generata automaticamente">
            <a:extLst>
              <a:ext uri="{FF2B5EF4-FFF2-40B4-BE49-F238E27FC236}">
                <a16:creationId xmlns:a16="http://schemas.microsoft.com/office/drawing/2014/main" id="{19BA7959-6BA0-4223-BD8C-BD0D2BB76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2208" r="42718" b="20952"/>
          <a:stretch/>
        </p:blipFill>
        <p:spPr>
          <a:xfrm>
            <a:off x="8024706" y="926828"/>
            <a:ext cx="3343407" cy="2120679"/>
          </a:xfrm>
          <a:prstGeom prst="rect">
            <a:avLst/>
          </a:prstGeom>
        </p:spPr>
      </p:pic>
      <p:pic>
        <p:nvPicPr>
          <p:cNvPr id="8" name="Immagine 7" descr="Immagine che contiene monitor, screenshot, computer, interni&#10;&#10;Descrizione generata automaticamente">
            <a:extLst>
              <a:ext uri="{FF2B5EF4-FFF2-40B4-BE49-F238E27FC236}">
                <a16:creationId xmlns:a16="http://schemas.microsoft.com/office/drawing/2014/main" id="{EF3E0082-943D-437F-8600-12E6BF185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8202" r="42826" b="16505"/>
          <a:stretch/>
        </p:blipFill>
        <p:spPr>
          <a:xfrm>
            <a:off x="8024706" y="3857279"/>
            <a:ext cx="3340358" cy="206550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A25938C-16FB-4137-B1A2-606273674178}"/>
              </a:ext>
            </a:extLst>
          </p:cNvPr>
          <p:cNvSpPr txBox="1">
            <a:spLocks/>
          </p:cNvSpPr>
          <p:nvPr/>
        </p:nvSpPr>
        <p:spPr>
          <a:xfrm>
            <a:off x="838200" y="4386470"/>
            <a:ext cx="10515600" cy="162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74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5F0BC9BD-E57F-47C8-A22E-DFBDBA9C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Importanza relativa dei clienti e segmentazione degli stessi.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AC37B8-A627-4B37-BA5E-BB3B8AD1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900">
                <a:solidFill>
                  <a:srgbClr val="000000"/>
                </a:solidFill>
              </a:rPr>
              <a:t>Lo studio dei singoli cluster formati ha permesso di individuare una prima segmentazione dei clienti. Sulla base delle seguenti considerazioni si decide di suddividere questi ultimi in base ai bisogni espressi e il prodotto di investimento.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>
                <a:solidFill>
                  <a:srgbClr val="000000"/>
                </a:solidFill>
              </a:rPr>
              <a:t>Una netta corrispondenza tra il cluster 1 degli investimenti e il cluster 1 dei bisogni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>
                <a:solidFill>
                  <a:srgbClr val="000000"/>
                </a:solidFill>
              </a:rPr>
              <a:t>Il secondo cluster dei bisogni ha un alta corrispondenza con il cluster 3 degli investimenti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>
                <a:solidFill>
                  <a:srgbClr val="000000"/>
                </a:solidFill>
              </a:rPr>
              <a:t>Notiamo che il cluster 3 dei bisogni non ha una forte corrispondenza con alcun cluster degli investimenti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900">
                <a:solidFill>
                  <a:srgbClr val="000000"/>
                </a:solidFill>
              </a:rPr>
              <a:t>Il cluster 4 e il 5 dei bisogni hanno un’ottima corrispondenza con il cluster 4 degli investimenti </a:t>
            </a:r>
          </a:p>
          <a:p>
            <a:pPr marL="0" indent="0">
              <a:buNone/>
            </a:pPr>
            <a:endParaRPr lang="it-IT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9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719D123-4B41-46C7-A0FD-EEF7978A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Abbinamento «bisogni</a:t>
            </a:r>
            <a:r>
              <a:rPr lang="it-IT" sz="4000" dirty="0">
                <a:solidFill>
                  <a:srgbClr val="FFFFFF"/>
                </a:solidFill>
                <a:sym typeface="Wingdings" panose="05000000000000000000" pitchFamily="2" charset="2"/>
              </a:rPr>
              <a:t></a:t>
            </a:r>
            <a:r>
              <a:rPr lang="it-IT" sz="4000" dirty="0">
                <a:solidFill>
                  <a:srgbClr val="FFFFFF"/>
                </a:solidFill>
              </a:rPr>
              <a:t> investimento»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098996-B4F6-4493-B6CC-85F03D4D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1. Si associa, ai clienti tra i 15 e 50 anni, con elevato bisogno di protezione, di pensione e di cure a lungo termine da anziano, un prodotto finanziario composto in particolar modo da investimenti in Bond e in minoranza in «equityinvestment». Si minimizzano, per questo segmento di soggetti, investimenti in cassa («cash»). </a:t>
            </a:r>
          </a:p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2. Per i clienti, tra i 30 e gli 80, con valori particolarmente elevati di «InheritanceIndex» e presente necessità di pensione e reddito combacia un prodotto finanziario composto prevalentemente da investimenti in cassa e, a seguire, in bond. </a:t>
            </a:r>
          </a:p>
          <a:p>
            <a:pPr marL="0" indent="0">
              <a:buNone/>
            </a:pPr>
            <a:r>
              <a:rPr lang="it-IT" sz="1700">
                <a:solidFill>
                  <a:srgbClr val="FEFFFF"/>
                </a:solidFill>
              </a:rPr>
              <a:t>3. Notiamo poi come, i clienti «più anziani» (60-80), che presentano elevati valori dell’indice «InheritanceIndex», non eccessivo valore di reddito e basso bisogno di pensione possano essere associati alla stessa tipologia di prodotto. Troviamo difatti un portfolio misto, con investimenti in Bond e equityinvestmen. </a:t>
            </a:r>
          </a:p>
          <a:p>
            <a:endParaRPr lang="it-IT" sz="17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8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606CD-56B6-4BB4-BF2D-FCDEAC0E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cs typeface="Calibri Light"/>
              </a:rPr>
              <a:t>FONTI</a:t>
            </a:r>
            <a:br>
              <a:rPr lang="it-IT" dirty="0">
                <a:solidFill>
                  <a:srgbClr val="FFFFFF"/>
                </a:solidFill>
                <a:cs typeface="Calibri Light"/>
              </a:rPr>
            </a:br>
            <a:r>
              <a:rPr lang="it-IT" sz="3200" dirty="0">
                <a:solidFill>
                  <a:srgbClr val="FFFFFF"/>
                </a:solidFill>
                <a:cs typeface="Calibri Light"/>
              </a:rPr>
              <a:t>Materiale e risorse utilizzate per realizzare il nostro progetto.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F5EF5-4118-4D0E-9F22-ABF3452CA5AF}"/>
              </a:ext>
            </a:extLst>
          </p:cNvPr>
          <p:cNvSpPr txBox="1"/>
          <p:nvPr/>
        </p:nvSpPr>
        <p:spPr>
          <a:xfrm>
            <a:off x="6098225" y="519495"/>
            <a:ext cx="581344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ea typeface="+mn-lt"/>
                <a:cs typeface="+mn-lt"/>
              </a:rPr>
              <a:t>«</a:t>
            </a:r>
            <a:r>
              <a:rPr lang="it-IT" dirty="0" err="1">
                <a:ea typeface="+mn-lt"/>
                <a:cs typeface="+mn-lt"/>
              </a:rPr>
              <a:t>Practical</a:t>
            </a:r>
            <a:r>
              <a:rPr lang="it-IT" dirty="0">
                <a:ea typeface="+mn-lt"/>
                <a:cs typeface="+mn-lt"/>
              </a:rPr>
              <a:t> Guide To Cluster Analysis in R </a:t>
            </a:r>
            <a:r>
              <a:rPr lang="it-IT" dirty="0" err="1">
                <a:ea typeface="+mn-lt"/>
                <a:cs typeface="+mn-lt"/>
              </a:rPr>
              <a:t>Unsupervised</a:t>
            </a:r>
            <a:r>
              <a:rPr lang="it-IT" dirty="0">
                <a:ea typeface="+mn-lt"/>
                <a:cs typeface="+mn-lt"/>
              </a:rPr>
              <a:t> Machine Learning», </a:t>
            </a:r>
            <a:r>
              <a:rPr lang="it-IT" dirty="0" err="1">
                <a:ea typeface="+mn-lt"/>
                <a:cs typeface="+mn-lt"/>
              </a:rPr>
              <a:t>Alboukadel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Kassambara</a:t>
            </a:r>
            <a:r>
              <a:rPr lang="it-IT" dirty="0">
                <a:ea typeface="+mn-lt"/>
                <a:cs typeface="+mn-lt"/>
              </a:rPr>
              <a:t>, sthda.com, Edizione 1;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«</a:t>
            </a:r>
            <a:r>
              <a:rPr lang="it-IT" dirty="0" err="1">
                <a:ea typeface="+mn-lt"/>
                <a:cs typeface="+mn-lt"/>
              </a:rPr>
              <a:t>Practical</a:t>
            </a:r>
            <a:r>
              <a:rPr lang="it-IT" dirty="0">
                <a:ea typeface="+mn-lt"/>
                <a:cs typeface="+mn-lt"/>
              </a:rPr>
              <a:t> Guide To </a:t>
            </a:r>
            <a:r>
              <a:rPr lang="it-IT" dirty="0" err="1">
                <a:ea typeface="+mn-lt"/>
                <a:cs typeface="+mn-lt"/>
              </a:rPr>
              <a:t>Principal</a:t>
            </a:r>
            <a:r>
              <a:rPr lang="it-IT" dirty="0">
                <a:ea typeface="+mn-lt"/>
                <a:cs typeface="+mn-lt"/>
              </a:rPr>
              <a:t> Component </a:t>
            </a:r>
            <a:r>
              <a:rPr lang="it-IT" dirty="0" err="1">
                <a:ea typeface="+mn-lt"/>
                <a:cs typeface="+mn-lt"/>
              </a:rPr>
              <a:t>Methods</a:t>
            </a:r>
            <a:r>
              <a:rPr lang="it-IT" dirty="0">
                <a:ea typeface="+mn-lt"/>
                <a:cs typeface="+mn-lt"/>
              </a:rPr>
              <a:t> in R – PCA, (M)CA, FAMD, MFA, HCPC, </a:t>
            </a:r>
            <a:r>
              <a:rPr lang="it-IT" dirty="0" err="1">
                <a:ea typeface="+mn-lt"/>
                <a:cs typeface="+mn-lt"/>
              </a:rPr>
              <a:t>factoextra</a:t>
            </a:r>
            <a:r>
              <a:rPr lang="it-IT" dirty="0">
                <a:ea typeface="+mn-lt"/>
                <a:cs typeface="+mn-lt"/>
              </a:rPr>
              <a:t>», </a:t>
            </a:r>
            <a:r>
              <a:rPr lang="it-IT" dirty="0" err="1">
                <a:ea typeface="+mn-lt"/>
                <a:cs typeface="+mn-lt"/>
              </a:rPr>
              <a:t>Alboukadel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Kassambara</a:t>
            </a:r>
            <a:r>
              <a:rPr lang="it-IT" dirty="0">
                <a:ea typeface="+mn-lt"/>
                <a:cs typeface="+mn-lt"/>
              </a:rPr>
              <a:t>, sthda.com, Edizione 1;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  <a:hlinkClick r:id="rId3"/>
              </a:rPr>
              <a:t>https://www.r-graph-gallery.com/index.html</a:t>
            </a:r>
            <a:r>
              <a:rPr lang="it-IT" dirty="0">
                <a:ea typeface="+mn-lt"/>
                <a:cs typeface="+mn-lt"/>
              </a:rPr>
              <a:t>, risorse per grafici R con ggplot2;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https://www.borsaitaliana.it/notizie/sotto-la-lente/differenza-tra-obbligazioni-e-azioni.htm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74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CFBD143-8FE2-4266-B861-40C2609C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Visione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>
                <a:solidFill>
                  <a:srgbClr val="000000"/>
                </a:solidFill>
              </a:rPr>
              <a:t>d’insieme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888B6F-5B12-43BE-A56A-CBE0FE389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7" y="2421682"/>
            <a:ext cx="4650524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Osservando</a:t>
            </a:r>
            <a:r>
              <a:rPr lang="en-US" sz="2000" dirty="0">
                <a:solidFill>
                  <a:srgbClr val="000000"/>
                </a:solidFill>
              </a:rPr>
              <a:t> le </a:t>
            </a:r>
            <a:r>
              <a:rPr lang="en-US" sz="2000">
                <a:solidFill>
                  <a:srgbClr val="000000"/>
                </a:solidFill>
              </a:rPr>
              <a:t>variabili</a:t>
            </a:r>
            <a:r>
              <a:rPr lang="en-US" sz="2000" dirty="0">
                <a:solidFill>
                  <a:srgbClr val="000000"/>
                </a:solidFill>
              </a:rPr>
              <a:t> , per </a:t>
            </a:r>
            <a:r>
              <a:rPr lang="en-US" sz="2000">
                <a:solidFill>
                  <a:srgbClr val="000000"/>
                </a:solidFill>
              </a:rPr>
              <a:t>facilitare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il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lavoro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>
                <a:solidFill>
                  <a:srgbClr val="000000"/>
                </a:solidFill>
              </a:rPr>
              <a:t>si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suddivide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il</a:t>
            </a:r>
            <a:r>
              <a:rPr lang="en-US" sz="2000" dirty="0">
                <a:solidFill>
                  <a:srgbClr val="000000"/>
                </a:solidFill>
              </a:rPr>
              <a:t> dataset in due </a:t>
            </a:r>
            <a:r>
              <a:rPr lang="en-US" sz="2000">
                <a:solidFill>
                  <a:srgbClr val="000000"/>
                </a:solidFill>
              </a:rPr>
              <a:t>parti</a:t>
            </a:r>
            <a:r>
              <a:rPr lang="en-US" sz="2000" dirty="0">
                <a:solidFill>
                  <a:srgbClr val="000000"/>
                </a:solidFill>
              </a:rPr>
              <a:t>: una </a:t>
            </a:r>
            <a:r>
              <a:rPr lang="en-US" sz="2000">
                <a:solidFill>
                  <a:srgbClr val="000000"/>
                </a:solidFill>
              </a:rPr>
              <a:t>relativa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alle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caratteristiche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dei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vari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clienti</a:t>
            </a:r>
            <a:r>
              <a:rPr lang="en-US" sz="2000" dirty="0">
                <a:solidFill>
                  <a:srgbClr val="000000"/>
                </a:solidFill>
              </a:rPr>
              <a:t> e una </a:t>
            </a:r>
            <a:r>
              <a:rPr lang="en-US" sz="2000">
                <a:solidFill>
                  <a:srgbClr val="000000"/>
                </a:solidFill>
              </a:rPr>
              <a:t>relativa</a:t>
            </a:r>
            <a:r>
              <a:rPr lang="en-US" sz="2000" dirty="0">
                <a:solidFill>
                  <a:srgbClr val="000000"/>
                </a:solidFill>
              </a:rPr>
              <a:t> a quelle del portfolio. Per </a:t>
            </a:r>
            <a:r>
              <a:rPr lang="en-US" sz="2000">
                <a:solidFill>
                  <a:srgbClr val="000000"/>
                </a:solidFill>
              </a:rPr>
              <a:t>poter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avere</a:t>
            </a:r>
            <a:r>
              <a:rPr lang="en-US" sz="2000" dirty="0">
                <a:solidFill>
                  <a:srgbClr val="000000"/>
                </a:solidFill>
              </a:rPr>
              <a:t> una </a:t>
            </a:r>
            <a:r>
              <a:rPr lang="en-US" sz="2000">
                <a:solidFill>
                  <a:srgbClr val="000000"/>
                </a:solidFill>
              </a:rPr>
              <a:t>visione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d’insieme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>
                <a:solidFill>
                  <a:srgbClr val="000000"/>
                </a:solidFill>
              </a:rPr>
              <a:t>si</a:t>
            </a:r>
            <a:r>
              <a:rPr lang="en-US" sz="2000" dirty="0">
                <a:solidFill>
                  <a:srgbClr val="000000"/>
                </a:solidFill>
              </a:rPr>
              <a:t> decide </a:t>
            </a:r>
            <a:r>
              <a:rPr lang="en-US" sz="2000">
                <a:solidFill>
                  <a:srgbClr val="000000"/>
                </a:solidFill>
              </a:rPr>
              <a:t>dunque</a:t>
            </a:r>
            <a:r>
              <a:rPr lang="en-US" sz="2000" dirty="0">
                <a:solidFill>
                  <a:srgbClr val="000000"/>
                </a:solidFill>
              </a:rPr>
              <a:t> di </a:t>
            </a:r>
            <a:r>
              <a:rPr lang="en-US" sz="2000">
                <a:solidFill>
                  <a:srgbClr val="000000"/>
                </a:solidFill>
              </a:rPr>
              <a:t>analizzare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ciascuna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variabile</a:t>
            </a:r>
            <a:r>
              <a:rPr lang="en-US" sz="2000" dirty="0">
                <a:solidFill>
                  <a:srgbClr val="000000"/>
                </a:solidFill>
              </a:rPr>
              <a:t> per </a:t>
            </a:r>
            <a:r>
              <a:rPr lang="en-US" sz="2000">
                <a:solidFill>
                  <a:srgbClr val="000000"/>
                </a:solidFill>
              </a:rPr>
              <a:t>capire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>
                <a:solidFill>
                  <a:srgbClr val="000000"/>
                </a:solidFill>
              </a:rPr>
              <a:t>frequenza</a:t>
            </a:r>
            <a:r>
              <a:rPr lang="en-US" sz="2000" dirty="0">
                <a:solidFill>
                  <a:srgbClr val="000000"/>
                </a:solidFill>
              </a:rPr>
              <a:t> con cui </a:t>
            </a:r>
            <a:r>
              <a:rPr lang="en-US" sz="2000">
                <a:solidFill>
                  <a:srgbClr val="000000"/>
                </a:solidFill>
              </a:rPr>
              <a:t>appaiono</a:t>
            </a:r>
            <a:r>
              <a:rPr lang="en-US" sz="2000" dirty="0">
                <a:solidFill>
                  <a:srgbClr val="000000"/>
                </a:solidFill>
              </a:rPr>
              <a:t> I </a:t>
            </a:r>
            <a:r>
              <a:rPr lang="en-US" sz="2000">
                <a:solidFill>
                  <a:srgbClr val="000000"/>
                </a:solidFill>
              </a:rPr>
              <a:t>valori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52E35B9-A572-45D1-BA24-045588587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44" y="539995"/>
            <a:ext cx="3205839" cy="1771226"/>
          </a:xfrm>
          <a:prstGeom prst="rect">
            <a:avLst/>
          </a:prstGeom>
        </p:spPr>
      </p:pic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316D6B-152A-4E02-BAAA-451086521D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" b="14067"/>
          <a:stretch/>
        </p:blipFill>
        <p:spPr>
          <a:xfrm>
            <a:off x="6513813" y="3858607"/>
            <a:ext cx="1807158" cy="847231"/>
          </a:xfrm>
          <a:prstGeom prst="rect">
            <a:avLst/>
          </a:prstGeom>
        </p:spPr>
      </p:pic>
      <p:sp>
        <p:nvSpPr>
          <p:cNvPr id="23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F797F5-632D-4A7E-9154-CB313921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68" y="5187365"/>
            <a:ext cx="2432116" cy="13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86DE320-A9DB-4D9A-BD3E-6652EA4D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Fattispecie tipiche e ricorrenze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2951811-66C1-4BF5-95E8-C79907F1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it-IT" sz="2200">
                <a:solidFill>
                  <a:srgbClr val="FFFFFF"/>
                </a:solidFill>
              </a:rPr>
              <a:t>Da un’accurata analisi delle variabili è emersa la possibilità di suddividere nuovamente il nostro dataset in quattro categorie:  variabili relative al Dna finanziario del cliente, dati sui prodotti di investimento, variabili sui bisogni/obiettivi, variabili socio-demografiche.</a:t>
            </a:r>
          </a:p>
          <a:p>
            <a:r>
              <a:rPr lang="it-IT" sz="2200">
                <a:solidFill>
                  <a:srgbClr val="FFFFFF"/>
                </a:solidFill>
              </a:rPr>
              <a:t>La divisione in percentili di tutte le variabili ci ha consentito di osservare, per ogni categoria, le caratteristiche salienti ed eventuali ricorrenze.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2A0FFA2-8F4B-4D86-81DD-A6C12EE6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Prima macro- categoria: Dna finanziario del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8185C1-674B-4109-98B5-693ACF73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Il subset «Dna finanziario» è caratterizzato dalle seguenti variabili: </a:t>
            </a:r>
            <a:r>
              <a:rPr lang="it-IT" sz="2000" dirty="0" err="1">
                <a:solidFill>
                  <a:srgbClr val="000000"/>
                </a:solidFill>
              </a:rPr>
              <a:t>PortfolioRisk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RiskPropension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ClientInvestmentHorizon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PortfolioHorionz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ClientPotentialIndex</a:t>
            </a:r>
            <a:r>
              <a:rPr lang="it-IT" sz="2000" dirty="0">
                <a:solidFill>
                  <a:srgbClr val="000000"/>
                </a:solidFill>
              </a:rPr>
              <a:t>, </a:t>
            </a:r>
            <a:r>
              <a:rPr lang="it-IT" sz="2000" dirty="0" err="1">
                <a:solidFill>
                  <a:srgbClr val="000000"/>
                </a:solidFill>
              </a:rPr>
              <a:t>KnowledgeExperience</a:t>
            </a:r>
            <a:r>
              <a:rPr lang="it-IT" sz="2000" dirty="0">
                <a:solidFill>
                  <a:srgbClr val="000000"/>
                </a:solidFill>
              </a:rPr>
              <a:t>. </a:t>
            </a:r>
          </a:p>
          <a:p>
            <a:r>
              <a:rPr lang="it-IT" sz="2000" dirty="0">
                <a:solidFill>
                  <a:srgbClr val="000000"/>
                </a:solidFill>
              </a:rPr>
              <a:t>I clienti sono mediamente propensi al rischio, ma nonostante ciò il 98,18% di loro ha un indice di «</a:t>
            </a:r>
            <a:r>
              <a:rPr lang="it-IT" sz="2000" dirty="0" err="1">
                <a:solidFill>
                  <a:srgbClr val="000000"/>
                </a:solidFill>
              </a:rPr>
              <a:t>PortfolioRisk</a:t>
            </a:r>
            <a:r>
              <a:rPr lang="it-IT" sz="2000" dirty="0">
                <a:solidFill>
                  <a:srgbClr val="000000"/>
                </a:solidFill>
              </a:rPr>
              <a:t>» basso. Sia l’indice «</a:t>
            </a:r>
            <a:r>
              <a:rPr lang="it-IT" sz="2000" dirty="0" err="1">
                <a:solidFill>
                  <a:srgbClr val="000000"/>
                </a:solidFill>
              </a:rPr>
              <a:t>ClientInvestmentHorizon</a:t>
            </a:r>
            <a:r>
              <a:rPr lang="it-IT" sz="2000" dirty="0">
                <a:solidFill>
                  <a:srgbClr val="000000"/>
                </a:solidFill>
              </a:rPr>
              <a:t>» che «</a:t>
            </a:r>
            <a:r>
              <a:rPr lang="it-IT" sz="2000" dirty="0" err="1">
                <a:solidFill>
                  <a:srgbClr val="000000"/>
                </a:solidFill>
              </a:rPr>
              <a:t>PortfolioHorizon</a:t>
            </a:r>
            <a:r>
              <a:rPr lang="it-IT" sz="2000" dirty="0">
                <a:solidFill>
                  <a:srgbClr val="000000"/>
                </a:solidFill>
              </a:rPr>
              <a:t>», per la stragrande maggioranza dei clienti, ha un valore basso (0-0,20), ovvero l’orizzonte temporale d’investimento sia del portfolio che del singolo investimento è a breve periodo.  Anche il «</a:t>
            </a:r>
            <a:r>
              <a:rPr lang="it-IT" sz="2000" dirty="0" err="1">
                <a:solidFill>
                  <a:srgbClr val="000000"/>
                </a:solidFill>
              </a:rPr>
              <a:t>PotentialIndex</a:t>
            </a:r>
            <a:r>
              <a:rPr lang="it-IT" sz="2000" dirty="0">
                <a:solidFill>
                  <a:srgbClr val="000000"/>
                </a:solidFill>
              </a:rPr>
              <a:t>» presenta valori medio-bassi (0-0,4).</a:t>
            </a:r>
          </a:p>
        </p:txBody>
      </p:sp>
    </p:spTree>
    <p:extLst>
      <p:ext uri="{BB962C8B-B14F-4D97-AF65-F5344CB8AC3E}">
        <p14:creationId xmlns:p14="http://schemas.microsoft.com/office/powerpoint/2010/main" val="272502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94D221-6A27-4ED8-BBFB-B270FB6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Seconda macro-categoria: Dati sui prodotti di investimento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9D958-5808-4EAC-96BC-2AAC7AE0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La tipologia di investimento prediletta dalla maggioranza dei clienti, è quella in Bond (fascia 0.4-0.8): questo perché il Bond (obbligazione) non è altro che debito di una società o di uno Stato e, dunque, le possibilità di perdite legate a questo investimento sono più basse </a:t>
            </a:r>
          </a:p>
          <a:p>
            <a:r>
              <a:rPr lang="it-IT" sz="2000" dirty="0">
                <a:solidFill>
                  <a:srgbClr val="000000"/>
                </a:solidFill>
              </a:rPr>
              <a:t>Bassi invece sono gli indici di investimento delle altre tipologie («</a:t>
            </a:r>
            <a:r>
              <a:rPr lang="it-IT" sz="2000" dirty="0" err="1">
                <a:solidFill>
                  <a:srgbClr val="000000"/>
                </a:solidFill>
              </a:rPr>
              <a:t>EquityInvestment</a:t>
            </a:r>
            <a:r>
              <a:rPr lang="it-IT" sz="2000" dirty="0">
                <a:solidFill>
                  <a:srgbClr val="000000"/>
                </a:solidFill>
              </a:rPr>
              <a:t>», «</a:t>
            </a:r>
            <a:r>
              <a:rPr lang="it-IT" sz="2000" dirty="0" err="1">
                <a:solidFill>
                  <a:srgbClr val="000000"/>
                </a:solidFill>
              </a:rPr>
              <a:t>MoneyMarketInvestment</a:t>
            </a:r>
            <a:r>
              <a:rPr lang="it-IT" sz="2000" dirty="0">
                <a:solidFill>
                  <a:srgbClr val="000000"/>
                </a:solidFill>
              </a:rPr>
              <a:t>», «</a:t>
            </a:r>
            <a:r>
              <a:rPr lang="it-IT" sz="2000" dirty="0" err="1">
                <a:solidFill>
                  <a:srgbClr val="000000"/>
                </a:solidFill>
              </a:rPr>
              <a:t>OtherInvestment</a:t>
            </a:r>
            <a:r>
              <a:rPr lang="it-IT" sz="2000" dirty="0">
                <a:solidFill>
                  <a:srgbClr val="000000"/>
                </a:solidFill>
              </a:rPr>
              <a:t>»). Al contrario, l’indice «Cash», nonostante sia comunque basso, presenta un valore elevato (0,80-1) per pochi clienti, ovvero 489 (9,78%).</a:t>
            </a:r>
          </a:p>
          <a:p>
            <a:pPr marL="0" indent="0">
              <a:buNone/>
            </a:pPr>
            <a:endParaRPr lang="it-IT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2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6437A96-7588-45C4-A0BD-46D1DAD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Terza macro-categoria:  «bisogni/obiettivi»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5EE9C-DE2E-4F18-B1F9-C95F2B3C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it-IT" sz="1900" dirty="0">
                <a:solidFill>
                  <a:srgbClr val="000000"/>
                </a:solidFill>
              </a:rPr>
              <a:t>I bisogni più frequenti, con un indice che cade in fascia medio-alta, sono </a:t>
            </a:r>
            <a:r>
              <a:rPr lang="it-IT" sz="1900" dirty="0" err="1">
                <a:solidFill>
                  <a:srgbClr val="000000"/>
                </a:solidFill>
              </a:rPr>
              <a:t>PensionNeed</a:t>
            </a:r>
            <a:r>
              <a:rPr lang="it-IT" sz="1900" dirty="0">
                <a:solidFill>
                  <a:srgbClr val="000000"/>
                </a:solidFill>
              </a:rPr>
              <a:t> e </a:t>
            </a:r>
            <a:r>
              <a:rPr lang="it-IT" sz="1900" dirty="0" err="1">
                <a:solidFill>
                  <a:srgbClr val="000000"/>
                </a:solidFill>
              </a:rPr>
              <a:t>InheritanceIndex</a:t>
            </a:r>
            <a:r>
              <a:rPr lang="it-IT" sz="1900" dirty="0">
                <a:solidFill>
                  <a:srgbClr val="000000"/>
                </a:solidFill>
              </a:rPr>
              <a:t>; questo perché la maggior parte dei clienti effettua investimenti principalmente per due scopi: il primo è quello di possedere una previdenza complementare da affiancare a quella obbligatoria. Il secondo, invece è il bisogno di poter lasciare un’eredità ai propri successori.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E1A70E4-538E-4A0E-BF51-15E979BA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2916617"/>
            <a:ext cx="4954693" cy="30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0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84D13-CD2E-485A-B8B6-AF432FE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74" y="1619454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</a:rPr>
              <a:t>Inoltre, notiamo tre differenti tipologie di clienti che hanno bisogno di cure a lungo termine (</a:t>
            </a:r>
            <a:r>
              <a:rPr lang="it-IT" sz="2000" dirty="0" err="1">
                <a:solidFill>
                  <a:srgbClr val="000000"/>
                </a:solidFill>
              </a:rPr>
              <a:t>LongTermCareNeed</a:t>
            </a:r>
            <a:r>
              <a:rPr lang="it-IT" sz="2000" dirty="0">
                <a:solidFill>
                  <a:srgbClr val="000000"/>
                </a:solidFill>
              </a:rPr>
              <a:t>): la prima tipologia è caratterizzata dal 41% dei clienti (2064 persone) con indice di valore medio basso (0-0,4); la seconda è caratterizzata dal 26,18% (1309) con indice di valore medio (0,4-0,6) e , infine, la terza è caratterizzata dal 32,54% dei clienti con indice di valore alto (0,6-1)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F2203-3E6A-4DD7-8F75-DBDCF7BAB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21" y="2340550"/>
            <a:ext cx="3661831" cy="21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3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2942</Words>
  <Application>Microsoft Office PowerPoint</Application>
  <PresentationFormat>Widescreen</PresentationFormat>
  <Paragraphs>143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Virtual B</vt:lpstr>
      <vt:lpstr>Che cos’è Virtual B? Cosa vuole che cerchiamo dal dataset? </vt:lpstr>
      <vt:lpstr>Virtual B è un’azienda formata nel 2010 che fornisce analisi e soluzioni digitali per la gestione patrimoniale.  </vt:lpstr>
      <vt:lpstr>Visione d’insieme</vt:lpstr>
      <vt:lpstr>Fattispecie tipiche e ricorrenze </vt:lpstr>
      <vt:lpstr>Prima macro- categoria: Dna finanziario del cliente</vt:lpstr>
      <vt:lpstr>Seconda macro-categoria: Dati sui prodotti di investimento</vt:lpstr>
      <vt:lpstr>Terza macro-categoria:  «bisogni/obiettivi»</vt:lpstr>
      <vt:lpstr>Presentazione standard di PowerPoint</vt:lpstr>
      <vt:lpstr>    In sintesi </vt:lpstr>
      <vt:lpstr>Quarta macro-categoria: dati socio-demografici</vt:lpstr>
      <vt:lpstr>Studio di eventuali relazioni tra le variabili</vt:lpstr>
      <vt:lpstr>Similarità e dissimilarità</vt:lpstr>
      <vt:lpstr>Presentazione standard di PowerPoint</vt:lpstr>
      <vt:lpstr>Bisogni e obiettivi</vt:lpstr>
      <vt:lpstr>Presentazione standard di PowerPoint</vt:lpstr>
      <vt:lpstr>Analisi delle Pca (principali componenti di analisi)</vt:lpstr>
      <vt:lpstr>Age, InheritanceIndex e ProtectionNeed risultano essere le variabili più significative. Abbiamo confutato la presenza di correlazioni inverse tra le componenti ProtectionNeed, LongTermCareNeed, PensionNeed e Age, IncomeNeed, InheritanceIndex.  </vt:lpstr>
      <vt:lpstr>Analisi singoli cluster  </vt:lpstr>
      <vt:lpstr>Investimenti effettuati </vt:lpstr>
      <vt:lpstr>Analisi delle Pca (principali componenti di analisi)</vt:lpstr>
      <vt:lpstr>Cash, BondInvestment e EquityInvestment si identificano come le variabili più significative. Cash, BondInvestment e EquityInvestment si identificano come le variabili più significative. Cash viene osservata come inversamente proporzionale poiché inserita nel quadrante opposto alle altre componenti.   </vt:lpstr>
      <vt:lpstr>Analisi dei singoli cluster</vt:lpstr>
      <vt:lpstr>Dna finanziario</vt:lpstr>
      <vt:lpstr>Presentazione standard di PowerPoint</vt:lpstr>
      <vt:lpstr>Analisi della PCA</vt:lpstr>
      <vt:lpstr>Presentazione standard di PowerPoint</vt:lpstr>
      <vt:lpstr>Analisi dei singoli cluster</vt:lpstr>
      <vt:lpstr>Come incidono i prodotti di investimento sul Dna Finanziario del cliente?</vt:lpstr>
      <vt:lpstr>Approfondimento </vt:lpstr>
      <vt:lpstr>Strutture «nascoste» nei dati</vt:lpstr>
      <vt:lpstr>Importanza relativa dei clienti e segmentazione degli stessi.</vt:lpstr>
      <vt:lpstr>Abbinamento «bisogni investimento»</vt:lpstr>
      <vt:lpstr>FONTI Materiale e risorse utilizzate per realizzare il nostro progetto.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</dc:title>
  <dc:creator>Francesco Leuce</dc:creator>
  <cp:lastModifiedBy>gabriele zottola</cp:lastModifiedBy>
  <cp:revision>20</cp:revision>
  <dcterms:created xsi:type="dcterms:W3CDTF">2020-07-08T07:20:41Z</dcterms:created>
  <dcterms:modified xsi:type="dcterms:W3CDTF">2020-07-08T19:39:02Z</dcterms:modified>
</cp:coreProperties>
</file>