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ati.istat.i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pd.it/campus-diffuso/sedi-decentra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Cluster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Matteo Tinè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2023-01-12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figures-side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Distance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As we have seen that there is no correlation, we can use the Euclidean distance</a:t>
            </a:r>
          </a:p>
          <a:p>
            <a:pPr lvl="0" indent="0">
              <a:buNone/>
            </a:pPr>
            <a:r>
              <a:rPr>
                <a:latin typeface="Courier"/>
              </a:rPr>
              <a:t>distance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dist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"euclidean"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fviz_dist</a:t>
            </a:r>
            <a:r>
              <a:rPr>
                <a:latin typeface="Courier"/>
              </a:rPr>
              <a:t>(distance, </a:t>
            </a:r>
            <a:r>
              <a:rPr>
                <a:solidFill>
                  <a:srgbClr val="7D9029"/>
                </a:solidFill>
                <a:latin typeface="Courier"/>
              </a:rPr>
              <a:t>show_labels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Clustering and dendrograms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the distance matrix to cluster</a:t>
            </a:r>
          </a:p>
          <a:p>
            <a:pPr lvl="0"/>
            <a:r>
              <a:t>I used average, complete and single linkage</a:t>
            </a:r>
          </a:p>
          <a:p>
            <a:pPr lvl="0" indent="0">
              <a:buNone/>
            </a:pPr>
            <a:r>
              <a:rPr>
                <a:latin typeface="Courier"/>
              </a:rPr>
              <a:t>single_linkage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hclust</a:t>
            </a:r>
            <a:r>
              <a:rPr>
                <a:latin typeface="Courier"/>
              </a:rPr>
              <a:t>(distance,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"single"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complete_linkage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hclust</a:t>
            </a:r>
            <a:r>
              <a:rPr>
                <a:latin typeface="Courier"/>
              </a:rPr>
              <a:t>(distance,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"complete"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average_linkage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hclust</a:t>
            </a:r>
            <a:r>
              <a:rPr>
                <a:latin typeface="Courier"/>
              </a:rPr>
              <a:t>(distance,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"average"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5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5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2000" dirty="0"/>
              <a:t>Having the dendrogram, we can see if/how much they are correlated</a:t>
            </a:r>
          </a:p>
          <a:p>
            <a:pPr lvl="0" indent="0">
              <a:buNone/>
            </a:pPr>
            <a:r>
              <a:rPr sz="2000" dirty="0" err="1">
                <a:latin typeface="Courier"/>
              </a:rPr>
              <a:t>single_dend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as.dendrogram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single_linkage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 err="1">
                <a:latin typeface="Courier"/>
              </a:rPr>
              <a:t>complete_dend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as.dendrogram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complete_linkage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 err="1">
                <a:latin typeface="Courier"/>
              </a:rPr>
              <a:t>average_dend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as.dendrogram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average_linkage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br>
              <a:rPr sz="2000" dirty="0"/>
            </a:br>
            <a:r>
              <a:rPr sz="2000" dirty="0" err="1">
                <a:latin typeface="Courier"/>
              </a:rPr>
              <a:t>dend_list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dendlist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"Single"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single_dend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"Complete"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complete_dend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"Average"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=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average_dend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>
                <a:latin typeface="Courier"/>
              </a:rPr>
              <a:t>correlations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cor.dendlist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dend_list</a:t>
            </a:r>
            <a:r>
              <a:rPr sz="20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t>As we can see, there is a correlation but it is not statistically significant</a:t>
            </a:r>
          </a:p>
          <a:p>
            <a:pPr lvl="0" indent="0">
              <a:buNone/>
            </a:pPr>
            <a:r>
              <a:rPr>
                <a:latin typeface="Courier"/>
              </a:rPr>
              <a:t>testcorr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cor.mtest</a:t>
            </a:r>
            <a:r>
              <a:rPr>
                <a:latin typeface="Courier"/>
              </a:rPr>
              <a:t>(correlations, </a:t>
            </a:r>
            <a:r>
              <a:rPr>
                <a:solidFill>
                  <a:srgbClr val="7D9029"/>
                </a:solidFill>
                <a:latin typeface="Courier"/>
              </a:rPr>
              <a:t>conf.level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sig.level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corrplot</a:t>
            </a:r>
            <a:r>
              <a:rPr>
                <a:latin typeface="Courier"/>
              </a:rPr>
              <a:t>(correlations, </a:t>
            </a:r>
            <a:r>
              <a:rPr>
                <a:solidFill>
                  <a:srgbClr val="4070A0"/>
                </a:solidFill>
                <a:latin typeface="Courier"/>
              </a:rPr>
              <a:t>"pie"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"lower"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p.mat =</a:t>
            </a:r>
            <a:r>
              <a:rPr>
                <a:latin typeface="Courier"/>
              </a:rPr>
              <a:t> testcorr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 , </a:t>
            </a:r>
            <a:r>
              <a:rPr>
                <a:solidFill>
                  <a:srgbClr val="7D9029"/>
                </a:solidFill>
                <a:latin typeface="Courier"/>
              </a:rPr>
              <a:t>insig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'p-value'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2" name="Picture 1" descr="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Cutting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From the dendrograms, we can see where to cut the tree.</a:t>
            </a:r>
          </a:p>
          <a:p>
            <a:pPr lvl="1"/>
            <a:r>
              <a:t>Single linkage: height = 0.025</a:t>
            </a:r>
          </a:p>
          <a:p>
            <a:pPr lvl="1"/>
            <a:r>
              <a:t>Average and complete linkages: height = 0.075</a:t>
            </a:r>
          </a:p>
          <a:p>
            <a:pPr lvl="0" indent="0">
              <a:buNone/>
            </a:pPr>
            <a:r>
              <a:rPr>
                <a:latin typeface="Courier"/>
              </a:rPr>
              <a:t>single_cut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cutree</a:t>
            </a:r>
            <a:r>
              <a:rPr>
                <a:latin typeface="Courier"/>
              </a:rPr>
              <a:t>(single_linkage, </a:t>
            </a:r>
            <a:r>
              <a:rPr>
                <a:solidFill>
                  <a:srgbClr val="7D9029"/>
                </a:solidFill>
                <a:latin typeface="Courier"/>
              </a:rPr>
              <a:t>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complete_cut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cutree</a:t>
            </a:r>
            <a:r>
              <a:rPr>
                <a:latin typeface="Courier"/>
              </a:rPr>
              <a:t>(complete_linkage, </a:t>
            </a:r>
            <a:r>
              <a:rPr>
                <a:solidFill>
                  <a:srgbClr val="7D9029"/>
                </a:solidFill>
                <a:latin typeface="Courier"/>
              </a:rPr>
              <a:t>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0.075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average_cut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cutree</a:t>
            </a:r>
            <a:r>
              <a:rPr>
                <a:latin typeface="Courier"/>
              </a:rPr>
              <a:t>(average_linkage, </a:t>
            </a:r>
            <a:r>
              <a:rPr>
                <a:solidFill>
                  <a:srgbClr val="7D9029"/>
                </a:solidFill>
                <a:latin typeface="Courier"/>
              </a:rPr>
              <a:t>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0.075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#Note that values on the axes are normalized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fviz_cluster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df,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single_cut),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"Single Linkage"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ellipse.type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"convex"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repel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show.clust.cent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ggtheme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"Single Linkage"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2" name="Picture 1" descr="presentation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dataset refers to data about university students in Italy, grouped by the municipality of the university</a:t>
            </a:r>
          </a:p>
          <a:p>
            <a:pPr lvl="0"/>
            <a:r>
              <a:t>This data can be retrieved from ISTAT, the Italian national institute of statistics</a:t>
            </a:r>
          </a:p>
          <a:p>
            <a:pPr lvl="0"/>
            <a:r>
              <a:rPr>
                <a:hlinkClick r:id="rId2"/>
              </a:rPr>
              <a:t>http://dati.istat.it/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 indent="0">
              <a:buNone/>
            </a:pPr>
            <a:br/>
            <a:r>
              <a:rPr>
                <a:solidFill>
                  <a:srgbClr val="06287E"/>
                </a:solidFill>
                <a:latin typeface="Courier"/>
              </a:rPr>
              <a:t>fviz_cluster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df,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complete_cut),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ellipse.type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"convex"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repel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show.clust.cent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ggtheme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"Complete Linkage"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2" name="Picture 1" descr="presentation_files/figure-pptx/unnamed-chunk-9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 indent="0">
              <a:buNone/>
            </a:pPr>
            <a:br/>
            <a:r>
              <a:rPr>
                <a:solidFill>
                  <a:srgbClr val="06287E"/>
                </a:solidFill>
                <a:latin typeface="Courier"/>
              </a:rPr>
              <a:t>fviz_cluster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df, </a:t>
            </a:r>
            <a:r>
              <a:rPr>
                <a:solidFill>
                  <a:srgbClr val="7D9029"/>
                </a:solidFill>
                <a:latin typeface="Courier"/>
              </a:rPr>
              <a:t>cluster =</a:t>
            </a:r>
            <a:r>
              <a:rPr>
                <a:latin typeface="Courier"/>
              </a:rPr>
              <a:t> average_cut),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ellipse.type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"convex"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repel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show.clust.cent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ggtheme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"Average Linkage"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2" name="Picture 1" descr="presentation_files/figure-pptx/unnamed-chunk-9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Interpreting (some)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There are some stable clusters</a:t>
            </a:r>
          </a:p>
          <a:p>
            <a:pPr lvl="0"/>
            <a:r>
              <a:t>Some outliers on the right of the plot</a:t>
            </a:r>
          </a:p>
          <a:p>
            <a:pPr lvl="0"/>
            <a:r>
              <a:t>But also 2 small clusters on the left (bottom and top)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Stable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Let us check one of them to see what is going on</a:t>
            </a:r>
          </a:p>
          <a:p>
            <a:pPr lvl="0"/>
            <a:r>
              <a:t>Bottom left: Casamassima, Aversa, Castellanza</a:t>
            </a:r>
          </a:p>
          <a:p>
            <a:pPr lvl="0"/>
            <a:r>
              <a:t>Low foreign ratio, low female ratio</a:t>
            </a:r>
          </a:p>
          <a:p>
            <a:pPr lvl="0"/>
            <a:r>
              <a:t>Why?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Stable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One possible explanation: same type of university/departments</a:t>
            </a:r>
          </a:p>
          <a:p>
            <a:pPr lvl="0"/>
            <a:r>
              <a:t>However: Casamassima, Castellanza have private business schools (LIUC, LUM respectively)</a:t>
            </a:r>
          </a:p>
          <a:p>
            <a:pPr lvl="0"/>
            <a:r>
              <a:t>Aversa has an engineering department of a public university (UniCampania)</a:t>
            </a:r>
          </a:p>
          <a:p>
            <a:pPr lvl="0"/>
            <a:r>
              <a:t>What about location?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Stable cluster</a:t>
            </a:r>
          </a:p>
        </p:txBody>
      </p:sp>
      <p:pic>
        <p:nvPicPr>
          <p:cNvPr id="3" name="Picture 1" descr="fig:  cluster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City locations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Dendrograms from different methods are correlated but not significantly</a:t>
            </a:r>
          </a:p>
          <a:p>
            <a:pPr lvl="0"/>
            <a:r>
              <a:t>Cutting trees “visually” yields different results</a:t>
            </a:r>
          </a:p>
          <a:p>
            <a:pPr lvl="0"/>
            <a:r>
              <a:t>There are quite a few outliers</a:t>
            </a:r>
          </a:p>
          <a:p>
            <a:pPr lvl="0"/>
            <a:r>
              <a:t>But also a couple of small, stable clusters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idea is to cluster (some) cities according to composition of student body</a:t>
            </a:r>
          </a:p>
          <a:p>
            <a:pPr lvl="0"/>
            <a:r>
              <a:t>Only 2 variables:</a:t>
            </a:r>
          </a:p>
          <a:p>
            <a:pPr lvl="1"/>
            <a:r>
              <a:t>Percentage of female students</a:t>
            </a:r>
          </a:p>
          <a:p>
            <a:pPr lvl="1"/>
            <a:r>
              <a:t>Percentage of foreign students</a:t>
            </a:r>
          </a:p>
          <a:p>
            <a:pPr lvl="0"/>
            <a:r>
              <a:t>Original size: 2 variables, 270 observations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Why only 2 variables?</a:t>
            </a:r>
          </a:p>
          <a:p>
            <a:pPr lvl="1"/>
            <a:r>
              <a:t>No division between bachelor/master/PhD or age</a:t>
            </a:r>
          </a:p>
          <a:p>
            <a:pPr lvl="0"/>
            <a:r>
              <a:t>Why “some” cities?</a:t>
            </a:r>
          </a:p>
          <a:p>
            <a:pPr lvl="1"/>
            <a:r>
              <a:t>Some municipalities have very few students, even less than 10 in some cases</a:t>
            </a:r>
          </a:p>
          <a:p>
            <a:pPr lvl="1"/>
            <a:r>
              <a:t>I considered cities with at least 1000 students</a:t>
            </a:r>
          </a:p>
          <a:p>
            <a:pPr lvl="0"/>
            <a:r>
              <a:t>Why cities and not universities?</a:t>
            </a:r>
          </a:p>
          <a:p>
            <a:pPr lvl="1"/>
            <a:r>
              <a:t>Some cities have more than one university</a:t>
            </a:r>
          </a:p>
          <a:p>
            <a:pPr lvl="1"/>
            <a:r>
              <a:t>Some universities are in more than one 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pic>
        <p:nvPicPr>
          <p:cNvPr id="3" name="Picture 1" descr="fig:  unip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71800" y="1193800"/>
            <a:ext cx="321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University of Padua, source: </a:t>
            </a:r>
            <a:r>
              <a:rPr>
                <a:hlinkClick r:id="rId3"/>
              </a:rPr>
              <a:t>https://www.unipd.it/campus-diffuso/sedi-decentrate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pic>
        <p:nvPicPr>
          <p:cNvPr id="3" name="Picture 1" descr="fig:  milan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8229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Universities in Milan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As mentioned, the goal is to understand the composition of the student body in different cities</a:t>
            </a:r>
          </a:p>
          <a:p>
            <a:pPr lvl="0"/>
            <a:r>
              <a:t>It could be useful, e.g., for students picking their exchange semester destinations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As a first thing, check for correlation, to see what kind of distance metric to use</a:t>
            </a:r>
          </a:p>
          <a:p>
            <a:pPr lvl="0"/>
            <a:r>
              <a:t>Also, plot points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cor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7D9029"/>
                </a:solidFill>
                <a:latin typeface="Courier"/>
              </a:rPr>
              <a:t>use=</a:t>
            </a:r>
            <a:r>
              <a:rPr>
                <a:solidFill>
                  <a:srgbClr val="4070A0"/>
                </a:solidFill>
                <a:latin typeface="Courier"/>
              </a:rPr>
              <a:t>"complete.obs"</a:t>
            </a:r>
            <a:r>
              <a:rPr>
                <a:latin typeface="Courier"/>
              </a:rPr>
              <a:t>)</a:t>
            </a:r>
          </a:p>
          <a:p>
            <a:pPr lvl="1" indent="0">
              <a:buNone/>
            </a:pPr>
            <a:r>
              <a:rPr>
                <a:latin typeface="Courier"/>
              </a:rPr>
              <a:t>##               foreign_ratio females_ratio
## foreign_ratio    1.00000000    0.02799669
## females_ratio    0.02799669    1.00000000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(df)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scale</a:t>
            </a:r>
            <a:r>
              <a:rPr>
                <a:latin typeface="Courier"/>
              </a:rPr>
              <a:t>(df))</a:t>
            </a:r>
          </a:p>
        </p:txBody>
      </p:sp>
      <p:pic>
        <p:nvPicPr>
          <p:cNvPr id="2" name="Picture 1" descr="presentation_files/figure-pptx/figures-sid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On-screen Show (16:9)</PresentationFormat>
  <Paragraphs>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Courier</vt:lpstr>
      <vt:lpstr>Arial</vt:lpstr>
      <vt:lpstr>Calibri</vt:lpstr>
      <vt:lpstr>Office Theme</vt:lpstr>
      <vt:lpstr>Cluster Analysis</vt:lpstr>
      <vt:lpstr>Dataset</vt:lpstr>
      <vt:lpstr>Concept</vt:lpstr>
      <vt:lpstr>Preliminaries</vt:lpstr>
      <vt:lpstr>Preliminaries</vt:lpstr>
      <vt:lpstr>Preliminaries</vt:lpstr>
      <vt:lpstr>Purpose</vt:lpstr>
      <vt:lpstr>Distance</vt:lpstr>
      <vt:lpstr>PowerPoint Presentation</vt:lpstr>
      <vt:lpstr>PowerPoint Presentation</vt:lpstr>
      <vt:lpstr>Distance</vt:lpstr>
      <vt:lpstr>Clustering and dendrograms</vt:lpstr>
      <vt:lpstr>PowerPoint Presentation</vt:lpstr>
      <vt:lpstr>PowerPoint Presentation</vt:lpstr>
      <vt:lpstr>PowerPoint Presentation</vt:lpstr>
      <vt:lpstr>Correlations</vt:lpstr>
      <vt:lpstr>PowerPoint Presentation</vt:lpstr>
      <vt:lpstr>Cutting trees</vt:lpstr>
      <vt:lpstr>PowerPoint Presentation</vt:lpstr>
      <vt:lpstr>PowerPoint Presentation</vt:lpstr>
      <vt:lpstr>PowerPoint Presentation</vt:lpstr>
      <vt:lpstr>Interpreting (some) results</vt:lpstr>
      <vt:lpstr>Stable cluster</vt:lpstr>
      <vt:lpstr>Stable cluster</vt:lpstr>
      <vt:lpstr>Stable cluster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Matteo Tinè</dc:creator>
  <cp:keywords/>
  <cp:lastModifiedBy>Matteo Tine</cp:lastModifiedBy>
  <cp:revision>1</cp:revision>
  <dcterms:created xsi:type="dcterms:W3CDTF">2023-01-25T08:13:20Z</dcterms:created>
  <dcterms:modified xsi:type="dcterms:W3CDTF">2023-01-25T08:15:22Z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2023-01-12</vt:lpwstr>
  </property>
  <property fmtid="{D5CDD505-2E9C-101B-9397-08002B2CF9AE}" pid="3" name="output">
    <vt:lpwstr>powerpoint_presentation</vt:lpwstr>
  </property>
</Properties>
</file>