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C81"/>
    <a:srgbClr val="F8F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>
      <p:cViewPr>
        <p:scale>
          <a:sx n="96" d="100"/>
          <a:sy n="96" d="100"/>
        </p:scale>
        <p:origin x="1160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F8C82-09EE-E30E-C8AC-1B38C9119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C7240-E46B-E1B1-0633-7A0D76CA2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79BE1-99C2-9466-4D66-1D76D8ADF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3D71-B270-8342-811C-D2EE8CDF0A6C}" type="datetimeFigureOut">
              <a:rPr lang="en-US" smtClean="0"/>
              <a:t>8/1/25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AD401-BC1B-9513-DF91-262EA36E0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5F0F-40B4-51A1-7DD5-C35CF20BC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4977-57A7-5044-9476-8D1955EA2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24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6FD58-901C-3E98-2A23-82E8692F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DB151-5F23-3F0F-5059-2F0901FD6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875C2-ED58-EFE8-097A-E7C6B83C9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3D71-B270-8342-811C-D2EE8CDF0A6C}" type="datetimeFigureOut">
              <a:rPr lang="en-US" smtClean="0"/>
              <a:t>8/1/25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43B32-881A-3787-577F-A5682FC4E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40997-277F-C544-4644-F01A2CEA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4977-57A7-5044-9476-8D1955EA2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18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19B3A7-00CD-C0B9-0707-8F80D1CAA1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A4545-7A56-1562-1E73-12C07458A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9BE61-1567-6C46-A2CA-FD2E1B76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3D71-B270-8342-811C-D2EE8CDF0A6C}" type="datetimeFigureOut">
              <a:rPr lang="en-US" smtClean="0"/>
              <a:t>8/1/25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39C02-D2B1-3946-862F-17E1107B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D59AB-2B84-BE1E-E30B-A1244726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4977-57A7-5044-9476-8D1955EA2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8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2673B-DFB9-8B55-5DFD-33ED6D80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1C7C4-5817-E36A-E328-73E1F40FD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759C7-F2FF-588A-7796-2FC752361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3D71-B270-8342-811C-D2EE8CDF0A6C}" type="datetimeFigureOut">
              <a:rPr lang="en-US" smtClean="0"/>
              <a:t>8/1/25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58F7D-2C20-00B2-CDD8-DAB762616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571C8-40E4-E7C7-02B0-40A6F371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4977-57A7-5044-9476-8D1955EA2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0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3159D-A860-79C3-EB42-692F1C632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26CD-6638-74BE-5C24-AA26C68E7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F3A00-2D25-ADB7-2A9C-10B38A66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3D71-B270-8342-811C-D2EE8CDF0A6C}" type="datetimeFigureOut">
              <a:rPr lang="en-US" smtClean="0"/>
              <a:t>8/1/25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E8DD8-D4A6-5A4F-732D-9D2CBF7B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D173B-F6F8-A26D-C09D-3AD7FE5B9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4977-57A7-5044-9476-8D1955EA2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2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731E8-5118-269F-CFDA-813B9F33A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C78C9-DD18-66FE-5C0A-69BC50067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4286B-7FEA-5724-D34F-36DF3B310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D6806-D2E6-3411-0E80-56CA07FE7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3D71-B270-8342-811C-D2EE8CDF0A6C}" type="datetimeFigureOut">
              <a:rPr lang="en-US" smtClean="0"/>
              <a:t>8/1/25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52C63F-EB89-AB20-F5DF-6BAA8B84B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F96C9-BAD4-CA29-A0FD-41AE131C4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4977-57A7-5044-9476-8D1955EA2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2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31092-DA7C-9E23-066E-C62D4808B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3E590-1796-EB69-DF2C-0A5402430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9530B9-9B0A-DAF3-CE15-D689FC172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1D46D-185F-18E5-91AA-A63814586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FB9B7-948B-18C0-C541-EAD61EADEE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36FF3B-E45C-EA35-3E56-6B5E2379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3D71-B270-8342-811C-D2EE8CDF0A6C}" type="datetimeFigureOut">
              <a:rPr lang="en-US" smtClean="0"/>
              <a:t>8/1/25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554CC6-05D6-D344-E2EA-68B2685B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0E7CCC-2041-784F-D980-2D85367E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4977-57A7-5044-9476-8D1955EA2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0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ECB38-3DDD-43A6-DE67-3EDE3088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46FC8-63F6-AFDD-E3F2-C93634E2F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3D71-B270-8342-811C-D2EE8CDF0A6C}" type="datetimeFigureOut">
              <a:rPr lang="en-US" smtClean="0"/>
              <a:t>8/1/25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F6313-72DE-125A-D090-5ED08124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1CBE0-F0B7-AD3B-5C82-A813D344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4977-57A7-5044-9476-8D1955EA2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583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4C3983-26F9-9912-1966-34788A02C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3D71-B270-8342-811C-D2EE8CDF0A6C}" type="datetimeFigureOut">
              <a:rPr lang="en-US" smtClean="0"/>
              <a:t>8/1/25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F853F-F090-7A22-9DA0-1C0230CE6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C70E5-8366-2F59-7A86-5EE2C8A8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4977-57A7-5044-9476-8D1955EA2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8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5FE57-A407-65B9-3951-79471CDED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C156F-9513-23B3-FBB8-49C2EBF78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9F9C1-D03C-10A0-50E2-F718E5E0B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06390-B838-3178-F059-0075E6968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3D71-B270-8342-811C-D2EE8CDF0A6C}" type="datetimeFigureOut">
              <a:rPr lang="en-US" smtClean="0"/>
              <a:t>8/1/25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793F6-E325-AD8D-2AE9-B34937F0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D8842-4573-0EA9-89D4-78822A026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4977-57A7-5044-9476-8D1955EA2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3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4696D-22A1-00B9-7975-4C14D722C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B60BF2-CED6-55C5-1500-2A2B5B0186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F53B6-EBBC-7864-AB56-86DB7D75C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462DF-520B-A1D9-9A27-278FB2C1C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D3D71-B270-8342-811C-D2EE8CDF0A6C}" type="datetimeFigureOut">
              <a:rPr lang="en-US" smtClean="0"/>
              <a:t>8/1/25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7354D-8969-C8CE-E35F-1075D78A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A65C2-3048-4902-DD51-FEAB2CE95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54977-57A7-5044-9476-8D1955EA2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2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16465D-88B8-C619-8E60-7AFEFB6FB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CEBF0-C070-4CAF-FE51-FC5B8F3A8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CA7D0-703A-EA3B-A5C1-6996614EFA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6D3D71-B270-8342-811C-D2EE8CDF0A6C}" type="datetimeFigureOut">
              <a:rPr lang="en-US" smtClean="0"/>
              <a:t>8/1/25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93E94-BB77-EEAE-8CC6-94D3F21D9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FE713-E9A8-BD8B-EBB2-DE1F1BB9B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F54977-57A7-5044-9476-8D1955EA2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084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006C197-9E8D-4A5C-F1CE-589349D2460E}"/>
              </a:ext>
            </a:extLst>
          </p:cNvPr>
          <p:cNvGrpSpPr/>
          <p:nvPr/>
        </p:nvGrpSpPr>
        <p:grpSpPr>
          <a:xfrm>
            <a:off x="-262284" y="-53008"/>
            <a:ext cx="12471400" cy="6858000"/>
            <a:chOff x="-368300" y="0"/>
            <a:chExt cx="12471400" cy="6858000"/>
          </a:xfrm>
        </p:grpSpPr>
        <p:pic>
          <p:nvPicPr>
            <p:cNvPr id="1026" name="Picture 2" descr="Generated image">
              <a:extLst>
                <a:ext uri="{FF2B5EF4-FFF2-40B4-BE49-F238E27FC236}">
                  <a16:creationId xmlns:a16="http://schemas.microsoft.com/office/drawing/2014/main" id="{62F8766B-44E7-A1C2-9A21-A011F060D5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68300" y="0"/>
              <a:ext cx="124714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B4A23E1-2D69-4948-2DCD-9CB269B8E1F4}"/>
                </a:ext>
              </a:extLst>
            </p:cNvPr>
            <p:cNvGrpSpPr/>
            <p:nvPr/>
          </p:nvGrpSpPr>
          <p:grpSpPr>
            <a:xfrm>
              <a:off x="454025" y="1498600"/>
              <a:ext cx="10658475" cy="2717005"/>
              <a:chOff x="454025" y="1498600"/>
              <a:chExt cx="10658475" cy="271700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901C481-84FD-2B6A-5E3C-3369A80C1A9E}"/>
                  </a:ext>
                </a:extLst>
              </p:cNvPr>
              <p:cNvSpPr/>
              <p:nvPr/>
            </p:nvSpPr>
            <p:spPr>
              <a:xfrm>
                <a:off x="2374900" y="1498600"/>
                <a:ext cx="7061200" cy="730250"/>
              </a:xfrm>
              <a:prstGeom prst="rect">
                <a:avLst/>
              </a:prstGeom>
              <a:solidFill>
                <a:srgbClr val="F8F3E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CD0B4F1-586F-49A8-230E-FA76E5F3F909}"/>
                  </a:ext>
                </a:extLst>
              </p:cNvPr>
              <p:cNvSpPr/>
              <p:nvPr/>
            </p:nvSpPr>
            <p:spPr>
              <a:xfrm>
                <a:off x="454025" y="2228850"/>
                <a:ext cx="10658475" cy="1122361"/>
              </a:xfrm>
              <a:prstGeom prst="rect">
                <a:avLst/>
              </a:prstGeom>
              <a:solidFill>
                <a:srgbClr val="F8F3E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4896020-AF7E-7A23-2BD8-C54CA5B74FAA}"/>
                  </a:ext>
                </a:extLst>
              </p:cNvPr>
              <p:cNvSpPr/>
              <p:nvPr/>
            </p:nvSpPr>
            <p:spPr>
              <a:xfrm>
                <a:off x="4216400" y="3093244"/>
                <a:ext cx="3721100" cy="1122361"/>
              </a:xfrm>
              <a:prstGeom prst="rect">
                <a:avLst/>
              </a:prstGeom>
              <a:solidFill>
                <a:srgbClr val="F8F3E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13EC60-5530-5292-509D-7ED51BDD5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144" y="950785"/>
            <a:ext cx="9144000" cy="1106487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3F6C81"/>
                </a:solidFill>
              </a:rPr>
              <a:t>Timeline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2AF3C7-FA2F-B54E-3033-C5D226A73A98}"/>
              </a:ext>
            </a:extLst>
          </p:cNvPr>
          <p:cNvCxnSpPr>
            <a:cxnSpLocks/>
          </p:cNvCxnSpPr>
          <p:nvPr/>
        </p:nvCxnSpPr>
        <p:spPr>
          <a:xfrm>
            <a:off x="482669" y="2915686"/>
            <a:ext cx="10658475" cy="0"/>
          </a:xfrm>
          <a:prstGeom prst="line">
            <a:avLst/>
          </a:prstGeom>
          <a:ln w="57150">
            <a:solidFill>
              <a:srgbClr val="3F6C8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AutoShape 4" descr="Drop Shape Vector SVG Icon - SVG Repo">
            <a:extLst>
              <a:ext uri="{FF2B5EF4-FFF2-40B4-BE49-F238E27FC236}">
                <a16:creationId xmlns:a16="http://schemas.microsoft.com/office/drawing/2014/main" id="{E6EF1B11-6E95-63FC-EEEB-E037F70F52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6" descr="Drop Shape Vector SVG Icon - SVG Repo">
            <a:extLst>
              <a:ext uri="{FF2B5EF4-FFF2-40B4-BE49-F238E27FC236}">
                <a16:creationId xmlns:a16="http://schemas.microsoft.com/office/drawing/2014/main" id="{24C65FFD-82E9-BD12-688A-14FEFA0AEF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7A4D828-E913-A736-AC6E-FA288FF37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887" y="1985895"/>
            <a:ext cx="639970" cy="837715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1E9E137E-C1C4-D5C0-3196-8C7E3755F6D0}"/>
              </a:ext>
            </a:extLst>
          </p:cNvPr>
          <p:cNvSpPr txBox="1">
            <a:spLocks/>
          </p:cNvSpPr>
          <p:nvPr/>
        </p:nvSpPr>
        <p:spPr>
          <a:xfrm>
            <a:off x="965751" y="3187154"/>
            <a:ext cx="1995557" cy="561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3F6C81"/>
                </a:solidFill>
              </a:rPr>
              <a:t>Symposia</a:t>
            </a:r>
          </a:p>
          <a:p>
            <a:r>
              <a:rPr lang="en-US" sz="1800" b="1" dirty="0">
                <a:solidFill>
                  <a:srgbClr val="3F6C81"/>
                </a:solidFill>
              </a:rPr>
              <a:t>Submissions</a:t>
            </a:r>
          </a:p>
          <a:p>
            <a:r>
              <a:rPr lang="en-US" sz="1800" b="1" dirty="0">
                <a:solidFill>
                  <a:srgbClr val="3F6C81"/>
                </a:solidFill>
              </a:rPr>
              <a:t>open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6A20BFE-E082-D020-0A1B-585193FCE420}"/>
              </a:ext>
            </a:extLst>
          </p:cNvPr>
          <p:cNvSpPr txBox="1">
            <a:spLocks/>
          </p:cNvSpPr>
          <p:nvPr/>
        </p:nvSpPr>
        <p:spPr>
          <a:xfrm>
            <a:off x="533400" y="2199208"/>
            <a:ext cx="1995557" cy="5619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3F6C81"/>
                </a:solidFill>
              </a:rPr>
              <a:t>9 </a:t>
            </a:r>
          </a:p>
          <a:p>
            <a:r>
              <a:rPr lang="en-US" sz="2800" b="1" dirty="0">
                <a:solidFill>
                  <a:srgbClr val="3F6C81"/>
                </a:solidFill>
              </a:rPr>
              <a:t>Dec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189E23C-3F7B-2E88-A997-E09F169C0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8736" y="1953043"/>
            <a:ext cx="639970" cy="837715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9B59F35D-B26D-0205-3989-B14E00FA842B}"/>
              </a:ext>
            </a:extLst>
          </p:cNvPr>
          <p:cNvSpPr txBox="1">
            <a:spLocks/>
          </p:cNvSpPr>
          <p:nvPr/>
        </p:nvSpPr>
        <p:spPr>
          <a:xfrm>
            <a:off x="2381249" y="2166356"/>
            <a:ext cx="1995557" cy="5619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3F6C81"/>
                </a:solidFill>
              </a:rPr>
              <a:t>19 </a:t>
            </a:r>
          </a:p>
          <a:p>
            <a:r>
              <a:rPr lang="en-US" sz="2800" b="1" dirty="0">
                <a:solidFill>
                  <a:srgbClr val="3F6C81"/>
                </a:solidFill>
              </a:rPr>
              <a:t>Jan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4EDBFED-3C9F-C9DC-A5C6-0329F9EE4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954" y="1984552"/>
            <a:ext cx="639970" cy="837715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52970310-192B-D1DA-912B-AAE5C67C3845}"/>
              </a:ext>
            </a:extLst>
          </p:cNvPr>
          <p:cNvSpPr txBox="1">
            <a:spLocks/>
          </p:cNvSpPr>
          <p:nvPr/>
        </p:nvSpPr>
        <p:spPr>
          <a:xfrm>
            <a:off x="4087467" y="2197865"/>
            <a:ext cx="1995557" cy="5619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3F6C81"/>
                </a:solidFill>
              </a:rPr>
              <a:t>3 </a:t>
            </a:r>
          </a:p>
          <a:p>
            <a:r>
              <a:rPr lang="en-US" sz="2800" b="1" dirty="0">
                <a:solidFill>
                  <a:srgbClr val="3F6C81"/>
                </a:solidFill>
              </a:rPr>
              <a:t>Feb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F57146C-3968-8624-42A5-FB20B65D5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9908" y="1982239"/>
            <a:ext cx="639970" cy="837715"/>
          </a:xfrm>
          <a:prstGeom prst="rect">
            <a:avLst/>
          </a:prstGeom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B49EB2EC-4471-9D63-2097-701F4B6B0AE8}"/>
              </a:ext>
            </a:extLst>
          </p:cNvPr>
          <p:cNvSpPr txBox="1">
            <a:spLocks/>
          </p:cNvSpPr>
          <p:nvPr/>
        </p:nvSpPr>
        <p:spPr>
          <a:xfrm>
            <a:off x="5682421" y="2195552"/>
            <a:ext cx="1995557" cy="5619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3F6C81"/>
                </a:solidFill>
              </a:rPr>
              <a:t>6 </a:t>
            </a:r>
          </a:p>
          <a:p>
            <a:r>
              <a:rPr lang="en-US" sz="2800" b="1" dirty="0">
                <a:solidFill>
                  <a:srgbClr val="3F6C81"/>
                </a:solidFill>
              </a:rPr>
              <a:t>Apr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EFE26B8-9919-F53D-E676-903C1C202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1979" y="1998529"/>
            <a:ext cx="639970" cy="837715"/>
          </a:xfrm>
          <a:prstGeom prst="rect">
            <a:avLst/>
          </a:prstGeom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6F3BA039-623E-0F5E-87CE-E9AF5976AA94}"/>
              </a:ext>
            </a:extLst>
          </p:cNvPr>
          <p:cNvSpPr txBox="1">
            <a:spLocks/>
          </p:cNvSpPr>
          <p:nvPr/>
        </p:nvSpPr>
        <p:spPr>
          <a:xfrm>
            <a:off x="7294492" y="2211842"/>
            <a:ext cx="1995557" cy="5619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3F6C81"/>
                </a:solidFill>
              </a:rPr>
              <a:t>8 </a:t>
            </a:r>
          </a:p>
          <a:p>
            <a:r>
              <a:rPr lang="en-US" sz="2800" b="1" dirty="0">
                <a:solidFill>
                  <a:srgbClr val="3F6C81"/>
                </a:solidFill>
              </a:rPr>
              <a:t>Jun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EA7C9D22-D49B-FF3A-3BB6-25240B1D1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4880" y="2014819"/>
            <a:ext cx="639970" cy="837715"/>
          </a:xfrm>
          <a:prstGeom prst="rect">
            <a:avLst/>
          </a:prstGeom>
        </p:spPr>
      </p:pic>
      <p:sp>
        <p:nvSpPr>
          <p:cNvPr id="40" name="Title 1">
            <a:extLst>
              <a:ext uri="{FF2B5EF4-FFF2-40B4-BE49-F238E27FC236}">
                <a16:creationId xmlns:a16="http://schemas.microsoft.com/office/drawing/2014/main" id="{87425325-8DB1-C054-73D7-0F5621C7C9D8}"/>
              </a:ext>
            </a:extLst>
          </p:cNvPr>
          <p:cNvSpPr txBox="1">
            <a:spLocks/>
          </p:cNvSpPr>
          <p:nvPr/>
        </p:nvSpPr>
        <p:spPr>
          <a:xfrm>
            <a:off x="9767471" y="2135100"/>
            <a:ext cx="733770" cy="5619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3F6C81"/>
                </a:solidFill>
              </a:rPr>
              <a:t>Mid Aug</a:t>
            </a: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5810E0B4-0243-65FB-04DD-1792FF62EB9D}"/>
              </a:ext>
            </a:extLst>
          </p:cNvPr>
          <p:cNvSpPr txBox="1">
            <a:spLocks/>
          </p:cNvSpPr>
          <p:nvPr/>
        </p:nvSpPr>
        <p:spPr>
          <a:xfrm>
            <a:off x="3026465" y="3175475"/>
            <a:ext cx="1995557" cy="561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3F6C81"/>
                </a:solidFill>
              </a:rPr>
              <a:t>Symposia</a:t>
            </a:r>
          </a:p>
          <a:p>
            <a:r>
              <a:rPr lang="en-US" sz="1800" b="1" dirty="0">
                <a:solidFill>
                  <a:srgbClr val="3F6C81"/>
                </a:solidFill>
              </a:rPr>
              <a:t>Submissions</a:t>
            </a:r>
          </a:p>
          <a:p>
            <a:r>
              <a:rPr lang="en-US" sz="1800" b="1" dirty="0">
                <a:solidFill>
                  <a:srgbClr val="3F6C81"/>
                </a:solidFill>
              </a:rPr>
              <a:t>deadline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7069342F-EF8C-DA4C-938C-574EDA045125}"/>
              </a:ext>
            </a:extLst>
          </p:cNvPr>
          <p:cNvSpPr txBox="1">
            <a:spLocks/>
          </p:cNvSpPr>
          <p:nvPr/>
        </p:nvSpPr>
        <p:spPr>
          <a:xfrm>
            <a:off x="4789828" y="3190466"/>
            <a:ext cx="1689240" cy="561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3F6C81"/>
                </a:solidFill>
              </a:rPr>
              <a:t>Abstract + registration opens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19C921DD-2058-934F-14C1-7F29C0D219EA}"/>
              </a:ext>
            </a:extLst>
          </p:cNvPr>
          <p:cNvSpPr txBox="1">
            <a:spLocks/>
          </p:cNvSpPr>
          <p:nvPr/>
        </p:nvSpPr>
        <p:spPr>
          <a:xfrm>
            <a:off x="6340403" y="3440016"/>
            <a:ext cx="1818447" cy="561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3F6C81"/>
                </a:solidFill>
              </a:rPr>
              <a:t>Submission + early bird registration deadline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73BB0772-C333-8577-07DD-DC10A0C42005}"/>
              </a:ext>
            </a:extLst>
          </p:cNvPr>
          <p:cNvSpPr txBox="1">
            <a:spLocks/>
          </p:cNvSpPr>
          <p:nvPr/>
        </p:nvSpPr>
        <p:spPr>
          <a:xfrm>
            <a:off x="8029643" y="3447656"/>
            <a:ext cx="1818447" cy="561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3F6C81"/>
                </a:solidFill>
              </a:rPr>
              <a:t>Illusion &amp; demo night submission deadline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47DBC988-96DF-79B2-FBAB-87EBA01A3EC3}"/>
              </a:ext>
            </a:extLst>
          </p:cNvPr>
          <p:cNvSpPr txBox="1">
            <a:spLocks/>
          </p:cNvSpPr>
          <p:nvPr/>
        </p:nvSpPr>
        <p:spPr>
          <a:xfrm>
            <a:off x="9794978" y="2971104"/>
            <a:ext cx="1818447" cy="561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3F6C81"/>
                </a:solidFill>
              </a:rPr>
              <a:t>Late registration</a:t>
            </a:r>
          </a:p>
          <a:p>
            <a:r>
              <a:rPr lang="en-US" sz="1800" b="1" dirty="0">
                <a:solidFill>
                  <a:srgbClr val="3F6C81"/>
                </a:solidFill>
              </a:rPr>
              <a:t>deadline</a:t>
            </a:r>
          </a:p>
        </p:txBody>
      </p:sp>
    </p:spTree>
    <p:extLst>
      <p:ext uri="{BB962C8B-B14F-4D97-AF65-F5344CB8AC3E}">
        <p14:creationId xmlns:p14="http://schemas.microsoft.com/office/powerpoint/2010/main" val="4112074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38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Matteo Toscani</dc:creator>
  <cp:lastModifiedBy>Matteo Toscani</cp:lastModifiedBy>
  <cp:revision>8</cp:revision>
  <dcterms:created xsi:type="dcterms:W3CDTF">2025-08-01T18:37:07Z</dcterms:created>
  <dcterms:modified xsi:type="dcterms:W3CDTF">2025-08-01T19:01:30Z</dcterms:modified>
</cp:coreProperties>
</file>