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62" r:id="rId8"/>
    <p:sldId id="260" r:id="rId9"/>
    <p:sldId id="261" r:id="rId10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9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94CCDE7A-CCB0-4254-A938-021FE5E68C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BBE8809-D314-459F-9468-4074EF195C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53C4C-502E-464F-BAA8-27DBB71A0B97}" type="datetimeFigureOut">
              <a:rPr lang="it-IT" smtClean="0"/>
              <a:t>24/04/2025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7FA047-E051-4289-A85E-B2C015C5BD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59A542-EC1B-4AD0-9F48-45B95ED926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6DAC5-7919-4EFE-B589-B197185C6E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1929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6E82B-0561-4374-A755-5D7F376F3791}" type="datetimeFigureOut">
              <a:rPr lang="it-IT" noProof="0" smtClean="0"/>
              <a:t>24/04/2025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7C824-2132-4BB7-8F95-0CAE4412AE81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43863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1908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9B43E50-D8C0-4AB8-B692-D33F8FB1039E}" type="datetime1">
              <a:rPr lang="it-IT" smtClean="0"/>
              <a:t>24/04/2025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BDA436-B640-45F7-8025-0249A8DF7542}" type="datetime1">
              <a:rPr lang="it-IT" smtClean="0"/>
              <a:t>24/04/2025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23FC634-5A25-4169-AAD1-658470F5C9F9}" type="datetime1">
              <a:rPr lang="it-IT" smtClean="0"/>
              <a:t>24/04/2025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DAF5D6-3432-4737-940E-FCB92BD69F81}" type="datetime1">
              <a:rPr lang="it-IT" smtClean="0"/>
              <a:t>24/04/2025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Modificare gli stili del testo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460E87A-404B-43E1-8A8D-30D2BCF7A226}" type="datetime1">
              <a:rPr lang="it-IT" smtClean="0"/>
              <a:t>24/04/2025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6B7B6-6BDC-4A28-8E73-1A61448F0380}" type="datetime1">
              <a:rPr lang="it-IT" smtClean="0"/>
              <a:t>24/04/2025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D3F342-B5CF-4467-B9DB-4E2655A2B423}" type="datetime1">
              <a:rPr lang="it-IT" smtClean="0"/>
              <a:t>24/04/2025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8DD4B2-C3E2-48E8-85F3-188260B629C0}" type="datetime1">
              <a:rPr lang="it-IT" smtClean="0"/>
              <a:t>24/04/2025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3F823-4EEB-4AE7-8B22-3110E500D1B4}" type="datetime1">
              <a:rPr lang="it-IT" smtClean="0"/>
              <a:t>24/04/2025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7145F33-5E4E-49B7-BF39-AB2289E91211}" type="datetime1">
              <a:rPr lang="it-IT" smtClean="0"/>
              <a:t>24/04/2025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8C4A86-2147-43A1-9110-C8F45FAA8631}" type="datetime1">
              <a:rPr lang="it-IT" smtClean="0"/>
              <a:t>24/04/2025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F3A7810-D3C5-4121-96C0-0361F9B18797}" type="datetime1">
              <a:rPr lang="it-IT" smtClean="0"/>
              <a:t>24/04/2025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av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2500" y="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9854" y="4656653"/>
            <a:ext cx="4147563" cy="886535"/>
          </a:xfrm>
        </p:spPr>
        <p:txBody>
          <a:bodyPr rtlCol="0">
            <a:no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L</a:t>
            </a:r>
            <a:r>
              <a:rPr lang="it-IT" dirty="0" err="1">
                <a:solidFill>
                  <a:srgbClr val="0070C0"/>
                </a:solidFill>
              </a:rPr>
              <a:t>⧉</a:t>
            </a:r>
            <a:r>
              <a:rPr lang="it-IT" dirty="0" err="1">
                <a:solidFill>
                  <a:schemeClr val="bg1"/>
                </a:solidFill>
              </a:rPr>
              <a:t>cknet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5793" y="5386140"/>
            <a:ext cx="3086969" cy="484822"/>
          </a:xfrm>
        </p:spPr>
        <p:txBody>
          <a:bodyPr rtlCol="0">
            <a:normAutofit fontScale="92500"/>
          </a:bodyPr>
          <a:lstStyle/>
          <a:p>
            <a:pPr algn="ctr"/>
            <a:r>
              <a:rPr lang="it-IT" sz="1100" b="1" dirty="0"/>
              <a:t>La tua sicurezza, la nostra priorità</a:t>
            </a:r>
            <a:r>
              <a:rPr lang="it-IT" dirty="0"/>
              <a:t>.</a:t>
            </a:r>
          </a:p>
          <a:p>
            <a:pPr rtl="0"/>
            <a:endParaRPr lang="it-IT" dirty="0">
              <a:solidFill>
                <a:srgbClr val="7CEBFF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562" y="4800961"/>
            <a:ext cx="886535" cy="88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626533"/>
            <a:ext cx="11029616" cy="1185334"/>
          </a:xfrm>
        </p:spPr>
        <p:txBody>
          <a:bodyPr>
            <a:normAutofit fontScale="90000"/>
          </a:bodyPr>
          <a:lstStyle/>
          <a:p>
            <a:pPr algn="ctr"/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r>
              <a:rPr lang="it-IT" dirty="0"/>
              <a:t>Benvenuti in LockNet - Cybersecurity &amp; Intelligence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4230" y="1717494"/>
            <a:ext cx="11338073" cy="14342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1600" dirty="0">
                <a:solidFill>
                  <a:schemeClr val="tx1"/>
                </a:solidFill>
              </a:rPr>
              <a:t>In un mondo sempre più connesso, la protezione delle informazioni è una priorità assoluta. </a:t>
            </a:r>
          </a:p>
          <a:p>
            <a:pPr marL="0" indent="0" algn="just">
              <a:buNone/>
            </a:pPr>
            <a:r>
              <a:rPr lang="it-IT" sz="1600" dirty="0">
                <a:solidFill>
                  <a:schemeClr val="tx1"/>
                </a:solidFill>
              </a:rPr>
              <a:t>LockNet nasce nel 2003 con un unico obiettivo chiaro: offrire soluzioni avanzate di Cybersecurity e servizi di Intelligence digitale, progettati per le aziende che vogliono mettere al sicuro il proprio ecosistema informatico.</a:t>
            </a:r>
            <a:endParaRPr lang="it-IT" sz="1700" dirty="0">
              <a:solidFill>
                <a:schemeClr val="tx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DC3FE6F-8DA2-F4A7-4335-ABF567316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980" y="4272218"/>
            <a:ext cx="2101828" cy="2101828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0914551" y="1534868"/>
            <a:ext cx="905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22/04/2025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F626422-B272-A8F4-3C7F-F62D7CDAA7DB}"/>
              </a:ext>
            </a:extLst>
          </p:cNvPr>
          <p:cNvSpPr txBox="1"/>
          <p:nvPr/>
        </p:nvSpPr>
        <p:spPr>
          <a:xfrm>
            <a:off x="423774" y="3041934"/>
            <a:ext cx="11338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/>
              <a:t>La nostra esperienza va oltre la semplice protezione di dati e comunicazioni: siamo specializzati nella progettazione e realizzazione di infrastrutture di rete personalizzate, tanto a livello fisico quanto nella configurazione logica, sempre con un alto standard di sicurezza. 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925D1D2-B914-D79A-8CB9-BCA0D7EE2932}"/>
              </a:ext>
            </a:extLst>
          </p:cNvPr>
          <p:cNvSpPr txBox="1"/>
          <p:nvPr/>
        </p:nvSpPr>
        <p:spPr>
          <a:xfrm>
            <a:off x="423318" y="5027673"/>
            <a:ext cx="89250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/>
              <a:t>Offriamo inoltre servizi di intelligence digitale, con analisi approfondite e monitoraggio continuo per anticipare e contrastare le minacce emergenti. La nostra missione è accompagnare le imprese nel mondo digitale con affidabilità, protezione completa e soluzioni innovative, consentendo loro di operare in sicurezza in un panorama tecnologico in continua evoluzione.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6416D2-3BAF-99B2-71A8-36F2B8B40C57}"/>
              </a:ext>
            </a:extLst>
          </p:cNvPr>
          <p:cNvSpPr txBox="1"/>
          <p:nvPr/>
        </p:nvSpPr>
        <p:spPr>
          <a:xfrm>
            <a:off x="423318" y="3788582"/>
            <a:ext cx="89250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Azienda leader nella sicurezza informatica, LockNet è dedicata alla protezione di infrastrutture IT critiche e organizzazioni esposte alle minacce informatiche più sofisticate. Con un team di esperti altamente qualificati, offriamo soluzioni di sicurezza su misura, studiate per rispondere alle esigenze specifiche di ogni cliente.</a:t>
            </a:r>
          </a:p>
        </p:txBody>
      </p:sp>
    </p:spTree>
    <p:extLst>
      <p:ext uri="{BB962C8B-B14F-4D97-AF65-F5344CB8AC3E}">
        <p14:creationId xmlns:p14="http://schemas.microsoft.com/office/powerpoint/2010/main" val="137262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2C060-6E9A-C835-C512-AE2009D85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CCC647-2F7F-66C1-E3A4-CEF2FF3B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26533"/>
            <a:ext cx="11029616" cy="1185334"/>
          </a:xfrm>
        </p:spPr>
        <p:txBody>
          <a:bodyPr>
            <a:normAutofit fontScale="90000"/>
          </a:bodyPr>
          <a:lstStyle/>
          <a:p>
            <a:pPr algn="ctr"/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r>
              <a:rPr lang="it-IT" dirty="0"/>
              <a:t>Le Nostre soluzioni per theta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A21232-D971-268F-761A-4014E55E2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964" y="2059496"/>
            <a:ext cx="11307836" cy="45445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37ECF5-9A13-223B-28FE-189740C8C031}"/>
              </a:ext>
            </a:extLst>
          </p:cNvPr>
          <p:cNvSpPr txBox="1"/>
          <p:nvPr/>
        </p:nvSpPr>
        <p:spPr>
          <a:xfrm>
            <a:off x="2354819" y="1868021"/>
            <a:ext cx="11257317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Nel nostro recente intervento presso Theta, abbiamo implementato una serie di misure chiave.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8BBF8C-B200-D4C7-FF80-233642314CE8}"/>
              </a:ext>
            </a:extLst>
          </p:cNvPr>
          <p:cNvSpPr txBox="1"/>
          <p:nvPr/>
        </p:nvSpPr>
        <p:spPr>
          <a:xfrm>
            <a:off x="354827" y="5953311"/>
            <a:ext cx="11379973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Questa architettura a doppio strato consente un </a:t>
            </a:r>
            <a:r>
              <a:rPr lang="it-IT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controllo granulare</a:t>
            </a:r>
            <a:r>
              <a:rPr lang="it-IT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del traffico e garantisce una </a:t>
            </a:r>
            <a:r>
              <a:rPr lang="it-IT" sz="16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maggiore resilienza</a:t>
            </a:r>
            <a:r>
              <a:rPr lang="it-IT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contro attacchi complessi e persistenti.</a:t>
            </a:r>
            <a:endParaRPr lang="it-I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9C55395-0A65-7AD0-6AEA-071CC779A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877" y="3075510"/>
            <a:ext cx="3377301" cy="229174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914D463-5A27-9D20-3E08-34A055378566}"/>
              </a:ext>
            </a:extLst>
          </p:cNvPr>
          <p:cNvSpPr txBox="1"/>
          <p:nvPr/>
        </p:nvSpPr>
        <p:spPr>
          <a:xfrm>
            <a:off x="1447800" y="4665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ADF9AE-ACE5-FBEE-DDE5-B242D70DDBC7}"/>
              </a:ext>
            </a:extLst>
          </p:cNvPr>
          <p:cNvSpPr txBox="1"/>
          <p:nvPr/>
        </p:nvSpPr>
        <p:spPr>
          <a:xfrm>
            <a:off x="504586" y="2663872"/>
            <a:ext cx="7775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 </a:t>
            </a:r>
            <a:r>
              <a:rPr lang="it-IT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firewall interno</a:t>
            </a:r>
            <a:r>
              <a:rPr lang="it-IT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posizionato tra la WAN e il router aziendale, isola l’infrastruttura critica interna e funge da prima linea di difesa. È stato scelto Fortinet – FortiGate, un firewall di nuova generazione gestibile tramite la piattaforma ITSM ServiceNow.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9A4FFBD-7692-F080-AAA6-326CC0A4B581}"/>
              </a:ext>
            </a:extLst>
          </p:cNvPr>
          <p:cNvSpPr txBox="1"/>
          <p:nvPr/>
        </p:nvSpPr>
        <p:spPr>
          <a:xfrm>
            <a:off x="-3963052" y="2275063"/>
            <a:ext cx="13931579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Implementazione di una doppia barriera </a:t>
            </a:r>
            <a:r>
              <a:rPr lang="it-IT" sz="1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Firewall e IDS/IPS</a:t>
            </a:r>
            <a:endParaRPr lang="it-I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6FFAC9E-C014-CA89-8F3D-4E3D09B52C82}"/>
              </a:ext>
            </a:extLst>
          </p:cNvPr>
          <p:cNvSpPr txBox="1"/>
          <p:nvPr/>
        </p:nvSpPr>
        <p:spPr>
          <a:xfrm>
            <a:off x="353491" y="4808961"/>
            <a:ext cx="7852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 garantire una </a:t>
            </a:r>
            <a:r>
              <a:rPr lang="it-IT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sorveglianza capillare e una risposta tempestiva alle minacce</a:t>
            </a:r>
            <a:r>
              <a:rPr lang="it-IT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abbiamo anche implementato dei sistemi </a:t>
            </a:r>
            <a:r>
              <a:rPr lang="it-IT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IDS/IPS</a:t>
            </a:r>
            <a:r>
              <a:rPr lang="it-IT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(Intrusion Detection/Prevention Systems), ognuno dei quali supervisiona due switch di rete,</a:t>
            </a:r>
            <a:r>
              <a:rPr lang="it-IT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che andranno  a </a:t>
            </a:r>
            <a:r>
              <a:rPr lang="it-IT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limitare il movimento laterale da eventuali minacce che riescano a superare la prima barriera.</a:t>
            </a:r>
            <a:endParaRPr lang="it-I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F6506AB-EED7-E884-04D3-072A4D009379}"/>
              </a:ext>
            </a:extLst>
          </p:cNvPr>
          <p:cNvSpPr txBox="1"/>
          <p:nvPr/>
        </p:nvSpPr>
        <p:spPr>
          <a:xfrm>
            <a:off x="584017" y="3584348"/>
            <a:ext cx="7695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ServiceNow: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062861B3-B99F-27F3-15D3-74A65095A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750" y="4313730"/>
            <a:ext cx="56409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sz="1400" dirty="0"/>
              <a:t>Aumento dell’efficienza operativa e della visibilità sulle infrastrutture IT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D251DFB-E8DB-053B-5448-7F0B21F931A8}"/>
              </a:ext>
            </a:extLst>
          </p:cNvPr>
          <p:cNvSpPr txBox="1"/>
          <p:nvPr/>
        </p:nvSpPr>
        <p:spPr>
          <a:xfrm>
            <a:off x="1026750" y="3957537"/>
            <a:ext cx="6478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Gestione ticket, incidenti, CMDB, workflow.</a:t>
            </a:r>
          </a:p>
        </p:txBody>
      </p:sp>
    </p:spTree>
    <p:extLst>
      <p:ext uri="{BB962C8B-B14F-4D97-AF65-F5344CB8AC3E}">
        <p14:creationId xmlns:p14="http://schemas.microsoft.com/office/powerpoint/2010/main" val="203146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4" grpId="0"/>
      <p:bldP spid="4" grpId="0"/>
      <p:bldP spid="12" grpId="0"/>
      <p:bldP spid="1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06A792-8E7F-FCE1-2B1A-CFE0BC69A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513" y="2142806"/>
            <a:ext cx="11310974" cy="6304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700" dirty="0">
                <a:solidFill>
                  <a:schemeClr val="tx1"/>
                </a:solidFill>
              </a:rPr>
              <a:t>Nel contesto dell’infrastruttura progettata per l’azienda Theta, sono stati selezionati e configurati software professionali e affidabili, pensati per garantire sicurezza, efficienza operativa e pieno controllo delle risorse IT.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275A020C-9BC5-4952-1C5F-D11E1CBCFC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491994"/>
            <a:ext cx="11029950" cy="101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ARCHITETTURA SOFTWARESTICA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A97F906-798D-D2FF-3CD1-3D1DEA747E5D}"/>
              </a:ext>
            </a:extLst>
          </p:cNvPr>
          <p:cNvSpPr txBox="1"/>
          <p:nvPr/>
        </p:nvSpPr>
        <p:spPr>
          <a:xfrm>
            <a:off x="440513" y="5753599"/>
            <a:ext cx="11029615" cy="606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600" dirty="0"/>
              <a:t>Questi strumenti avanzati permettono di analizzare il traffico di rete, eseguire scansioni delle porte e monitorare i protocolli HTTP e le comunicazioni socket, contribuendo in modo attivo al rilevamento di vulnerabilità e alla protezione da minacce informatiche.</a:t>
            </a:r>
            <a:endParaRPr lang="it-I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3F3F1B-9BDA-9D78-AD4B-0B239FB55C9B}"/>
              </a:ext>
            </a:extLst>
          </p:cNvPr>
          <p:cNvSpPr txBox="1"/>
          <p:nvPr/>
        </p:nvSpPr>
        <p:spPr>
          <a:xfrm>
            <a:off x="361958" y="2635497"/>
            <a:ext cx="2685372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it-IT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 dei Verbi HTTP:</a:t>
            </a:r>
            <a:endParaRPr lang="it-IT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E1181BF-415B-4D01-B22F-8D1FAEBBCFA6}"/>
              </a:ext>
            </a:extLst>
          </p:cNvPr>
          <p:cNvSpPr txBox="1"/>
          <p:nvPr/>
        </p:nvSpPr>
        <p:spPr>
          <a:xfrm>
            <a:off x="730862" y="3007629"/>
            <a:ext cx="5686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Utilizzati dalle applicazioni web per identificare potenziali vulnerabilità.  Per rilevare rischi legati alla cattiva gestione delle richieste HTTP.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B6F910B-EA1F-AD0C-FC66-08706057C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24" y="3065826"/>
            <a:ext cx="4873918" cy="231198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CC96042-E009-4034-4BE1-F1FA1BE180CE}"/>
              </a:ext>
            </a:extLst>
          </p:cNvPr>
          <p:cNvSpPr txBox="1"/>
          <p:nvPr/>
        </p:nvSpPr>
        <p:spPr>
          <a:xfrm>
            <a:off x="361958" y="3533229"/>
            <a:ext cx="2745757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it-IT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Scansione delle Porte: 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D78F15B-2E0E-F757-F41D-1BD50C4546C2}"/>
              </a:ext>
            </a:extLst>
          </p:cNvPr>
          <p:cNvSpPr txBox="1"/>
          <p:nvPr/>
        </p:nvSpPr>
        <p:spPr>
          <a:xfrm>
            <a:off x="821436" y="3982826"/>
            <a:ext cx="5825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Per identificare potenziali vulnerabilità attraverso la verifica dello stato delle porte di rete.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64E06F0-F1D4-DDA0-6585-285720B7FDB8}"/>
              </a:ext>
            </a:extLst>
          </p:cNvPr>
          <p:cNvSpPr txBox="1"/>
          <p:nvPr/>
        </p:nvSpPr>
        <p:spPr>
          <a:xfrm>
            <a:off x="361958" y="4687065"/>
            <a:ext cx="6375266" cy="34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it-IT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Acquisizione socket di Rete: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8F90E7D-9942-F08C-D792-D8221F73B591}"/>
              </a:ext>
            </a:extLst>
          </p:cNvPr>
          <p:cNvSpPr txBox="1"/>
          <p:nvPr/>
        </p:nvSpPr>
        <p:spPr>
          <a:xfrm>
            <a:off x="730862" y="5056533"/>
            <a:ext cx="59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/>
              <a:t>Per monitorare le comunicazioni tra dispositivi e individuare anomalie o tentativi di intrusione.</a:t>
            </a:r>
            <a:endParaRPr lang="it-IT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35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DE3DCF-06AD-BDA9-CF25-CEE4ED6C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768942"/>
          </a:xfrm>
        </p:spPr>
        <p:txBody>
          <a:bodyPr/>
          <a:lstStyle/>
          <a:p>
            <a:pPr algn="ctr"/>
            <a:r>
              <a:rPr lang="it-IT" dirty="0"/>
              <a:t>Conclusioni finali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FC4A5A-F3CD-233B-0E53-B06EF070DC24}"/>
              </a:ext>
            </a:extLst>
          </p:cNvPr>
          <p:cNvSpPr txBox="1"/>
          <p:nvPr/>
        </p:nvSpPr>
        <p:spPr>
          <a:xfrm>
            <a:off x="353310" y="2125920"/>
            <a:ext cx="1125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it-IT" sz="1600" dirty="0"/>
              <a:t>L’intervento realizzato presso Theta rappresenta un modello di riferimento per le moderne infrastrutture aziendali che desiderano coniugare </a:t>
            </a:r>
            <a:r>
              <a:rPr lang="it-IT" sz="1600" b="1" dirty="0"/>
              <a:t>sicurezza avanzata, efficienza operativa e ampliabilità</a:t>
            </a:r>
            <a:r>
              <a:rPr lang="it-IT" sz="1600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948185-193D-64CB-A4D1-2DF948728586}"/>
              </a:ext>
            </a:extLst>
          </p:cNvPr>
          <p:cNvSpPr txBox="1"/>
          <p:nvPr/>
        </p:nvSpPr>
        <p:spPr>
          <a:xfrm>
            <a:off x="353310" y="4538536"/>
            <a:ext cx="8223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/>
              <a:t>Queste soluzioni garantiscono non solo una protezione efficace contro attacchi esterni e interni, ma anche una gestione ordinata e modulare della rete, in grado di crescere al passo con le esigenze dell’azienda.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8C911A6-3300-0F30-8F04-5E20FAB9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140" y="2876659"/>
            <a:ext cx="2969846" cy="232019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EB443E2-CD73-DD8D-69E5-89B9A0868BC2}"/>
              </a:ext>
            </a:extLst>
          </p:cNvPr>
          <p:cNvSpPr txBox="1"/>
          <p:nvPr/>
        </p:nvSpPr>
        <p:spPr>
          <a:xfrm>
            <a:off x="353310" y="5553589"/>
            <a:ext cx="1123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b="1" dirty="0"/>
              <a:t>LockNet</a:t>
            </a:r>
            <a:r>
              <a:rPr lang="it-IT" sz="1600" dirty="0"/>
              <a:t> si conferma così un partner affidabile per le organizzazioni che vogliono proteggere il proprio capitale digitale con competenza, visione e tecnologie all’avanguardia.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E04C9E4-EE79-6ED1-5020-61D7296F5D35}"/>
              </a:ext>
            </a:extLst>
          </p:cNvPr>
          <p:cNvSpPr txBox="1"/>
          <p:nvPr/>
        </p:nvSpPr>
        <p:spPr>
          <a:xfrm>
            <a:off x="382983" y="2895056"/>
            <a:ext cx="8163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Attraverso l’adozione di firewall, IDS/IPS e la segmentazione logica della rete, abbiamo creato un ambiente digitale altamente </a:t>
            </a:r>
            <a:r>
              <a:rPr lang="it-IT" sz="1600" b="1" dirty="0"/>
              <a:t>resiliente, controllato e reattivo</a:t>
            </a:r>
            <a:r>
              <a:rPr lang="it-IT" sz="1600" dirty="0"/>
              <a:t> alle minacce informatiche.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7C02178-BFB9-C025-E739-DE8960DEF8AA}"/>
              </a:ext>
            </a:extLst>
          </p:cNvPr>
          <p:cNvSpPr txBox="1"/>
          <p:nvPr/>
        </p:nvSpPr>
        <p:spPr>
          <a:xfrm>
            <a:off x="353310" y="3664192"/>
            <a:ext cx="812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Inoltre, i Software sviluppati contribuiscono a mitigare efficacemente le vulnerabilità emergenti, garantendo una protezione completa e proattiva.</a:t>
            </a:r>
          </a:p>
        </p:txBody>
      </p:sp>
    </p:spTree>
    <p:extLst>
      <p:ext uri="{BB962C8B-B14F-4D97-AF65-F5344CB8AC3E}">
        <p14:creationId xmlns:p14="http://schemas.microsoft.com/office/powerpoint/2010/main" val="371862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2500" y="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1713" y="4522573"/>
            <a:ext cx="5660572" cy="729143"/>
          </a:xfrm>
        </p:spPr>
        <p:txBody>
          <a:bodyPr rtlCol="0">
            <a:noAutofit/>
          </a:bodyPr>
          <a:lstStyle/>
          <a:p>
            <a:pPr algn="ctr"/>
            <a:r>
              <a:rPr lang="it-IT" dirty="0">
                <a:solidFill>
                  <a:schemeClr val="accent3"/>
                </a:solidFill>
              </a:rPr>
              <a:t> </a:t>
            </a:r>
            <a:r>
              <a:rPr lang="it-IT" sz="2400" dirty="0">
                <a:solidFill>
                  <a:schemeClr val="accent3"/>
                </a:solidFill>
              </a:rPr>
              <a:t>Grazie per la vostra attenzione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9428" y="5317422"/>
            <a:ext cx="5225143" cy="440829"/>
          </a:xfrm>
        </p:spPr>
        <p:txBody>
          <a:bodyPr rtlCol="0">
            <a:noAutofit/>
          </a:bodyPr>
          <a:lstStyle/>
          <a:p>
            <a:pPr algn="ctr"/>
            <a:r>
              <a:rPr lang="it-IT" sz="1000" dirty="0">
                <a:solidFill>
                  <a:schemeClr val="bg1"/>
                </a:solidFill>
              </a:rPr>
              <a:t>Vi ringraziamo per aver sfogliato la nostra brochure, che presenta LockNet e il progetto realizzato per Theta.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342" y="6000125"/>
            <a:ext cx="1168057" cy="50729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C73CC6-DA3D-89B5-6816-0ACA14331469}"/>
              </a:ext>
            </a:extLst>
          </p:cNvPr>
          <p:cNvSpPr txBox="1"/>
          <p:nvPr/>
        </p:nvSpPr>
        <p:spPr>
          <a:xfrm>
            <a:off x="473809" y="632030"/>
            <a:ext cx="11271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+mj-lt"/>
              </a:rPr>
              <a:t>IL PRESENTE PROGETTO E’ STATO REALIZZATO DAL TEAM LOCKNET – ECCO UNA BREVE PRESENTAZIONE :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315B890-A22F-CB67-DC85-FDB628DB9F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60" y="2428239"/>
            <a:ext cx="1327785" cy="13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E5D11E95-94D7-940C-0AC5-2343DE74AB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147" y="2428239"/>
            <a:ext cx="1343660" cy="1343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2BC89240-8084-9F13-7E21-4C46387F30D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69" y="1371069"/>
            <a:ext cx="100901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369CA8D2-A634-11EB-9926-6FD51ADF54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32" y="1449848"/>
            <a:ext cx="1005840" cy="1510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039DF266-1382-11D0-FA63-A7488CBCB0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735" y="1345963"/>
            <a:ext cx="1003300" cy="150622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912A443-7E2A-DBA6-8043-5939EA5CD1CF}"/>
              </a:ext>
            </a:extLst>
          </p:cNvPr>
          <p:cNvSpPr txBox="1"/>
          <p:nvPr/>
        </p:nvSpPr>
        <p:spPr>
          <a:xfrm>
            <a:off x="617557" y="3001230"/>
            <a:ext cx="2062422" cy="384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1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RUBEO ROBERTO</a:t>
            </a:r>
            <a:br>
              <a:rPr lang="it-IT" sz="16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COORDINATOR &amp; EDITOR</a:t>
            </a:r>
            <a:endParaRPr lang="it-IT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4FEAAA0-EB9C-1D38-7DCB-9FF2DACC18BF}"/>
              </a:ext>
            </a:extLst>
          </p:cNvPr>
          <p:cNvSpPr txBox="1"/>
          <p:nvPr/>
        </p:nvSpPr>
        <p:spPr>
          <a:xfrm>
            <a:off x="5397933" y="2885544"/>
            <a:ext cx="1899338" cy="130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90BF143-E287-D62F-2B25-19538296219E}"/>
              </a:ext>
            </a:extLst>
          </p:cNvPr>
          <p:cNvSpPr txBox="1"/>
          <p:nvPr/>
        </p:nvSpPr>
        <p:spPr>
          <a:xfrm>
            <a:off x="5301307" y="2907708"/>
            <a:ext cx="1899338" cy="384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100" b="1" dirty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MIHAI ANDREI</a:t>
            </a:r>
            <a:br>
              <a:rPr lang="it-IT" sz="1100" b="1" dirty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SOFTWARE DEVELOPER</a:t>
            </a:r>
            <a:endParaRPr lang="it-IT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09E59FB-2440-29DB-2A6C-6B33FEA7169C}"/>
              </a:ext>
            </a:extLst>
          </p:cNvPr>
          <p:cNvSpPr txBox="1"/>
          <p:nvPr/>
        </p:nvSpPr>
        <p:spPr>
          <a:xfrm>
            <a:off x="7805798" y="3809623"/>
            <a:ext cx="1816358" cy="384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100" b="1" dirty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PASETTO MATTEO</a:t>
            </a:r>
            <a:br>
              <a:rPr lang="it-IT" sz="1100" b="1" dirty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it-IT" sz="800" dirty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SOFTWARE DEVELOPER</a:t>
            </a:r>
            <a:endParaRPr lang="it-IT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18E305F-EC3A-0FC9-B647-38F1F42D4C7D}"/>
              </a:ext>
            </a:extLst>
          </p:cNvPr>
          <p:cNvSpPr txBox="1"/>
          <p:nvPr/>
        </p:nvSpPr>
        <p:spPr>
          <a:xfrm>
            <a:off x="9732956" y="2876843"/>
            <a:ext cx="1998550" cy="384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100" b="1" dirty="0">
                <a:solidFill>
                  <a:schemeClr val="bg1"/>
                </a:solidFill>
                <a:latin typeface="+mj-lt"/>
              </a:rPr>
              <a:t>FABRIANI ANAIS</a:t>
            </a:r>
            <a:br>
              <a:rPr lang="it-IT" dirty="0">
                <a:latin typeface="+mj-lt"/>
              </a:rPr>
            </a:br>
            <a:r>
              <a:rPr lang="en-US" sz="800" dirty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PROJECT SUPERVISOR &amp; PRESENTER</a:t>
            </a:r>
            <a:endParaRPr lang="it-IT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AA72D8C-2496-3122-0FC9-E9CD2BD5E910}"/>
              </a:ext>
            </a:extLst>
          </p:cNvPr>
          <p:cNvSpPr txBox="1"/>
          <p:nvPr/>
        </p:nvSpPr>
        <p:spPr>
          <a:xfrm>
            <a:off x="2945788" y="3824879"/>
            <a:ext cx="1658528" cy="384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1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GUGLIOTTA STEFANO</a:t>
            </a:r>
            <a:br>
              <a:rPr lang="it-IT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it-IT" sz="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TECHNICAL WRITER</a:t>
            </a:r>
            <a:endParaRPr lang="it-IT" sz="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A540225-51F7-D0E9-7758-426B272545A1}"/>
              </a:ext>
            </a:extLst>
          </p:cNvPr>
          <p:cNvSpPr txBox="1"/>
          <p:nvPr/>
        </p:nvSpPr>
        <p:spPr>
          <a:xfrm>
            <a:off x="3420690" y="5858964"/>
            <a:ext cx="5660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chemeClr val="bg1"/>
                </a:solidFill>
              </a:rPr>
              <a:t>«OGNI RETE HA UN PUNTO DEBOLE. </a:t>
            </a:r>
            <a:br>
              <a:rPr lang="it-IT" sz="1000" dirty="0">
                <a:solidFill>
                  <a:schemeClr val="bg1"/>
                </a:solidFill>
              </a:rPr>
            </a:br>
            <a:r>
              <a:rPr lang="it-IT" sz="1000" dirty="0">
                <a:solidFill>
                  <a:schemeClr val="bg1"/>
                </a:solidFill>
              </a:rPr>
              <a:t>IL NOSTRO COMPITO È NON FARLO SCOPRIRE A NESSUNO!»</a:t>
            </a:r>
          </a:p>
        </p:txBody>
      </p:sp>
    </p:spTree>
    <p:extLst>
      <p:ext uri="{BB962C8B-B14F-4D97-AF65-F5344CB8AC3E}">
        <p14:creationId xmlns:p14="http://schemas.microsoft.com/office/powerpoint/2010/main" val="39684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26" grpId="0" animBg="1"/>
      <p:bldP spid="29" grpId="0" animBg="1"/>
      <p:bldP spid="30" grpId="0" animBg="1"/>
      <p:bldP spid="31" grpId="0" animBg="1"/>
      <p:bldP spid="32" grpId="0" animBg="1"/>
      <p:bldP spid="4" grpId="0"/>
    </p:bld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Progettazione Dividendo per la tecnologia</Template>
  <TotalTime>229</TotalTime>
  <Words>763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Gill Sans MT</vt:lpstr>
      <vt:lpstr>Wingdings 2</vt:lpstr>
      <vt:lpstr>Dividendo</vt:lpstr>
      <vt:lpstr>L⧉cknet</vt:lpstr>
      <vt:lpstr>     Benvenuti in LockNet - Cybersecurity &amp; Intelligence </vt:lpstr>
      <vt:lpstr>     Le Nostre soluzioni per theta </vt:lpstr>
      <vt:lpstr>ARCHITETTURA SOFTWARESTICA </vt:lpstr>
      <vt:lpstr>Conclusioni finali</vt:lpstr>
      <vt:lpstr> Grazie per la vostra 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MadMorona</dc:creator>
  <cp:lastModifiedBy>Mad Morona</cp:lastModifiedBy>
  <cp:revision>7</cp:revision>
  <dcterms:created xsi:type="dcterms:W3CDTF">2025-04-22T10:30:17Z</dcterms:created>
  <dcterms:modified xsi:type="dcterms:W3CDTF">2025-04-24T10:48:56Z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