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58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5D7C13-DE66-426E-815A-EC5896514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8202BA6-085E-48C2-9463-24D037F21F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27E5F2-E358-4153-8690-6346CF9C6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9015-8B6E-45EB-8D1C-800E116D7968}" type="datetimeFigureOut">
              <a:rPr lang="it-IT" smtClean="0"/>
              <a:t>07/06/2021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554BB70-F5B9-48FE-B415-44BEF8F43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D16AA17-40B7-4CB8-93B5-CE1418375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BB693-631D-4BC4-B99E-BD5584208D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5276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9A70C5-67DF-4077-A1CE-C166A2EAB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3F3C92C-7365-4D43-BF32-8BDC65DCA5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2A23EA2-8E9E-4831-BF4E-F56024F9E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9015-8B6E-45EB-8D1C-800E116D7968}" type="datetimeFigureOut">
              <a:rPr lang="it-IT" smtClean="0"/>
              <a:t>07/06/2021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6AC5D3-694D-4A3D-AC6C-79CA37DE6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86866DC-1F04-42F6-B34E-DB1BB4B49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BB693-631D-4BC4-B99E-BD5584208D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376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E1D74B4-3110-42CD-AC01-A76230CABF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9165CB0-E7D1-48A7-A824-B30F193C8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73B024F-8AFA-43C9-9255-3C541DBCF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9015-8B6E-45EB-8D1C-800E116D7968}" type="datetimeFigureOut">
              <a:rPr lang="it-IT" smtClean="0"/>
              <a:t>07/06/2021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35367F8-CC6C-4F34-BC98-802F3A2E7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6D02CD1-20BC-4064-A793-533E8F2B1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BB693-631D-4BC4-B99E-BD5584208D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5853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0A30A5-F01B-428C-A2C2-8A4130564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77FC73-273E-4686-94F5-708C5409D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F6A1F76-AFDF-4C7C-8931-8BFA52846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9015-8B6E-45EB-8D1C-800E116D7968}" type="datetimeFigureOut">
              <a:rPr lang="it-IT" smtClean="0"/>
              <a:t>07/06/2021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CB0B1D2-30DA-4C8B-AF95-FBADA6837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9BAD68-2173-4099-9B6F-04F75174E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BB693-631D-4BC4-B99E-BD5584208D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6070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CBD5D5-BA4F-4DCC-8D8B-C8736EF3A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E6541AD-ACFE-4ECC-A990-D3ABB964B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B07E51B-096F-4D01-B014-7844B1ED7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9015-8B6E-45EB-8D1C-800E116D7968}" type="datetimeFigureOut">
              <a:rPr lang="it-IT" smtClean="0"/>
              <a:t>07/06/2021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9F55093-1086-4A38-A6ED-85D90C661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2E02DD4-A9CA-404C-A7E3-DC4892113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BB693-631D-4BC4-B99E-BD5584208D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4401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7A9E0D-835C-4174-A9F8-E2882F843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0602BB4-D7EE-4625-9D47-E4312BB3F6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6229A89-966A-4C0F-BBC6-8BF3840BA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1F8BEEB-0834-4E45-A0C5-44216577A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9015-8B6E-45EB-8D1C-800E116D7968}" type="datetimeFigureOut">
              <a:rPr lang="it-IT" smtClean="0"/>
              <a:t>07/06/2021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03D337D-0602-4027-8D5F-FFF854575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5C6956B-9930-4A97-AE5E-BD8EC391B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BB693-631D-4BC4-B99E-BD5584208D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4888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31C398-364F-48B4-8987-402869656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52BC1ED-DAAC-4F23-8B11-9AB210FC1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9F156C4-77F6-4C00-BC44-94C04511BA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D4F667E-4924-4389-AB56-FD86BE4C89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0E921F9-CAE5-4A00-B1B4-5C91082690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53897DB-13B0-48D7-9FB6-B3A19E964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9015-8B6E-45EB-8D1C-800E116D7968}" type="datetimeFigureOut">
              <a:rPr lang="it-IT" smtClean="0"/>
              <a:t>07/06/2021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5C682DA-30D3-4C4D-BEA2-1A11846E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C49B2B8-522A-4FE9-B421-382348BA8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BB693-631D-4BC4-B99E-BD5584208D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2561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B20156-6A42-4DFD-BE06-3806F9135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5207C8A-F744-410E-ADBD-ACE60F8B6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9015-8B6E-45EB-8D1C-800E116D7968}" type="datetimeFigureOut">
              <a:rPr lang="it-IT" smtClean="0"/>
              <a:t>07/06/2021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5C89941-3990-4980-A5B3-442F422CD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B259C99-5C6E-4C9A-A12F-B902B3A59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BB693-631D-4BC4-B99E-BD5584208D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6824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CD730AB-E41A-4984-967C-43BF934CA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9015-8B6E-45EB-8D1C-800E116D7968}" type="datetimeFigureOut">
              <a:rPr lang="it-IT" smtClean="0"/>
              <a:t>07/06/2021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9BB4840-8758-480E-9EF5-4CCB3DD24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1C8167E-D27D-4766-BE32-B0E508D3B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BB693-631D-4BC4-B99E-BD5584208D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1403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229A48-2621-4D8B-8FEF-8D3496F46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9CBFDD-11BD-4758-BF3C-254FB0EF3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D31EEC3-4388-4C20-9DB1-B61B9DD71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AE05862-77CD-4278-8F70-AB8A5AAA6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9015-8B6E-45EB-8D1C-800E116D7968}" type="datetimeFigureOut">
              <a:rPr lang="it-IT" smtClean="0"/>
              <a:t>07/06/2021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F7AFF27-4350-4EC6-BC6A-780F671B2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2F7038D-E4A2-4462-A5F4-616A0B710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BB693-631D-4BC4-B99E-BD5584208D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0711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D3E548-CCDF-402D-AAAC-45FDB0C00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F13112D-32BA-4B46-93FD-5423705B11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024E862-508F-4488-9CBF-36E6E0C051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E4DC5D7-1582-43DE-874D-8BBDDD3E4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9015-8B6E-45EB-8D1C-800E116D7968}" type="datetimeFigureOut">
              <a:rPr lang="it-IT" smtClean="0"/>
              <a:t>07/06/2021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FEB83F5-267B-42A4-A0B8-CE9EC8705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3C1FF1B-85BC-47D0-AE64-B265A92D5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BB693-631D-4BC4-B99E-BD5584208D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2157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884F32E-A0F3-4E0C-AFAB-589D1D590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F157696-1A1F-4B55-997A-99C677A44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1055222-020C-463A-B803-8519D77C75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99015-8B6E-45EB-8D1C-800E116D7968}" type="datetimeFigureOut">
              <a:rPr lang="it-IT" smtClean="0"/>
              <a:t>07/06/2021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124483F-398D-47BA-9EEF-8A986C213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B19603E-56E4-4C7E-B64F-4F351FFE1D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BB693-631D-4BC4-B99E-BD5584208D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0536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2F17D1-BEFF-4876-9C4C-DED318FA7B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02041"/>
            <a:ext cx="9144000" cy="1526959"/>
          </a:xfrm>
        </p:spPr>
        <p:txBody>
          <a:bodyPr>
            <a:normAutofit/>
          </a:bodyPr>
          <a:lstStyle/>
          <a:p>
            <a:r>
              <a:rPr lang="it-IT" sz="4800" b="1" dirty="0">
                <a:solidFill>
                  <a:schemeClr val="accent1">
                    <a:lumMod val="75000"/>
                  </a:schemeClr>
                </a:solidFill>
              </a:rPr>
              <a:t>PlayList musicale</a:t>
            </a:r>
            <a:br>
              <a:rPr lang="it-IT" sz="4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it-IT" sz="3600" dirty="0">
                <a:solidFill>
                  <a:schemeClr val="accent1">
                    <a:lumMod val="75000"/>
                  </a:schemeClr>
                </a:solidFill>
              </a:rPr>
              <a:t>versione HTML pura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F796DA2-64E9-463A-A0C0-4D8C5D64E4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39591"/>
            <a:ext cx="9144000" cy="1056443"/>
          </a:xfrm>
        </p:spPr>
        <p:txBody>
          <a:bodyPr>
            <a:normAutofit/>
          </a:bodyPr>
          <a:lstStyle/>
          <a:p>
            <a:r>
              <a:rPr lang="it-IT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Progetto TIW 2020/2021</a:t>
            </a:r>
          </a:p>
          <a:p>
            <a:r>
              <a:rPr lang="it-IT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Matteo Nunziante</a:t>
            </a:r>
          </a:p>
        </p:txBody>
      </p:sp>
    </p:spTree>
    <p:extLst>
      <p:ext uri="{BB962C8B-B14F-4D97-AF65-F5344CB8AC3E}">
        <p14:creationId xmlns:p14="http://schemas.microsoft.com/office/powerpoint/2010/main" val="3377429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584EC9-6376-4740-82F1-D5BA756B3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000" b="1" dirty="0">
                <a:solidFill>
                  <a:schemeClr val="accent1">
                    <a:lumMod val="75000"/>
                  </a:schemeClr>
                </a:solidFill>
              </a:rPr>
              <a:t>Event: create a new </a:t>
            </a:r>
            <a:r>
              <a:rPr lang="it-IT" sz="4000" b="1" dirty="0" err="1">
                <a:solidFill>
                  <a:schemeClr val="accent1">
                    <a:lumMod val="75000"/>
                  </a:schemeClr>
                </a:solidFill>
              </a:rPr>
              <a:t>song</a:t>
            </a:r>
            <a:endParaRPr lang="it-IT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483E1B36-61A4-4230-A3E2-ABBA6676C4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25"/>
          <a:stretch/>
        </p:blipFill>
        <p:spPr>
          <a:xfrm>
            <a:off x="1639410" y="1369178"/>
            <a:ext cx="8913180" cy="4951723"/>
          </a:xfrm>
        </p:spPr>
      </p:pic>
    </p:spTree>
    <p:extLst>
      <p:ext uri="{BB962C8B-B14F-4D97-AF65-F5344CB8AC3E}">
        <p14:creationId xmlns:p14="http://schemas.microsoft.com/office/powerpoint/2010/main" val="1810590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584EC9-6376-4740-82F1-D5BA756B3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000" b="1" dirty="0">
                <a:solidFill>
                  <a:schemeClr val="accent1">
                    <a:lumMod val="75000"/>
                  </a:schemeClr>
                </a:solidFill>
              </a:rPr>
              <a:t>Event: create a new playlist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3B450004-FA65-4B79-8037-F53C01144B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343" y="1325094"/>
            <a:ext cx="9751314" cy="4757043"/>
          </a:xfrm>
        </p:spPr>
      </p:pic>
    </p:spTree>
    <p:extLst>
      <p:ext uri="{BB962C8B-B14F-4D97-AF65-F5344CB8AC3E}">
        <p14:creationId xmlns:p14="http://schemas.microsoft.com/office/powerpoint/2010/main" val="4121382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584EC9-6376-4740-82F1-D5BA756B3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34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4000" b="1" dirty="0">
                <a:solidFill>
                  <a:schemeClr val="accent1">
                    <a:lumMod val="75000"/>
                  </a:schemeClr>
                </a:solidFill>
              </a:rPr>
              <a:t>Event: go to playlist page</a:t>
            </a:r>
          </a:p>
        </p:txBody>
      </p:sp>
      <p:pic>
        <p:nvPicPr>
          <p:cNvPr id="11" name="Segnaposto contenuto 10" descr="Immagine che contiene tavolo&#10;&#10;Descrizione generata automaticamente">
            <a:extLst>
              <a:ext uri="{FF2B5EF4-FFF2-40B4-BE49-F238E27FC236}">
                <a16:creationId xmlns:a16="http://schemas.microsoft.com/office/drawing/2014/main" id="{84FC1E35-9534-4DEE-B5DE-D44ECED406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827" y="1274822"/>
            <a:ext cx="6977229" cy="5583178"/>
          </a:xfrm>
        </p:spPr>
      </p:pic>
    </p:spTree>
    <p:extLst>
      <p:ext uri="{BB962C8B-B14F-4D97-AF65-F5344CB8AC3E}">
        <p14:creationId xmlns:p14="http://schemas.microsoft.com/office/powerpoint/2010/main" val="1813492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584EC9-6376-4740-82F1-D5BA756B3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34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4000" b="1" dirty="0">
                <a:solidFill>
                  <a:schemeClr val="accent1">
                    <a:lumMod val="75000"/>
                  </a:schemeClr>
                </a:solidFill>
              </a:rPr>
              <a:t>Event: </a:t>
            </a:r>
            <a:r>
              <a:rPr lang="it-IT" sz="4000" b="1" dirty="0" err="1">
                <a:solidFill>
                  <a:schemeClr val="accent1">
                    <a:lumMod val="75000"/>
                  </a:schemeClr>
                </a:solidFill>
              </a:rPr>
              <a:t>add</a:t>
            </a:r>
            <a:r>
              <a:rPr lang="it-IT" sz="4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sz="4000" b="1" dirty="0" err="1">
                <a:solidFill>
                  <a:schemeClr val="accent1">
                    <a:lumMod val="75000"/>
                  </a:schemeClr>
                </a:solidFill>
              </a:rPr>
              <a:t>songs</a:t>
            </a:r>
            <a:endParaRPr lang="it-IT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EAA0AD4F-0315-4C5D-A12F-EEB23E4531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625" y="1280889"/>
            <a:ext cx="7202750" cy="5300762"/>
          </a:xfrm>
        </p:spPr>
      </p:pic>
    </p:spTree>
    <p:extLst>
      <p:ext uri="{BB962C8B-B14F-4D97-AF65-F5344CB8AC3E}">
        <p14:creationId xmlns:p14="http://schemas.microsoft.com/office/powerpoint/2010/main" val="1857120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584EC9-6376-4740-82F1-D5BA756B3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34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4000" b="1" dirty="0">
                <a:solidFill>
                  <a:schemeClr val="accent1">
                    <a:lumMod val="75000"/>
                  </a:schemeClr>
                </a:solidFill>
              </a:rPr>
              <a:t>Event: </a:t>
            </a:r>
            <a:r>
              <a:rPr lang="it-IT" sz="4000" b="1" dirty="0" err="1">
                <a:solidFill>
                  <a:schemeClr val="accent1">
                    <a:lumMod val="75000"/>
                  </a:schemeClr>
                </a:solidFill>
              </a:rPr>
              <a:t>get</a:t>
            </a:r>
            <a:r>
              <a:rPr lang="it-IT" sz="4000" b="1" dirty="0">
                <a:solidFill>
                  <a:schemeClr val="accent1">
                    <a:lumMod val="75000"/>
                  </a:schemeClr>
                </a:solidFill>
              </a:rPr>
              <a:t> images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9974FCBC-63A8-418F-88DF-F9C424D839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335" y="1501296"/>
            <a:ext cx="8425453" cy="4091634"/>
          </a:xfrm>
        </p:spPr>
      </p:pic>
    </p:spTree>
    <p:extLst>
      <p:ext uri="{BB962C8B-B14F-4D97-AF65-F5344CB8AC3E}">
        <p14:creationId xmlns:p14="http://schemas.microsoft.com/office/powerpoint/2010/main" val="1304985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584EC9-6376-4740-82F1-D5BA756B3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34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4000" b="1" dirty="0">
                <a:solidFill>
                  <a:schemeClr val="accent1">
                    <a:lumMod val="75000"/>
                  </a:schemeClr>
                </a:solidFill>
              </a:rPr>
              <a:t>Event: go to </a:t>
            </a:r>
            <a:r>
              <a:rPr lang="it-IT" sz="4000" b="1" dirty="0" err="1">
                <a:solidFill>
                  <a:schemeClr val="accent1">
                    <a:lumMod val="75000"/>
                  </a:schemeClr>
                </a:solidFill>
              </a:rPr>
              <a:t>song</a:t>
            </a:r>
            <a:r>
              <a:rPr lang="it-IT" sz="4000" b="1" dirty="0">
                <a:solidFill>
                  <a:schemeClr val="accent1">
                    <a:lumMod val="75000"/>
                  </a:schemeClr>
                </a:solidFill>
              </a:rPr>
              <a:t> page</a:t>
            </a:r>
          </a:p>
        </p:txBody>
      </p:sp>
      <p:pic>
        <p:nvPicPr>
          <p:cNvPr id="7" name="Segnaposto contenuto 6" descr="Immagine che contiene tavolo&#10;&#10;Descrizione generata automaticamente">
            <a:extLst>
              <a:ext uri="{FF2B5EF4-FFF2-40B4-BE49-F238E27FC236}">
                <a16:creationId xmlns:a16="http://schemas.microsoft.com/office/drawing/2014/main" id="{5F734164-FB2A-4E51-B2BF-854F6E5C10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18" y="1384916"/>
            <a:ext cx="10101963" cy="4854190"/>
          </a:xfrm>
        </p:spPr>
      </p:pic>
    </p:spTree>
    <p:extLst>
      <p:ext uri="{BB962C8B-B14F-4D97-AF65-F5344CB8AC3E}">
        <p14:creationId xmlns:p14="http://schemas.microsoft.com/office/powerpoint/2010/main" val="2040451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584EC9-6376-4740-82F1-D5BA756B3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34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4000" b="1" dirty="0">
                <a:solidFill>
                  <a:schemeClr val="accent1">
                    <a:lumMod val="75000"/>
                  </a:schemeClr>
                </a:solidFill>
              </a:rPr>
              <a:t>Event: </a:t>
            </a:r>
            <a:r>
              <a:rPr lang="it-IT" sz="4000" b="1" dirty="0" err="1">
                <a:solidFill>
                  <a:schemeClr val="accent1">
                    <a:lumMod val="75000"/>
                  </a:schemeClr>
                </a:solidFill>
              </a:rPr>
              <a:t>get</a:t>
            </a:r>
            <a:r>
              <a:rPr lang="it-IT" sz="4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sz="4000" b="1" dirty="0" err="1">
                <a:solidFill>
                  <a:schemeClr val="accent1">
                    <a:lumMod val="75000"/>
                  </a:schemeClr>
                </a:solidFill>
              </a:rPr>
              <a:t>songs</a:t>
            </a:r>
            <a:endParaRPr lang="it-IT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0155C1A6-A2A7-4383-BE18-71D98318E5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351" y="1500327"/>
            <a:ext cx="8235211" cy="4029730"/>
          </a:xfrm>
        </p:spPr>
      </p:pic>
    </p:spTree>
    <p:extLst>
      <p:ext uri="{BB962C8B-B14F-4D97-AF65-F5344CB8AC3E}">
        <p14:creationId xmlns:p14="http://schemas.microsoft.com/office/powerpoint/2010/main" val="3157827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584EC9-6376-4740-82F1-D5BA756B3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34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4000" b="1" dirty="0">
                <a:solidFill>
                  <a:schemeClr val="accent1">
                    <a:lumMod val="75000"/>
                  </a:schemeClr>
                </a:solidFill>
              </a:rPr>
              <a:t>Event: logout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5E5C4C98-C055-4CD2-8BF6-C59EF0600B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602" y="1464928"/>
            <a:ext cx="8088795" cy="3928144"/>
          </a:xfrm>
        </p:spPr>
      </p:pic>
    </p:spTree>
    <p:extLst>
      <p:ext uri="{BB962C8B-B14F-4D97-AF65-F5344CB8AC3E}">
        <p14:creationId xmlns:p14="http://schemas.microsoft.com/office/powerpoint/2010/main" val="1503668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4616D4-8947-41C3-9F34-03DCF7FD5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06223"/>
          </a:xfrm>
        </p:spPr>
        <p:txBody>
          <a:bodyPr>
            <a:normAutofit/>
          </a:bodyPr>
          <a:lstStyle/>
          <a:p>
            <a:pPr algn="ctr"/>
            <a:r>
              <a:rPr lang="it-IT" sz="4000" b="1" dirty="0">
                <a:solidFill>
                  <a:schemeClr val="accent1">
                    <a:lumMod val="75000"/>
                  </a:schemeClr>
                </a:solidFill>
              </a:rPr>
              <a:t>Data Base design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75D1AE5-8C1E-4C60-B36B-AD2D47BAF6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641" y="1571294"/>
            <a:ext cx="8923483" cy="4605669"/>
          </a:xfrm>
        </p:spPr>
      </p:pic>
    </p:spTree>
    <p:extLst>
      <p:ext uri="{BB962C8B-B14F-4D97-AF65-F5344CB8AC3E}">
        <p14:creationId xmlns:p14="http://schemas.microsoft.com/office/powerpoint/2010/main" val="268391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312F49-A7CC-45E7-8EEA-E6A969CBD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000" b="1" dirty="0">
                <a:solidFill>
                  <a:schemeClr val="accent1">
                    <a:lumMod val="75000"/>
                  </a:schemeClr>
                </a:solidFill>
              </a:rPr>
              <a:t>Data Base design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933921-49B2-4173-B5BC-BA4E948C8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0528"/>
            <a:ext cx="10515600" cy="4836435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Logical scheme:</a:t>
            </a:r>
          </a:p>
          <a:p>
            <a:pPr marL="0" indent="0">
              <a:buNone/>
            </a:pPr>
            <a:r>
              <a:rPr lang="it-IT" sz="2000" dirty="0"/>
              <a:t>USER(</a:t>
            </a:r>
            <a:r>
              <a:rPr lang="it-IT" sz="2000" u="sng" dirty="0"/>
              <a:t>Id</a:t>
            </a:r>
            <a:r>
              <a:rPr lang="it-IT" sz="2000" dirty="0"/>
              <a:t> , UserName , Password)</a:t>
            </a:r>
          </a:p>
          <a:p>
            <a:pPr marL="0" indent="0">
              <a:buNone/>
            </a:pPr>
            <a:r>
              <a:rPr lang="it-IT" sz="2000" dirty="0"/>
              <a:t>PLAYLIST(</a:t>
            </a:r>
            <a:r>
              <a:rPr lang="it-IT" sz="2000" u="sng" dirty="0"/>
              <a:t>Id</a:t>
            </a:r>
            <a:r>
              <a:rPr lang="it-IT" sz="2000" dirty="0"/>
              <a:t> , Title , CreationDate , IdUserName)</a:t>
            </a:r>
          </a:p>
          <a:p>
            <a:pPr marL="0" indent="0">
              <a:buNone/>
            </a:pPr>
            <a:r>
              <a:rPr lang="it-IT" sz="2000" dirty="0"/>
              <a:t>ALBUM(</a:t>
            </a:r>
            <a:r>
              <a:rPr lang="it-IT" sz="2000" u="sng" dirty="0"/>
              <a:t>Id</a:t>
            </a:r>
            <a:r>
              <a:rPr lang="it-IT" sz="2000" dirty="0"/>
              <a:t> , Title , Image , Singer , PublicationYear)</a:t>
            </a:r>
          </a:p>
          <a:p>
            <a:pPr marL="0" indent="0">
              <a:buNone/>
            </a:pPr>
            <a:r>
              <a:rPr lang="it-IT" sz="2000" dirty="0"/>
              <a:t>SONG(</a:t>
            </a:r>
            <a:r>
              <a:rPr lang="it-IT" sz="2000" u="sng" dirty="0"/>
              <a:t>Id</a:t>
            </a:r>
            <a:r>
              <a:rPr lang="it-IT" sz="2000" dirty="0"/>
              <a:t> , Genre , SongFileName , SongTitle , IdUser , IdAlbum)</a:t>
            </a:r>
          </a:p>
          <a:p>
            <a:pPr marL="0" indent="0">
              <a:buNone/>
            </a:pPr>
            <a:r>
              <a:rPr lang="it-IT" sz="2000" dirty="0"/>
              <a:t>CONTAINS(</a:t>
            </a:r>
            <a:r>
              <a:rPr lang="it-IT" sz="2000" u="sng" dirty="0"/>
              <a:t>IdPlaylist</a:t>
            </a:r>
            <a:r>
              <a:rPr lang="it-IT" sz="2000" dirty="0"/>
              <a:t> , </a:t>
            </a:r>
            <a:r>
              <a:rPr lang="it-IT" sz="2000" u="sng" dirty="0"/>
              <a:t>IdSong</a:t>
            </a:r>
            <a:r>
              <a:rPr lang="it-IT" sz="2000" dirty="0"/>
              <a:t>)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Foreign keys:</a:t>
            </a:r>
          </a:p>
          <a:p>
            <a:pPr marL="0" indent="0">
              <a:buNone/>
            </a:pPr>
            <a:r>
              <a:rPr lang="it-IT" sz="2000" dirty="0"/>
              <a:t>PLAYLIST.IdUserName -&gt; USER.id</a:t>
            </a:r>
          </a:p>
          <a:p>
            <a:pPr marL="0" indent="0">
              <a:buNone/>
            </a:pPr>
            <a:r>
              <a:rPr lang="it-IT" sz="2000" dirty="0"/>
              <a:t>SONG.IdUser -&gt; USER.id , SONG.IdAlbum -&gt; ALBUM.Id</a:t>
            </a:r>
          </a:p>
          <a:p>
            <a:pPr marL="0" indent="0">
              <a:buNone/>
            </a:pPr>
            <a:r>
              <a:rPr lang="it-IT" sz="2000" dirty="0"/>
              <a:t>CONTAINS.IdPlaylist -&gt; PLAYLIST.Id , CONTAINS.IdSong -&gt; SONG.Id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105958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32C116-5AA9-460E-9D4F-4A3DF4EC4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000" b="1" dirty="0">
                <a:solidFill>
                  <a:schemeClr val="accent1">
                    <a:lumMod val="75000"/>
                  </a:schemeClr>
                </a:solidFill>
              </a:rPr>
              <a:t>Application Design(IFML)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3AFD1FA0-A5C1-4DAF-8809-DCF549BD80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12" b="17042"/>
          <a:stretch/>
        </p:blipFill>
        <p:spPr>
          <a:xfrm>
            <a:off x="663716" y="843379"/>
            <a:ext cx="10813260" cy="5202314"/>
          </a:xfrm>
        </p:spPr>
      </p:pic>
    </p:spTree>
    <p:extLst>
      <p:ext uri="{BB962C8B-B14F-4D97-AF65-F5344CB8AC3E}">
        <p14:creationId xmlns:p14="http://schemas.microsoft.com/office/powerpoint/2010/main" val="533879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E04582-8C25-40D6-9732-054BB8D7F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000" b="1" dirty="0">
                <a:solidFill>
                  <a:schemeClr val="accent1">
                    <a:lumMod val="75000"/>
                  </a:schemeClr>
                </a:solidFill>
              </a:rPr>
              <a:t>Components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EF1ADE0-3806-4186-A7B5-9895B21CCA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47061"/>
            <a:ext cx="6157404" cy="5184558"/>
          </a:xfrm>
        </p:spPr>
        <p:txBody>
          <a:bodyPr>
            <a:normAutofit fontScale="55000" lnSpcReduction="20000"/>
          </a:bodyPr>
          <a:lstStyle/>
          <a:p>
            <a:r>
              <a:rPr lang="it-IT" sz="2500" b="1" dirty="0">
                <a:solidFill>
                  <a:schemeClr val="accent1">
                    <a:lumMod val="75000"/>
                  </a:schemeClr>
                </a:solidFill>
              </a:rPr>
              <a:t>Model Objects (Beans)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sz="2000" dirty="0"/>
              <a:t>User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sz="2000" dirty="0"/>
              <a:t>Playlist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sz="2000" dirty="0"/>
              <a:t>SongDetails</a:t>
            </a:r>
          </a:p>
          <a:p>
            <a:r>
              <a:rPr lang="es-419" sz="2500" b="1" dirty="0">
                <a:solidFill>
                  <a:schemeClr val="accent1">
                    <a:lumMod val="75000"/>
                  </a:schemeClr>
                </a:solidFill>
              </a:rPr>
              <a:t>Data Access Objects (Classes)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419" sz="2000" b="1" dirty="0">
                <a:solidFill>
                  <a:schemeClr val="accent6">
                    <a:lumMod val="75000"/>
                  </a:schemeClr>
                </a:solidFill>
              </a:rPr>
              <a:t>UserDAO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s-419" dirty="0"/>
              <a:t>findUser(userName)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s-419" dirty="0"/>
              <a:t>checkAuthentication(userName , password)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s-419" dirty="0"/>
              <a:t>addUser(username , password)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419" sz="2000" b="1" dirty="0">
                <a:solidFill>
                  <a:schemeClr val="accent6">
                    <a:lumMod val="75000"/>
                  </a:schemeClr>
                </a:solidFill>
              </a:rPr>
              <a:t>PlaylistDAO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s-419" dirty="0"/>
              <a:t>findPlaylist(userId)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s-419" dirty="0"/>
              <a:t>findPlaylistbyTitle(title , userId)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s-419" dirty="0"/>
              <a:t>createPlaylist(title , creationDate , userId)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s-419" dirty="0"/>
              <a:t>findPlaylistById(playlistId , userId)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s-419" dirty="0"/>
              <a:t>findPlaylistTitleByID(playlistId)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s-419" dirty="0"/>
              <a:t>addSong(playlistID , songId)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419" sz="2000" b="1" dirty="0">
                <a:solidFill>
                  <a:schemeClr val="accent6">
                    <a:lumMod val="75000"/>
                  </a:schemeClr>
                </a:solidFill>
              </a:rPr>
              <a:t>SongDAO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s-419" dirty="0"/>
              <a:t>-findAlbumId(albumTitle , singer , publicationYear , filename)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s-419" dirty="0"/>
              <a:t>createSongAndAlbum(userId , songTitle , genre , albumTitle , singer , publicationYear 	, imgName , songName)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s-419" dirty="0"/>
              <a:t>-createAlbum(albumTitle , singerr , publicationYear , filename)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s-419" dirty="0"/>
              <a:t>-createSong(userId , songTitle , genre , albumId , filename)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s-419" dirty="0"/>
              <a:t>getSongTitleAndImage(playlistId)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s-419" dirty="0"/>
              <a:t>getSongsNotInPlaylist(playlistId , userId)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s-419" dirty="0"/>
              <a:t>findSongByUser(songId , userId)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s-419" dirty="0"/>
              <a:t>findSongByUser(imageName , userId)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s-419" dirty="0"/>
              <a:t>getSongDetails(songId)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s-419" dirty="0"/>
              <a:t>findSongByUserId(songName , userId)</a:t>
            </a:r>
          </a:p>
          <a:p>
            <a:pPr marL="457200" lvl="1" indent="0">
              <a:buNone/>
            </a:pPr>
            <a:endParaRPr lang="es-419" sz="1400" dirty="0"/>
          </a:p>
          <a:p>
            <a:pPr lvl="1"/>
            <a:endParaRPr lang="it-IT" sz="1600" dirty="0"/>
          </a:p>
          <a:p>
            <a:pPr marL="457200" lvl="1" indent="0">
              <a:buNone/>
            </a:pPr>
            <a:endParaRPr lang="it-IT" sz="160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3201C16-28B8-4889-A469-C9F1F9835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28769" y="1447061"/>
            <a:ext cx="4837590" cy="4596738"/>
          </a:xfrm>
        </p:spPr>
        <p:txBody>
          <a:bodyPr>
            <a:normAutofit fontScale="55000" lnSpcReduction="20000"/>
          </a:bodyPr>
          <a:lstStyle/>
          <a:p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Controllers (Servlets</a:t>
            </a:r>
            <a:r>
              <a:rPr lang="it-IT" dirty="0"/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dirty="0"/>
              <a:t>CheckLogin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dirty="0"/>
              <a:t>Registration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dirty="0"/>
              <a:t>GoToHomePage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dirty="0"/>
              <a:t>CreateSong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dirty="0"/>
              <a:t>CreatePlaylist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dirty="0"/>
              <a:t>GoToPlaylistPage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dirty="0"/>
              <a:t>AddSong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dirty="0"/>
              <a:t>GetImage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dirty="0"/>
              <a:t>GoToSongPage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dirty="0"/>
              <a:t>GetSong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dirty="0"/>
              <a:t>Logout</a:t>
            </a:r>
          </a:p>
          <a:p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Views (Templates)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dirty="0"/>
              <a:t>Login.html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dirty="0"/>
              <a:t>Registration.html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dirty="0"/>
              <a:t>HomePage.html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dirty="0"/>
              <a:t>PlaylistPage.html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dirty="0"/>
              <a:t>SongPage.html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19765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FA8791-F8A3-4689-AE65-6E4292C29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000" b="1" dirty="0" err="1">
                <a:solidFill>
                  <a:schemeClr val="accent1">
                    <a:lumMod val="75000"/>
                  </a:schemeClr>
                </a:solidFill>
              </a:rPr>
              <a:t>Sequence</a:t>
            </a:r>
            <a:r>
              <a:rPr lang="it-IT" sz="4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sz="4000" b="1" dirty="0" err="1">
                <a:solidFill>
                  <a:schemeClr val="accent1">
                    <a:lumMod val="75000"/>
                  </a:schemeClr>
                </a:solidFill>
              </a:rPr>
              <a:t>diagrams</a:t>
            </a:r>
            <a:endParaRPr lang="it-IT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F9415C-9E9C-48B4-A8B4-DECB55769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Semplificazioni fatte:</a:t>
            </a:r>
          </a:p>
          <a:p>
            <a:r>
              <a:rPr lang="it-IT" dirty="0"/>
              <a:t>Non sono stati riportati i controlli sui parametri in ingresso e la gestione di eventuali errori sugli stessi;</a:t>
            </a:r>
          </a:p>
          <a:p>
            <a:r>
              <a:rPr lang="it-IT" dirty="0"/>
              <a:t>Ogni qual volta viene istanziato un oggetto DAO questo riceve come parametro la connessione al DB.</a:t>
            </a:r>
          </a:p>
        </p:txBody>
      </p:sp>
    </p:spTree>
    <p:extLst>
      <p:ext uri="{BB962C8B-B14F-4D97-AF65-F5344CB8AC3E}">
        <p14:creationId xmlns:p14="http://schemas.microsoft.com/office/powerpoint/2010/main" val="4293414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584EC9-6376-4740-82F1-D5BA756B3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000" b="1" dirty="0">
                <a:solidFill>
                  <a:schemeClr val="accent1">
                    <a:lumMod val="75000"/>
                  </a:schemeClr>
                </a:solidFill>
              </a:rPr>
              <a:t>Event: login</a:t>
            </a:r>
          </a:p>
        </p:txBody>
      </p:sp>
      <p:pic>
        <p:nvPicPr>
          <p:cNvPr id="13" name="Segnaposto contenuto 12">
            <a:extLst>
              <a:ext uri="{FF2B5EF4-FFF2-40B4-BE49-F238E27FC236}">
                <a16:creationId xmlns:a16="http://schemas.microsoft.com/office/drawing/2014/main" id="{EA4B99BD-D8FD-497D-B9DF-F7D0D3D54C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91" y="1690688"/>
            <a:ext cx="11433818" cy="4229107"/>
          </a:xfrm>
        </p:spPr>
      </p:pic>
    </p:spTree>
    <p:extLst>
      <p:ext uri="{BB962C8B-B14F-4D97-AF65-F5344CB8AC3E}">
        <p14:creationId xmlns:p14="http://schemas.microsoft.com/office/powerpoint/2010/main" val="171097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584EC9-6376-4740-82F1-D5BA756B3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000" b="1" dirty="0">
                <a:solidFill>
                  <a:schemeClr val="accent1">
                    <a:lumMod val="75000"/>
                  </a:schemeClr>
                </a:solidFill>
              </a:rPr>
              <a:t>Event: </a:t>
            </a:r>
            <a:r>
              <a:rPr lang="it-IT" sz="4000" b="1" dirty="0" err="1">
                <a:solidFill>
                  <a:schemeClr val="accent1">
                    <a:lumMod val="75000"/>
                  </a:schemeClr>
                </a:solidFill>
              </a:rPr>
              <a:t>registration</a:t>
            </a:r>
            <a:endParaRPr lang="it-IT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77D1F87B-69ED-4481-B213-0C80D6ACFE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07" y="1690688"/>
            <a:ext cx="9915785" cy="4068932"/>
          </a:xfrm>
        </p:spPr>
      </p:pic>
    </p:spTree>
    <p:extLst>
      <p:ext uri="{BB962C8B-B14F-4D97-AF65-F5344CB8AC3E}">
        <p14:creationId xmlns:p14="http://schemas.microsoft.com/office/powerpoint/2010/main" val="3767453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584EC9-6376-4740-82F1-D5BA756B3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000" b="1" dirty="0">
                <a:solidFill>
                  <a:schemeClr val="accent1">
                    <a:lumMod val="75000"/>
                  </a:schemeClr>
                </a:solidFill>
              </a:rPr>
              <a:t>Event: go to home page</a:t>
            </a:r>
          </a:p>
        </p:txBody>
      </p:sp>
      <p:pic>
        <p:nvPicPr>
          <p:cNvPr id="15" name="Segnaposto contenuto 14">
            <a:extLst>
              <a:ext uri="{FF2B5EF4-FFF2-40B4-BE49-F238E27FC236}">
                <a16:creationId xmlns:a16="http://schemas.microsoft.com/office/drawing/2014/main" id="{97D38BD7-FC89-4E56-AB03-373FB86316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847" y="1690688"/>
            <a:ext cx="7820305" cy="4283819"/>
          </a:xfrm>
        </p:spPr>
      </p:pic>
    </p:spTree>
    <p:extLst>
      <p:ext uri="{BB962C8B-B14F-4D97-AF65-F5344CB8AC3E}">
        <p14:creationId xmlns:p14="http://schemas.microsoft.com/office/powerpoint/2010/main" val="16563646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395</Words>
  <Application>Microsoft Office PowerPoint</Application>
  <PresentationFormat>Widescreen</PresentationFormat>
  <Paragraphs>79</Paragraphs>
  <Slides>17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Wingdings</vt:lpstr>
      <vt:lpstr>Tema di Office</vt:lpstr>
      <vt:lpstr>PlayList musicale versione HTML pura</vt:lpstr>
      <vt:lpstr>Data Base design</vt:lpstr>
      <vt:lpstr>Data Base design</vt:lpstr>
      <vt:lpstr>Application Design(IFML)</vt:lpstr>
      <vt:lpstr>Components</vt:lpstr>
      <vt:lpstr>Sequence diagrams</vt:lpstr>
      <vt:lpstr>Event: login</vt:lpstr>
      <vt:lpstr>Event: registration</vt:lpstr>
      <vt:lpstr>Event: go to home page</vt:lpstr>
      <vt:lpstr>Event: create a new song</vt:lpstr>
      <vt:lpstr>Event: create a new playlist</vt:lpstr>
      <vt:lpstr>Event: go to playlist page</vt:lpstr>
      <vt:lpstr>Event: add songs</vt:lpstr>
      <vt:lpstr>Event: get images</vt:lpstr>
      <vt:lpstr>Event: go to song page</vt:lpstr>
      <vt:lpstr>Event: get songs</vt:lpstr>
      <vt:lpstr>Event: logout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PlayList musicale versione HTML pura</dc:title>
  <dc:creator>matteo nunziante</dc:creator>
  <cp:lastModifiedBy>matteo nunziante</cp:lastModifiedBy>
  <cp:revision>14</cp:revision>
  <dcterms:created xsi:type="dcterms:W3CDTF">2021-06-07T13:18:06Z</dcterms:created>
  <dcterms:modified xsi:type="dcterms:W3CDTF">2021-06-07T15:26:09Z</dcterms:modified>
</cp:coreProperties>
</file>