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presentazion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Titolo presentazione</a:t>
            </a:r>
          </a:p>
        </p:txBody>
      </p:sp>
      <p:sp>
        <p:nvSpPr>
          <p:cNvPr id="12" name="Autore e dat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13" name="Corpo livello uno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rpo livello uno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Dichiarazione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orpo livello uno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ettagli informazione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Dettagli informazione</a:t>
            </a:r>
          </a:p>
        </p:txBody>
      </p:sp>
      <p:sp>
        <p:nvSpPr>
          <p:cNvPr id="10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zione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Attribuzione</a:t>
            </a:r>
          </a:p>
        </p:txBody>
      </p:sp>
      <p:sp>
        <p:nvSpPr>
          <p:cNvPr id="116" name="Corpo livello uno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“Citazione degna di nota”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08252162_2439x1626.jpg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9215462_1440x2158.jpg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magin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magine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e e dat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23" name="Titolo presentazion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Titolo presentazione</a:t>
            </a:r>
          </a:p>
        </p:txBody>
      </p:sp>
      <p:sp>
        <p:nvSpPr>
          <p:cNvPr id="24" name="Corpo livello uno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magine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olo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34" name="Corpo livello uno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Sottotitolo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43" name="Sottotitolo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44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itolo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62" name="Corpo livello uno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ottotitolo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 sezion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Titolo sezione</a:t>
            </a:r>
          </a:p>
        </p:txBody>
      </p:sp>
      <p:sp>
        <p:nvSpPr>
          <p:cNvPr id="7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ol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80" name="Sottotitolo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8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olo programm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Titolo programma</a:t>
            </a:r>
          </a:p>
        </p:txBody>
      </p:sp>
      <p:sp>
        <p:nvSpPr>
          <p:cNvPr id="89" name="Sottotitolo programm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Sottotitolo programma</a:t>
            </a:r>
          </a:p>
        </p:txBody>
      </p:sp>
      <p:sp>
        <p:nvSpPr>
          <p:cNvPr id="90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Argomenti del programma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Titolo</a:t>
            </a:r>
          </a:p>
        </p:txBody>
      </p:sp>
      <p:sp>
        <p:nvSpPr>
          <p:cNvPr id="3" name="Corpo livello uno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MOTE BACKU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REMOTE BACKUP</a:t>
            </a:r>
          </a:p>
        </p:txBody>
      </p:sp>
      <p:sp>
        <p:nvSpPr>
          <p:cNvPr id="152" name="ABBAMONTE MATTEO s277483…"/>
          <p:cNvSpPr txBox="1"/>
          <p:nvPr>
            <p:ph type="body" idx="21"/>
          </p:nvPr>
        </p:nvSpPr>
        <p:spPr>
          <a:xfrm>
            <a:off x="1270000" y="11552895"/>
            <a:ext cx="21844000" cy="13015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ABBAMONTE MATTEO s277483 </a:t>
            </a:r>
          </a:p>
          <a:p>
            <a:pPr/>
            <a:r>
              <a:t>KOUDOUNAS ALKIS s278266</a:t>
            </a:r>
          </a:p>
        </p:txBody>
      </p:sp>
      <p:sp>
        <p:nvSpPr>
          <p:cNvPr id="153" name="Progetto di Programmazione di Sistem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Progetto di Programmazione di Sistema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tocollo applicativo"/>
          <p:cNvSpPr txBox="1"/>
          <p:nvPr>
            <p:ph type="title"/>
          </p:nvPr>
        </p:nvSpPr>
        <p:spPr>
          <a:xfrm>
            <a:off x="1270000" y="279663"/>
            <a:ext cx="21844000" cy="1557437"/>
          </a:xfrm>
          <a:prstGeom prst="rect">
            <a:avLst/>
          </a:prstGeom>
        </p:spPr>
        <p:txBody>
          <a:bodyPr/>
          <a:lstStyle/>
          <a:p>
            <a:pPr/>
            <a:r>
              <a:t>Protocollo applicativo</a:t>
            </a:r>
          </a:p>
        </p:txBody>
      </p:sp>
      <p:sp>
        <p:nvSpPr>
          <p:cNvPr id="156" name="JSON costituito da:…"/>
          <p:cNvSpPr txBox="1"/>
          <p:nvPr>
            <p:ph type="body" idx="1"/>
          </p:nvPr>
        </p:nvSpPr>
        <p:spPr>
          <a:xfrm>
            <a:off x="1270000" y="3379367"/>
            <a:ext cx="21844000" cy="9657352"/>
          </a:xfrm>
          <a:prstGeom prst="rect">
            <a:avLst/>
          </a:prstGeom>
        </p:spPr>
        <p:txBody>
          <a:bodyPr/>
          <a:lstStyle/>
          <a:p>
            <a:pPr marL="0" indent="0" defTabSz="1755648">
              <a:spcBef>
                <a:spcPts val="1700"/>
              </a:spcBef>
              <a:buClrTx/>
              <a:buSzTx/>
              <a:buNone/>
              <a:defRPr sz="3456"/>
            </a:pPr>
            <a:r>
              <a:t>JSON costituito da:</a:t>
            </a:r>
          </a:p>
          <a:p>
            <a:pPr lvl="1" marL="804672" indent="-402336" defTabSz="1755648">
              <a:spcBef>
                <a:spcPts val="1700"/>
              </a:spcBef>
              <a:defRPr sz="3456"/>
            </a:pPr>
            <a:r>
              <a:rPr b="1"/>
              <a:t>Header:</a:t>
            </a:r>
            <a:r>
              <a:t> comando</a:t>
            </a:r>
          </a:p>
          <a:p>
            <a:pPr lvl="1" marL="804672" indent="-402336" defTabSz="1755648">
              <a:spcBef>
                <a:spcPts val="1700"/>
              </a:spcBef>
              <a:defRPr b="1" sz="3456"/>
            </a:pPr>
            <a:r>
              <a:t>Dati:</a:t>
            </a:r>
          </a:p>
          <a:p>
            <a:pPr lvl="1" marL="1280160" indent="-640080" defTabSz="1755648">
              <a:spcBef>
                <a:spcPts val="1700"/>
              </a:spcBef>
              <a:buClrTx/>
              <a:buAutoNum type="arabicPeriod" startAt="1"/>
              <a:defRPr sz="3456"/>
            </a:pPr>
            <a:r>
              <a:t>Login: </a:t>
            </a:r>
          </a:p>
          <a:p>
            <a:pPr lvl="3" marL="1609344" indent="-402336" defTabSz="1755648">
              <a:spcBef>
                <a:spcPts val="1700"/>
              </a:spcBef>
              <a:defRPr sz="3456"/>
            </a:pPr>
            <a:r>
              <a:t>Credenziali (username || password)</a:t>
            </a:r>
          </a:p>
          <a:p>
            <a:pPr lvl="1" marL="1280160" indent="-640080" defTabSz="1755648">
              <a:spcBef>
                <a:spcPts val="1700"/>
              </a:spcBef>
              <a:buClrTx/>
              <a:buAutoNum type="arabicPeriod" startAt="1"/>
              <a:defRPr sz="3456"/>
            </a:pPr>
            <a:r>
              <a:t>Sincronizzazione:</a:t>
            </a:r>
          </a:p>
          <a:p>
            <a:pPr lvl="3" marL="1609344" indent="-402336" defTabSz="1755648">
              <a:spcBef>
                <a:spcPts val="1700"/>
              </a:spcBef>
              <a:defRPr sz="3456"/>
            </a:pPr>
            <a:r>
              <a:t>Lista di nomi di file e/o cartelle (nome1 || nome2 || …)</a:t>
            </a:r>
          </a:p>
          <a:p>
            <a:pPr lvl="1" marL="1280160" indent="-640080" defTabSz="1755648">
              <a:spcBef>
                <a:spcPts val="1700"/>
              </a:spcBef>
              <a:buClrTx/>
              <a:buAutoNum type="arabicPeriod" startAt="1"/>
              <a:defRPr sz="3456"/>
            </a:pPr>
            <a:r>
              <a:t>Trasferimento file e cartelle</a:t>
            </a:r>
          </a:p>
          <a:p>
            <a:pPr lvl="3" marL="1609344" indent="-402336" defTabSz="1755648">
              <a:spcBef>
                <a:spcPts val="1700"/>
              </a:spcBef>
              <a:defRPr sz="3456"/>
            </a:pPr>
            <a:r>
              <a:t>Path: nome del file e/o cartella</a:t>
            </a:r>
          </a:p>
          <a:p>
            <a:pPr lvl="3" marL="1609344" indent="-402336" defTabSz="1755648">
              <a:spcBef>
                <a:spcPts val="1700"/>
              </a:spcBef>
              <a:defRPr sz="3456"/>
            </a:pPr>
            <a:r>
              <a:t>Hash: calcolato sulla base di nome, dimensione, ultima data di modifica</a:t>
            </a:r>
          </a:p>
          <a:p>
            <a:pPr lvl="3" marL="1609344" indent="-402336" defTabSz="1755648">
              <a:spcBef>
                <a:spcPts val="1700"/>
              </a:spcBef>
              <a:defRPr sz="3456"/>
            </a:pPr>
            <a:r>
              <a:t>isFile: booleano che indica se l’oggetto è un file o una cartella </a:t>
            </a:r>
          </a:p>
          <a:p>
            <a:pPr lvl="3" marL="1609344" indent="-402336" defTabSz="1755648">
              <a:spcBef>
                <a:spcPts val="1700"/>
              </a:spcBef>
              <a:defRPr sz="3456"/>
            </a:pPr>
            <a:r>
              <a:t>content: contenuto del file (non presente in caso di cartella)</a:t>
            </a:r>
          </a:p>
        </p:txBody>
      </p:sp>
      <p:sp>
        <p:nvSpPr>
          <p:cNvPr id="157" name="Formato delle informazioni trasmesse dal client"/>
          <p:cNvSpPr txBox="1"/>
          <p:nvPr/>
        </p:nvSpPr>
        <p:spPr>
          <a:xfrm>
            <a:off x="1129700" y="1529056"/>
            <a:ext cx="15285395" cy="155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767715">
              <a:lnSpc>
                <a:spcPct val="80000"/>
              </a:lnSpc>
              <a:defRPr spc="-167" sz="558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Formato delle informazioni trasmesse dal client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rotocollo applicativo"/>
          <p:cNvSpPr txBox="1"/>
          <p:nvPr>
            <p:ph type="title"/>
          </p:nvPr>
        </p:nvSpPr>
        <p:spPr>
          <a:xfrm>
            <a:off x="1270000" y="279663"/>
            <a:ext cx="21844000" cy="1557437"/>
          </a:xfrm>
          <a:prstGeom prst="rect">
            <a:avLst/>
          </a:prstGeom>
        </p:spPr>
        <p:txBody>
          <a:bodyPr/>
          <a:lstStyle/>
          <a:p>
            <a:pPr/>
            <a:r>
              <a:t>Protocollo applicativo</a:t>
            </a:r>
          </a:p>
        </p:txBody>
      </p:sp>
      <p:sp>
        <p:nvSpPr>
          <p:cNvPr id="160" name="Tipi di header:…"/>
          <p:cNvSpPr txBox="1"/>
          <p:nvPr>
            <p:ph type="body" idx="1"/>
          </p:nvPr>
        </p:nvSpPr>
        <p:spPr>
          <a:xfrm>
            <a:off x="1326119" y="3379367"/>
            <a:ext cx="22663418" cy="9657352"/>
          </a:xfrm>
          <a:prstGeom prst="rect">
            <a:avLst/>
          </a:prstGeom>
        </p:spPr>
        <p:txBody>
          <a:bodyPr/>
          <a:lstStyle/>
          <a:p>
            <a:pPr marL="0" indent="0" defTabSz="2414016">
              <a:spcBef>
                <a:spcPts val="2300"/>
              </a:spcBef>
              <a:buClrTx/>
              <a:buSzTx/>
              <a:buNone/>
              <a:defRPr sz="4752"/>
            </a:pPr>
            <a:r>
              <a:t>Tipi di header:</a:t>
            </a:r>
          </a:p>
          <a:p>
            <a:pPr lvl="1" marL="1106424" indent="-553212" defTabSz="2414016">
              <a:spcBef>
                <a:spcPts val="2300"/>
              </a:spcBef>
              <a:defRPr sz="4752"/>
            </a:pPr>
            <a:r>
              <a:rPr b="1"/>
              <a:t>Login (action_type = 0):</a:t>
            </a:r>
            <a:r>
              <a:t> inviato subito dopo la creazione della connessione</a:t>
            </a:r>
          </a:p>
          <a:p>
            <a:pPr lvl="1" marL="1106424" indent="-553212" defTabSz="2414016">
              <a:spcBef>
                <a:spcPts val="2300"/>
              </a:spcBef>
              <a:defRPr sz="4752"/>
            </a:pPr>
            <a:r>
              <a:rPr b="1"/>
              <a:t>Synchronize (action_type = 1):</a:t>
            </a:r>
            <a:r>
              <a:t> inviato subito dopo la riuscita del login</a:t>
            </a:r>
          </a:p>
          <a:p>
            <a:pPr lvl="1" marL="1106424" indent="-553212" defTabSz="2414016">
              <a:spcBef>
                <a:spcPts val="2300"/>
              </a:spcBef>
              <a:defRPr sz="4752"/>
            </a:pPr>
            <a:r>
              <a:rPr b="1"/>
              <a:t>Create (action_type = 2):</a:t>
            </a:r>
            <a:r>
              <a:t> inviato a seguito della creazione di un file o di una cartella locale</a:t>
            </a:r>
          </a:p>
          <a:p>
            <a:pPr lvl="1" marL="1106424" indent="-553212" defTabSz="2414016">
              <a:spcBef>
                <a:spcPts val="2300"/>
              </a:spcBef>
              <a:defRPr sz="4752"/>
            </a:pPr>
            <a:r>
              <a:rPr b="1"/>
              <a:t>Update (action_type = 3):</a:t>
            </a:r>
            <a:r>
              <a:t> inviato a seguito della modifica di un file o di una cartella locale</a:t>
            </a:r>
          </a:p>
          <a:p>
            <a:pPr lvl="1" marL="1106424" indent="-553212" defTabSz="2414016">
              <a:spcBef>
                <a:spcPts val="2300"/>
              </a:spcBef>
              <a:defRPr sz="4752"/>
            </a:pPr>
            <a:r>
              <a:rPr b="1"/>
              <a:t>Erase (action_type = 4):</a:t>
            </a:r>
            <a:r>
              <a:t> inviato a seguito della cancellazione di un file o di una cartella locale</a:t>
            </a:r>
          </a:p>
        </p:txBody>
      </p:sp>
      <p:sp>
        <p:nvSpPr>
          <p:cNvPr id="161" name="Client to Server"/>
          <p:cNvSpPr txBox="1"/>
          <p:nvPr/>
        </p:nvSpPr>
        <p:spPr>
          <a:xfrm>
            <a:off x="1129700" y="1529056"/>
            <a:ext cx="5635867" cy="155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defRPr spc="-180" sz="60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Client to Server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rotocollo applicativo"/>
          <p:cNvSpPr txBox="1"/>
          <p:nvPr>
            <p:ph type="title"/>
          </p:nvPr>
        </p:nvSpPr>
        <p:spPr>
          <a:xfrm>
            <a:off x="1270000" y="279663"/>
            <a:ext cx="21844000" cy="1557437"/>
          </a:xfrm>
          <a:prstGeom prst="rect">
            <a:avLst/>
          </a:prstGeom>
        </p:spPr>
        <p:txBody>
          <a:bodyPr/>
          <a:lstStyle/>
          <a:p>
            <a:pPr/>
            <a:r>
              <a:t>Protocollo applicativo</a:t>
            </a:r>
          </a:p>
        </p:txBody>
      </p:sp>
      <p:sp>
        <p:nvSpPr>
          <p:cNvPr id="164" name="JSON costituito da:…"/>
          <p:cNvSpPr txBox="1"/>
          <p:nvPr>
            <p:ph type="body" idx="1"/>
          </p:nvPr>
        </p:nvSpPr>
        <p:spPr>
          <a:xfrm>
            <a:off x="1270000" y="3379367"/>
            <a:ext cx="22579618" cy="965735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JSON costituito da:</a:t>
            </a:r>
          </a:p>
          <a:p>
            <a:pPr lvl="1"/>
            <a:r>
              <a:rPr b="1"/>
              <a:t>Header:</a:t>
            </a:r>
            <a:r>
              <a:t> stato</a:t>
            </a:r>
          </a:p>
          <a:p>
            <a:pPr lvl="1">
              <a:defRPr b="1"/>
            </a:pPr>
            <a:r>
              <a:t>Dati:</a:t>
            </a:r>
          </a:p>
          <a:p>
            <a:pPr lvl="1" marL="1778000" indent="-889000">
              <a:buClrTx/>
              <a:buAutoNum type="arabicPeriod" startAt="1"/>
            </a:pPr>
            <a:r>
              <a:t>Sincronizzazione:</a:t>
            </a:r>
          </a:p>
          <a:p>
            <a:pPr lvl="3"/>
            <a:r>
              <a:t>Lista di nomi di file e/o cartelle mancanti (nome1 || nome2 || …) oppure stringa “no need”</a:t>
            </a:r>
          </a:p>
          <a:p>
            <a:pPr lvl="1" marL="1778000" indent="-889000">
              <a:buClrTx/>
              <a:buAutoNum type="arabicPeriod" startAt="1"/>
            </a:pPr>
            <a:r>
              <a:t>Operazioni varie:</a:t>
            </a:r>
          </a:p>
          <a:p>
            <a:pPr lvl="3"/>
            <a:r>
              <a:t>Nome del file e/o cartella seguito dal suo stato (“nome1 created”, …)</a:t>
            </a:r>
          </a:p>
        </p:txBody>
      </p:sp>
      <p:sp>
        <p:nvSpPr>
          <p:cNvPr id="165" name="Formato delle informazioni trasmesse dal server"/>
          <p:cNvSpPr txBox="1"/>
          <p:nvPr/>
        </p:nvSpPr>
        <p:spPr>
          <a:xfrm>
            <a:off x="1129700" y="1529056"/>
            <a:ext cx="15285395" cy="155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751205">
              <a:lnSpc>
                <a:spcPct val="80000"/>
              </a:lnSpc>
              <a:defRPr spc="-163" sz="546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Formato delle informazioni trasmesse dal server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rotocollo applicativo"/>
          <p:cNvSpPr txBox="1"/>
          <p:nvPr>
            <p:ph type="title"/>
          </p:nvPr>
        </p:nvSpPr>
        <p:spPr>
          <a:xfrm>
            <a:off x="1270000" y="279663"/>
            <a:ext cx="21844000" cy="1557437"/>
          </a:xfrm>
          <a:prstGeom prst="rect">
            <a:avLst/>
          </a:prstGeom>
        </p:spPr>
        <p:txBody>
          <a:bodyPr/>
          <a:lstStyle/>
          <a:p>
            <a:pPr/>
            <a:r>
              <a:t>Protocollo applicativo</a:t>
            </a:r>
          </a:p>
        </p:txBody>
      </p:sp>
      <p:sp>
        <p:nvSpPr>
          <p:cNvPr id="168" name="Tipi di header:…"/>
          <p:cNvSpPr txBox="1"/>
          <p:nvPr>
            <p:ph type="body" idx="1"/>
          </p:nvPr>
        </p:nvSpPr>
        <p:spPr>
          <a:xfrm>
            <a:off x="1326119" y="3379367"/>
            <a:ext cx="22663418" cy="965735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Tipi di header:</a:t>
            </a:r>
          </a:p>
          <a:p>
            <a:pPr lvl="1"/>
            <a:r>
              <a:rPr b="1"/>
              <a:t>Authorized (status_type = 0):</a:t>
            </a:r>
            <a:r>
              <a:t> inviato per confermare la riuscita del login</a:t>
            </a:r>
          </a:p>
          <a:p>
            <a:pPr lvl="1"/>
            <a:r>
              <a:rPr b="1"/>
              <a:t>Unathorized (status_type = 1):</a:t>
            </a:r>
            <a:r>
              <a:t> inviato subito dopo il fallimento del login</a:t>
            </a:r>
          </a:p>
          <a:p>
            <a:pPr lvl="1"/>
            <a:r>
              <a:rPr b="1"/>
              <a:t>Created (status_type = 2):</a:t>
            </a:r>
            <a:r>
              <a:t> inviato per confermare la creazione di un file o di una cartella sul file system del server </a:t>
            </a:r>
          </a:p>
          <a:p>
            <a:pPr lvl="1"/>
            <a:r>
              <a:rPr b="1"/>
              <a:t>Updated (status_type = 3):</a:t>
            </a:r>
            <a:r>
              <a:t> inviato per confermare la modifica di un file o di una cartella sul file system del server </a:t>
            </a:r>
          </a:p>
          <a:p>
            <a:pPr lvl="1"/>
            <a:r>
              <a:rPr b="1"/>
              <a:t>Erased (status_type = 4):</a:t>
            </a:r>
            <a:r>
              <a:t> inviato per confermare l’eliminazione di un file o di una cartella dal file system del server</a:t>
            </a:r>
          </a:p>
        </p:txBody>
      </p:sp>
      <p:sp>
        <p:nvSpPr>
          <p:cNvPr id="169" name="Server to Client"/>
          <p:cNvSpPr txBox="1"/>
          <p:nvPr/>
        </p:nvSpPr>
        <p:spPr>
          <a:xfrm>
            <a:off x="1129700" y="1529056"/>
            <a:ext cx="5635867" cy="155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defRPr spc="-180" sz="60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Server to Client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rotocollo applicativo"/>
          <p:cNvSpPr txBox="1"/>
          <p:nvPr>
            <p:ph type="title"/>
          </p:nvPr>
        </p:nvSpPr>
        <p:spPr>
          <a:xfrm>
            <a:off x="1270000" y="279663"/>
            <a:ext cx="21844000" cy="1557437"/>
          </a:xfrm>
          <a:prstGeom prst="rect">
            <a:avLst/>
          </a:prstGeom>
        </p:spPr>
        <p:txBody>
          <a:bodyPr/>
          <a:lstStyle/>
          <a:p>
            <a:pPr/>
            <a:r>
              <a:t>Protocollo applicativo</a:t>
            </a:r>
          </a:p>
        </p:txBody>
      </p:sp>
      <p:sp>
        <p:nvSpPr>
          <p:cNvPr id="172" name="Tipi di header:…"/>
          <p:cNvSpPr txBox="1"/>
          <p:nvPr>
            <p:ph type="body" idx="1"/>
          </p:nvPr>
        </p:nvSpPr>
        <p:spPr>
          <a:xfrm>
            <a:off x="1326119" y="3379367"/>
            <a:ext cx="22663418" cy="965735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Tipi di header:</a:t>
            </a:r>
          </a:p>
          <a:p>
            <a:pPr lvl="1"/>
            <a:r>
              <a:rPr b="1"/>
              <a:t>No Need (status_type = 5):</a:t>
            </a:r>
            <a:r>
              <a:t> inviato per notificare che client e server sono sincronizzati</a:t>
            </a:r>
          </a:p>
          <a:p>
            <a:pPr lvl="1"/>
            <a:r>
              <a:rPr b="1"/>
              <a:t>In Need (status_type = 6):</a:t>
            </a:r>
            <a:r>
              <a:t> inviato per notificare che client e server non sono sincronizzati</a:t>
            </a:r>
          </a:p>
          <a:p>
            <a:pPr lvl="1"/>
            <a:r>
              <a:rPr b="1"/>
              <a:t>Service Unavailable (status_type = 7):</a:t>
            </a:r>
            <a:r>
              <a:t> inviato per notificare un errore in apertura del database o di operazioni con i file lato server</a:t>
            </a:r>
          </a:p>
          <a:p>
            <a:pPr lvl="1"/>
            <a:r>
              <a:rPr b="1"/>
              <a:t>Wrong Action (status_type = 8):</a:t>
            </a:r>
            <a:r>
              <a:t> inviato per notificare che è stato ricevuto un comando sconosciuto</a:t>
            </a:r>
          </a:p>
        </p:txBody>
      </p:sp>
      <p:sp>
        <p:nvSpPr>
          <p:cNvPr id="173" name="Server to Client"/>
          <p:cNvSpPr txBox="1"/>
          <p:nvPr/>
        </p:nvSpPr>
        <p:spPr>
          <a:xfrm>
            <a:off x="1129700" y="1529056"/>
            <a:ext cx="5635867" cy="155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defRPr spc="-180" sz="60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Server to Client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