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5DA1"/>
    <a:srgbClr val="1F5C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0"/>
    <p:restoredTop sz="94694"/>
  </p:normalViewPr>
  <p:slideViewPr>
    <p:cSldViewPr snapToGrid="0" snapToObjects="1">
      <p:cViewPr>
        <p:scale>
          <a:sx n="103" d="100"/>
          <a:sy n="103" d="100"/>
        </p:scale>
        <p:origin x="1496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6FDE1-D9B3-9F40-83DC-FCBED87AD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5AA48C-5909-754E-8E40-A744205F55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D1935-FDA6-D64A-986F-87D1D0616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C6633-069C-174C-AE15-74CF65905847}" type="datetimeFigureOut">
              <a:rPr lang="en-CH" smtClean="0"/>
              <a:t>03.12.21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15B31-DC62-FD44-9B05-ED09BBADD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34F8C-FDF4-3C4D-9DA1-F356CB92A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7E464-4DFD-0641-8A42-F659BB57FC0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14766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118E1-D47C-2243-9C67-CCEA2213B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4774E0-A3B4-434C-881B-D8F68C7307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F91CA-4ED8-F343-B218-CF64B91B1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C6633-069C-174C-AE15-74CF65905847}" type="datetimeFigureOut">
              <a:rPr lang="en-CH" smtClean="0"/>
              <a:t>03.12.21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66A0C-CADE-3645-B32E-19162DFFA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47D7D-A8C8-E94D-9950-616341364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7E464-4DFD-0641-8A42-F659BB57FC0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37581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E4E681-67AA-4A4A-BBEA-A569497003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D9DA38-EBD2-7845-B874-20F96219A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FF0B9-33FF-2342-B177-107694A0D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C6633-069C-174C-AE15-74CF65905847}" type="datetimeFigureOut">
              <a:rPr lang="en-CH" smtClean="0"/>
              <a:t>03.12.21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C54D2-A5DB-7245-96E1-F3DD68FE1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E5056-CFC3-E64A-A44A-AA4B2CC2A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7E464-4DFD-0641-8A42-F659BB57FC0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1724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9904F-A1F0-8242-8312-33FE95E32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B8397-2130-7D45-8CC7-72E14D924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94206-5E8C-E247-832B-3B19E6CDC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C6633-069C-174C-AE15-74CF65905847}" type="datetimeFigureOut">
              <a:rPr lang="en-CH" smtClean="0"/>
              <a:t>03.12.21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844D1-C588-F945-B331-AC52F21E1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C7B45-3C87-7D4B-A0A0-A5EDB796D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7E464-4DFD-0641-8A42-F659BB57FC0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51450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4CFEA-01C6-FB49-BAC1-974A841E2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A313E-3B43-044D-91D3-EF59B2CBE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30245-4237-6146-A748-CF5D6C3E3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C6633-069C-174C-AE15-74CF65905847}" type="datetimeFigureOut">
              <a:rPr lang="en-CH" smtClean="0"/>
              <a:t>03.12.21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C3169-9B03-6D4A-8275-3B3517BC1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75762-27D5-C54D-8F12-E1A6AB9BA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7E464-4DFD-0641-8A42-F659BB57FC0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02297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11140-7DD6-3F46-B6C5-2E8E718A4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C9CC5-A578-7E46-9D05-37447C0729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B05F5E-B150-084F-9623-E728BA450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645411-683E-1C42-BEEF-C3FCCED84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C6633-069C-174C-AE15-74CF65905847}" type="datetimeFigureOut">
              <a:rPr lang="en-CH" smtClean="0"/>
              <a:t>03.12.21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B898EA-495F-7741-BB56-365377301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4313D1-6455-1D45-8BEB-7317661BE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7E464-4DFD-0641-8A42-F659BB57FC0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0926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42510-B3D4-A047-8D50-6255F3408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9F859-35AC-6E42-BAEE-DAB01E823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CDB023-BA22-ED46-B728-CCE6E6F6DE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DFD402-72D3-A044-8413-6617D80A26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BCC3E0-E448-4F43-B1DF-27BFE70CD7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3730F9-F336-1D41-AC4A-25998B5E3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C6633-069C-174C-AE15-74CF65905847}" type="datetimeFigureOut">
              <a:rPr lang="en-CH" smtClean="0"/>
              <a:t>03.12.21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F0C260-AA5A-E044-BF2D-EFF4356C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A943B-7214-C44B-B331-E4A322982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7E464-4DFD-0641-8A42-F659BB57FC0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97893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53B8D-414E-9F42-BA7E-978B11EAF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203126-1159-D640-B475-9E03F5F56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C6633-069C-174C-AE15-74CF65905847}" type="datetimeFigureOut">
              <a:rPr lang="en-CH" smtClean="0"/>
              <a:t>03.12.21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D28D0-6FEB-9E49-96AF-344B64A49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0F7A22-5909-B34C-96D7-00F9AE58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7E464-4DFD-0641-8A42-F659BB57FC0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86679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0E1E4B-B8B8-D145-A352-A6A8A12D7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C6633-069C-174C-AE15-74CF65905847}" type="datetimeFigureOut">
              <a:rPr lang="en-CH" smtClean="0"/>
              <a:t>03.12.21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8FB792-210D-6348-A3D1-D067EDCB2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3032B4-4116-5846-9380-7738F9C8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7E464-4DFD-0641-8A42-F659BB57FC0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44381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C132E-A119-0548-82AF-248B91199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885A4-A705-AC4A-A037-FFB92927E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67587C-B473-EB4C-A1D7-21144F735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A795AB-0576-5741-A9B0-D36B1E6E3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C6633-069C-174C-AE15-74CF65905847}" type="datetimeFigureOut">
              <a:rPr lang="en-CH" smtClean="0"/>
              <a:t>03.12.21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9111F-DCA2-BF46-9C68-88862498B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B682A7-5169-714E-86FD-56543B865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7E464-4DFD-0641-8A42-F659BB57FC0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18277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E8988-2E30-0C47-94AF-DB8FB1E58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588980-BF20-0D44-B81F-2E9D75D726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DD6D0-7DE5-D946-A427-92511ABE3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1D1ED6-4903-4840-8650-C0E093214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C6633-069C-174C-AE15-74CF65905847}" type="datetimeFigureOut">
              <a:rPr lang="en-CH" smtClean="0"/>
              <a:t>03.12.21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E1102-586F-8F47-8947-D36A1C8A0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71225-74A6-9846-BADB-B394D18D3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7E464-4DFD-0641-8A42-F659BB57FC0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81100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6B34CF-DC32-5A4F-8FCC-C5063FB33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B10E8-2E65-ED4E-AB35-C71A7C8BC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49788-44E4-8945-94F5-2F860DD81E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C6633-069C-174C-AE15-74CF65905847}" type="datetimeFigureOut">
              <a:rPr lang="en-CH" smtClean="0"/>
              <a:t>03.12.21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D720D-CE8E-2344-B454-D3BEB71481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18D28-D9DF-CE40-BCFD-0249C4BE4C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7E464-4DFD-0641-8A42-F659BB57FC0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9475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20FFE39-D7E5-EF4E-AB65-B1389E4412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155494"/>
            <a:ext cx="9144000" cy="537476"/>
          </a:xfrm>
        </p:spPr>
        <p:txBody>
          <a:bodyPr/>
          <a:lstStyle/>
          <a:p>
            <a:r>
              <a:rPr lang="en-CH" b="1" dirty="0">
                <a:solidFill>
                  <a:srgbClr val="1F5CA1"/>
                </a:solidFill>
              </a:rPr>
              <a:t>USI - Matteo Alberici - IR 2021 Project</a:t>
            </a: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FF7F1DAA-3132-DB40-9DE7-B02007CD6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666" y="666648"/>
            <a:ext cx="5352668" cy="5130258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0EFD7190-DE61-9C4A-AF06-67C2B0CB7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90918" cy="129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030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>
            <a:extLst>
              <a:ext uri="{FF2B5EF4-FFF2-40B4-BE49-F238E27FC236}">
                <a16:creationId xmlns:a16="http://schemas.microsoft.com/office/drawing/2014/main" id="{F09C24C1-DC3E-A04A-B6F1-2953734C3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061447"/>
            <a:ext cx="6852137" cy="735106"/>
          </a:xfrm>
        </p:spPr>
        <p:txBody>
          <a:bodyPr>
            <a:normAutofit lnSpcReduction="10000"/>
          </a:bodyPr>
          <a:lstStyle/>
          <a:p>
            <a:r>
              <a:rPr lang="en-CH" sz="4800" b="1" dirty="0">
                <a:solidFill>
                  <a:srgbClr val="1F5CA1"/>
                </a:solidFill>
              </a:rPr>
              <a:t>Web Crawling</a:t>
            </a:r>
          </a:p>
        </p:txBody>
      </p:sp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3B0B7649-C22A-7443-B32E-BE5811EC7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2137" y="2663825"/>
            <a:ext cx="3810000" cy="153035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4C1C0DA-5AF1-DC4E-B29B-C5746288B9FC}"/>
              </a:ext>
            </a:extLst>
          </p:cNvPr>
          <p:cNvCxnSpPr/>
          <p:nvPr/>
        </p:nvCxnSpPr>
        <p:spPr>
          <a:xfrm>
            <a:off x="5533293" y="3411415"/>
            <a:ext cx="1195754" cy="0"/>
          </a:xfrm>
          <a:prstGeom prst="straightConnector1">
            <a:avLst/>
          </a:prstGeom>
          <a:ln w="66675">
            <a:solidFill>
              <a:srgbClr val="1F5D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ubtitle 2">
            <a:extLst>
              <a:ext uri="{FF2B5EF4-FFF2-40B4-BE49-F238E27FC236}">
                <a16:creationId xmlns:a16="http://schemas.microsoft.com/office/drawing/2014/main" id="{DDFA18C9-822E-334D-9E11-80C981F69693}"/>
              </a:ext>
            </a:extLst>
          </p:cNvPr>
          <p:cNvSpPr txBox="1">
            <a:spLocks/>
          </p:cNvSpPr>
          <p:nvPr/>
        </p:nvSpPr>
        <p:spPr>
          <a:xfrm>
            <a:off x="8510952" y="6506308"/>
            <a:ext cx="3610708" cy="35169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H" sz="2000" b="1" dirty="0">
                <a:solidFill>
                  <a:srgbClr val="1F5CA1"/>
                </a:solidFill>
              </a:rPr>
              <a:t>Matteo Alberici - IR 2021 Project</a:t>
            </a:r>
          </a:p>
        </p:txBody>
      </p:sp>
    </p:spTree>
    <p:extLst>
      <p:ext uri="{BB962C8B-B14F-4D97-AF65-F5344CB8AC3E}">
        <p14:creationId xmlns:p14="http://schemas.microsoft.com/office/powerpoint/2010/main" val="3287934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>
            <a:extLst>
              <a:ext uri="{FF2B5EF4-FFF2-40B4-BE49-F238E27FC236}">
                <a16:creationId xmlns:a16="http://schemas.microsoft.com/office/drawing/2014/main" id="{F09C24C1-DC3E-A04A-B6F1-2953734C3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13738" y="2973523"/>
            <a:ext cx="3364523" cy="735106"/>
          </a:xfrm>
        </p:spPr>
        <p:txBody>
          <a:bodyPr>
            <a:normAutofit lnSpcReduction="10000"/>
          </a:bodyPr>
          <a:lstStyle/>
          <a:p>
            <a:r>
              <a:rPr lang="en-CH" sz="4800" b="1" dirty="0">
                <a:solidFill>
                  <a:srgbClr val="1F5CA1"/>
                </a:solidFill>
              </a:rPr>
              <a:t>CSE Crawler</a:t>
            </a:r>
          </a:p>
        </p:txBody>
      </p:sp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0CCE091-FFD5-F64A-8649-A7CCC304A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2055" y="763685"/>
            <a:ext cx="1887888" cy="513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4B29FC-CD45-9247-A78C-0575C7C43571}"/>
              </a:ext>
            </a:extLst>
          </p:cNvPr>
          <p:cNvSpPr txBox="1"/>
          <p:nvPr/>
        </p:nvSpPr>
        <p:spPr>
          <a:xfrm>
            <a:off x="4983034" y="1277058"/>
            <a:ext cx="2225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sz="2400" dirty="0"/>
              <a:t>2000 companies</a:t>
            </a: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E9C81265-EA6E-D34C-BC67-0F30B1F9A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311" y="2973523"/>
            <a:ext cx="2015099" cy="5415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080A54D-9118-3649-984C-D1DD08A08D35}"/>
              </a:ext>
            </a:extLst>
          </p:cNvPr>
          <p:cNvSpPr txBox="1"/>
          <p:nvPr/>
        </p:nvSpPr>
        <p:spPr>
          <a:xfrm>
            <a:off x="926311" y="3515081"/>
            <a:ext cx="2146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400" dirty="0"/>
              <a:t>250 companies</a:t>
            </a:r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AED36EA4-2E33-274D-B32D-59CFD2C55F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0589" y="3044089"/>
            <a:ext cx="2146300" cy="558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0EBC747-804A-5647-A61E-A4B9E2968787}"/>
              </a:ext>
            </a:extLst>
          </p:cNvPr>
          <p:cNvSpPr txBox="1"/>
          <p:nvPr/>
        </p:nvSpPr>
        <p:spPr>
          <a:xfrm>
            <a:off x="9250589" y="3623659"/>
            <a:ext cx="2146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400" dirty="0"/>
              <a:t>320 companies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FDB50E1-D747-0645-BF11-22EB99B5AA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9252" y="4701675"/>
            <a:ext cx="1433496" cy="130687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A8D8E28-6515-0E49-B0EC-41E3FE339F81}"/>
              </a:ext>
            </a:extLst>
          </p:cNvPr>
          <p:cNvSpPr txBox="1"/>
          <p:nvPr/>
        </p:nvSpPr>
        <p:spPr>
          <a:xfrm>
            <a:off x="4983034" y="6008546"/>
            <a:ext cx="2225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sz="2400" dirty="0"/>
              <a:t>1000 companies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07F9096-3B7E-BB4D-B302-2FBF4494B7F7}"/>
              </a:ext>
            </a:extLst>
          </p:cNvPr>
          <p:cNvCxnSpPr>
            <a:cxnSpLocks/>
          </p:cNvCxnSpPr>
          <p:nvPr/>
        </p:nvCxnSpPr>
        <p:spPr>
          <a:xfrm flipV="1">
            <a:off x="6096000" y="1826647"/>
            <a:ext cx="0" cy="1022061"/>
          </a:xfrm>
          <a:prstGeom prst="straightConnector1">
            <a:avLst/>
          </a:prstGeom>
          <a:ln w="66675">
            <a:solidFill>
              <a:srgbClr val="1F5D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BE93032-960F-3446-BF8E-6D1B7C808250}"/>
              </a:ext>
            </a:extLst>
          </p:cNvPr>
          <p:cNvCxnSpPr>
            <a:cxnSpLocks/>
          </p:cNvCxnSpPr>
          <p:nvPr/>
        </p:nvCxnSpPr>
        <p:spPr>
          <a:xfrm flipV="1">
            <a:off x="7938505" y="3323490"/>
            <a:ext cx="960564" cy="1"/>
          </a:xfrm>
          <a:prstGeom prst="straightConnector1">
            <a:avLst/>
          </a:prstGeom>
          <a:ln w="66675">
            <a:solidFill>
              <a:srgbClr val="1F5D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02EE7F9-3D45-7D4D-A888-A623396E6038}"/>
              </a:ext>
            </a:extLst>
          </p:cNvPr>
          <p:cNvCxnSpPr>
            <a:cxnSpLocks/>
          </p:cNvCxnSpPr>
          <p:nvPr/>
        </p:nvCxnSpPr>
        <p:spPr>
          <a:xfrm>
            <a:off x="6095999" y="3708400"/>
            <a:ext cx="0" cy="863265"/>
          </a:xfrm>
          <a:prstGeom prst="straightConnector1">
            <a:avLst/>
          </a:prstGeom>
          <a:ln w="66675">
            <a:solidFill>
              <a:srgbClr val="1F5D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AB8E637-C21A-7144-86AA-1285954E03A5}"/>
              </a:ext>
            </a:extLst>
          </p:cNvPr>
          <p:cNvCxnSpPr>
            <a:cxnSpLocks/>
          </p:cNvCxnSpPr>
          <p:nvPr/>
        </p:nvCxnSpPr>
        <p:spPr>
          <a:xfrm flipH="1" flipV="1">
            <a:off x="3368917" y="3323489"/>
            <a:ext cx="884577" cy="1"/>
          </a:xfrm>
          <a:prstGeom prst="straightConnector1">
            <a:avLst/>
          </a:prstGeom>
          <a:ln w="66675">
            <a:solidFill>
              <a:srgbClr val="1F5D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EA6E930-A28E-8B40-9F93-ABED58BC8DE8}"/>
              </a:ext>
            </a:extLst>
          </p:cNvPr>
          <p:cNvCxnSpPr/>
          <p:nvPr/>
        </p:nvCxnSpPr>
        <p:spPr>
          <a:xfrm>
            <a:off x="4983034" y="386862"/>
            <a:ext cx="2056909" cy="168812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19E9254-B2B9-434C-8535-DFDD613471BF}"/>
              </a:ext>
            </a:extLst>
          </p:cNvPr>
          <p:cNvCxnSpPr>
            <a:cxnSpLocks/>
          </p:cNvCxnSpPr>
          <p:nvPr/>
        </p:nvCxnSpPr>
        <p:spPr>
          <a:xfrm flipH="1">
            <a:off x="4983034" y="512521"/>
            <a:ext cx="2056910" cy="146795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4AC6578-89D9-2241-B4C1-1247008F8BCB}"/>
              </a:ext>
            </a:extLst>
          </p:cNvPr>
          <p:cNvCxnSpPr/>
          <p:nvPr/>
        </p:nvCxnSpPr>
        <p:spPr>
          <a:xfrm>
            <a:off x="5067544" y="4817770"/>
            <a:ext cx="2056909" cy="168812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303AB03-088C-2F4F-AC89-2C1A3F5B69F9}"/>
              </a:ext>
            </a:extLst>
          </p:cNvPr>
          <p:cNvCxnSpPr>
            <a:cxnSpLocks/>
          </p:cNvCxnSpPr>
          <p:nvPr/>
        </p:nvCxnSpPr>
        <p:spPr>
          <a:xfrm flipH="1">
            <a:off x="5067544" y="4943429"/>
            <a:ext cx="2056910" cy="146795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Subtitle 2">
            <a:extLst>
              <a:ext uri="{FF2B5EF4-FFF2-40B4-BE49-F238E27FC236}">
                <a16:creationId xmlns:a16="http://schemas.microsoft.com/office/drawing/2014/main" id="{BA249165-6AFA-1E42-B949-E52D52D1A039}"/>
              </a:ext>
            </a:extLst>
          </p:cNvPr>
          <p:cNvSpPr txBox="1">
            <a:spLocks/>
          </p:cNvSpPr>
          <p:nvPr/>
        </p:nvSpPr>
        <p:spPr>
          <a:xfrm>
            <a:off x="8510952" y="6506308"/>
            <a:ext cx="3610708" cy="35169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H" sz="2000" b="1" dirty="0">
                <a:solidFill>
                  <a:srgbClr val="1F5CA1"/>
                </a:solidFill>
              </a:rPr>
              <a:t>Matteo Alberici - IR 2021 Project</a:t>
            </a:r>
          </a:p>
        </p:txBody>
      </p:sp>
    </p:spTree>
    <p:extLst>
      <p:ext uri="{BB962C8B-B14F-4D97-AF65-F5344CB8AC3E}">
        <p14:creationId xmlns:p14="http://schemas.microsoft.com/office/powerpoint/2010/main" val="340845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3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itle 2">
            <a:extLst>
              <a:ext uri="{FF2B5EF4-FFF2-40B4-BE49-F238E27FC236}">
                <a16:creationId xmlns:a16="http://schemas.microsoft.com/office/drawing/2014/main" id="{DDFA18C9-822E-334D-9E11-80C981F69693}"/>
              </a:ext>
            </a:extLst>
          </p:cNvPr>
          <p:cNvSpPr txBox="1">
            <a:spLocks/>
          </p:cNvSpPr>
          <p:nvPr/>
        </p:nvSpPr>
        <p:spPr>
          <a:xfrm>
            <a:off x="8510952" y="6506308"/>
            <a:ext cx="3610708" cy="35169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H" sz="2000" b="1" dirty="0">
                <a:solidFill>
                  <a:srgbClr val="1F5CA1"/>
                </a:solidFill>
              </a:rPr>
              <a:t>Matteo Alberici - IR 2021 Project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5B3A5191-03AF-AB4E-9A07-8C0834626F7F}"/>
              </a:ext>
            </a:extLst>
          </p:cNvPr>
          <p:cNvSpPr txBox="1">
            <a:spLocks/>
          </p:cNvSpPr>
          <p:nvPr/>
        </p:nvSpPr>
        <p:spPr>
          <a:xfrm>
            <a:off x="1248507" y="3061447"/>
            <a:ext cx="3364523" cy="73510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H" sz="4800" b="1">
                <a:solidFill>
                  <a:srgbClr val="1F5CA1"/>
                </a:solidFill>
              </a:rPr>
              <a:t>CSE Crawler</a:t>
            </a:r>
            <a:endParaRPr lang="en-CH" sz="4800" b="1" dirty="0">
              <a:solidFill>
                <a:srgbClr val="1F5CA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ED15D8-3406-3C41-89E4-508A0C46239C}"/>
              </a:ext>
            </a:extLst>
          </p:cNvPr>
          <p:cNvSpPr txBox="1"/>
          <p:nvPr/>
        </p:nvSpPr>
        <p:spPr>
          <a:xfrm>
            <a:off x="6465066" y="2153312"/>
            <a:ext cx="2122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3600" dirty="0">
                <a:solidFill>
                  <a:srgbClr val="1F5DA1"/>
                </a:solidFill>
              </a:rPr>
              <a:t>★</a:t>
            </a:r>
            <a:r>
              <a:rPr lang="en-CH" sz="3600" dirty="0"/>
              <a:t>    </a:t>
            </a:r>
            <a:r>
              <a:rPr lang="en-CH" sz="2800" dirty="0"/>
              <a:t>Rating</a:t>
            </a:r>
          </a:p>
        </p:txBody>
      </p:sp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40E9E386-FF22-DD4B-B8EA-2A36B149D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4725" y="3038362"/>
            <a:ext cx="504019" cy="52322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26554BA-4295-3042-8384-7421DBFC631D}"/>
              </a:ext>
            </a:extLst>
          </p:cNvPr>
          <p:cNvSpPr txBox="1"/>
          <p:nvPr/>
        </p:nvSpPr>
        <p:spPr>
          <a:xfrm>
            <a:off x="6465066" y="1438054"/>
            <a:ext cx="295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>
                <a:solidFill>
                  <a:srgbClr val="1F5DA1"/>
                </a:solidFill>
              </a:rPr>
              <a:t>[T]</a:t>
            </a:r>
            <a:r>
              <a:rPr lang="en-CH" sz="2800" dirty="0"/>
              <a:t>     Name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AC04CF-B6B0-7F44-AB17-89BE471ADCE4}"/>
              </a:ext>
            </a:extLst>
          </p:cNvPr>
          <p:cNvSpPr txBox="1"/>
          <p:nvPr/>
        </p:nvSpPr>
        <p:spPr>
          <a:xfrm>
            <a:off x="6484725" y="3105104"/>
            <a:ext cx="3118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         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A4F761-A688-7E48-AFAE-BEDAF8DF9164}"/>
              </a:ext>
            </a:extLst>
          </p:cNvPr>
          <p:cNvSpPr txBox="1"/>
          <p:nvPr/>
        </p:nvSpPr>
        <p:spPr>
          <a:xfrm>
            <a:off x="6465066" y="3958744"/>
            <a:ext cx="295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3600" dirty="0">
                <a:solidFill>
                  <a:srgbClr val="1F5DA1"/>
                </a:solidFill>
              </a:rPr>
              <a:t>Nº</a:t>
            </a:r>
            <a:r>
              <a:rPr lang="en-CH" sz="3600" dirty="0"/>
              <a:t>   </a:t>
            </a:r>
            <a:r>
              <a:rPr lang="en-CH" sz="2800" dirty="0"/>
              <a:t>Size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9FAD0C-9A47-B049-AADC-3CFDD510B2D2}"/>
              </a:ext>
            </a:extLst>
          </p:cNvPr>
          <p:cNvSpPr txBox="1"/>
          <p:nvPr/>
        </p:nvSpPr>
        <p:spPr>
          <a:xfrm>
            <a:off x="6465066" y="4894135"/>
            <a:ext cx="3284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          Industry</a:t>
            </a:r>
          </a:p>
        </p:txBody>
      </p:sp>
      <p:pic>
        <p:nvPicPr>
          <p:cNvPr id="27" name="Picture 26" descr="A picture containing arrow&#10;&#10;Description automatically generated">
            <a:extLst>
              <a:ext uri="{FF2B5EF4-FFF2-40B4-BE49-F238E27FC236}">
                <a16:creationId xmlns:a16="http://schemas.microsoft.com/office/drawing/2014/main" id="{B08B4150-C113-5045-A1D9-3FB4B456D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480" y="4858965"/>
            <a:ext cx="558558" cy="523220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1880265-592F-364E-AE2A-6C1884DFE812}"/>
              </a:ext>
            </a:extLst>
          </p:cNvPr>
          <p:cNvCxnSpPr>
            <a:cxnSpLocks/>
            <a:stCxn id="14" idx="3"/>
            <a:endCxn id="21" idx="1"/>
          </p:cNvCxnSpPr>
          <p:nvPr/>
        </p:nvCxnSpPr>
        <p:spPr>
          <a:xfrm flipV="1">
            <a:off x="4613030" y="1699664"/>
            <a:ext cx="1852036" cy="1729336"/>
          </a:xfrm>
          <a:prstGeom prst="straightConnector1">
            <a:avLst/>
          </a:prstGeom>
          <a:ln w="31750">
            <a:solidFill>
              <a:srgbClr val="1F5D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ACAA54B-9F6A-A443-8C76-633CEC135CBF}"/>
              </a:ext>
            </a:extLst>
          </p:cNvPr>
          <p:cNvCxnSpPr>
            <a:cxnSpLocks/>
            <a:stCxn id="14" idx="3"/>
            <a:endCxn id="19" idx="1"/>
          </p:cNvCxnSpPr>
          <p:nvPr/>
        </p:nvCxnSpPr>
        <p:spPr>
          <a:xfrm flipV="1">
            <a:off x="4613030" y="2476478"/>
            <a:ext cx="1852036" cy="952522"/>
          </a:xfrm>
          <a:prstGeom prst="straightConnector1">
            <a:avLst/>
          </a:prstGeom>
          <a:ln w="31750">
            <a:solidFill>
              <a:srgbClr val="1F5D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72D6682-0D01-FD4C-BF5B-5F96C1DF6A54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 flipV="1">
            <a:off x="4613030" y="3366714"/>
            <a:ext cx="1871695" cy="62286"/>
          </a:xfrm>
          <a:prstGeom prst="straightConnector1">
            <a:avLst/>
          </a:prstGeom>
          <a:ln w="31750">
            <a:solidFill>
              <a:srgbClr val="1F5D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5AD23AE-AEAC-FA4A-A986-D5C11439917C}"/>
              </a:ext>
            </a:extLst>
          </p:cNvPr>
          <p:cNvCxnSpPr>
            <a:cxnSpLocks/>
            <a:stCxn id="14" idx="3"/>
            <a:endCxn id="24" idx="1"/>
          </p:cNvCxnSpPr>
          <p:nvPr/>
        </p:nvCxnSpPr>
        <p:spPr>
          <a:xfrm>
            <a:off x="4613030" y="3429000"/>
            <a:ext cx="1852036" cy="852910"/>
          </a:xfrm>
          <a:prstGeom prst="straightConnector1">
            <a:avLst/>
          </a:prstGeom>
          <a:ln w="31750">
            <a:solidFill>
              <a:srgbClr val="1F5D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C107806-C2D8-3749-8100-4F1E5523F497}"/>
              </a:ext>
            </a:extLst>
          </p:cNvPr>
          <p:cNvCxnSpPr>
            <a:cxnSpLocks/>
            <a:stCxn id="14" idx="3"/>
            <a:endCxn id="25" idx="1"/>
          </p:cNvCxnSpPr>
          <p:nvPr/>
        </p:nvCxnSpPr>
        <p:spPr>
          <a:xfrm>
            <a:off x="4613030" y="3429000"/>
            <a:ext cx="1852036" cy="1726745"/>
          </a:xfrm>
          <a:prstGeom prst="straightConnector1">
            <a:avLst/>
          </a:prstGeom>
          <a:ln w="31750">
            <a:solidFill>
              <a:srgbClr val="1F5D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326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2" grpId="0"/>
      <p:bldP spid="24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>
            <a:extLst>
              <a:ext uri="{FF2B5EF4-FFF2-40B4-BE49-F238E27FC236}">
                <a16:creationId xmlns:a16="http://schemas.microsoft.com/office/drawing/2014/main" id="{F09C24C1-DC3E-A04A-B6F1-2953734C3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23090" y="3061447"/>
            <a:ext cx="6852137" cy="735106"/>
          </a:xfrm>
        </p:spPr>
        <p:txBody>
          <a:bodyPr>
            <a:normAutofit lnSpcReduction="10000"/>
          </a:bodyPr>
          <a:lstStyle/>
          <a:p>
            <a:r>
              <a:rPr lang="en-CH" sz="4800" b="1" dirty="0">
                <a:solidFill>
                  <a:srgbClr val="1F5CA1"/>
                </a:solidFill>
              </a:rPr>
              <a:t>Indexing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4C1C0DA-5AF1-DC4E-B29B-C5746288B9FC}"/>
              </a:ext>
            </a:extLst>
          </p:cNvPr>
          <p:cNvCxnSpPr>
            <a:cxnSpLocks/>
          </p:cNvCxnSpPr>
          <p:nvPr/>
        </p:nvCxnSpPr>
        <p:spPr>
          <a:xfrm>
            <a:off x="4906108" y="3411415"/>
            <a:ext cx="1822939" cy="0"/>
          </a:xfrm>
          <a:prstGeom prst="straightConnector1">
            <a:avLst/>
          </a:prstGeom>
          <a:ln w="66675">
            <a:solidFill>
              <a:srgbClr val="1F5D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ubtitle 2">
            <a:extLst>
              <a:ext uri="{FF2B5EF4-FFF2-40B4-BE49-F238E27FC236}">
                <a16:creationId xmlns:a16="http://schemas.microsoft.com/office/drawing/2014/main" id="{DDFA18C9-822E-334D-9E11-80C981F69693}"/>
              </a:ext>
            </a:extLst>
          </p:cNvPr>
          <p:cNvSpPr txBox="1">
            <a:spLocks/>
          </p:cNvSpPr>
          <p:nvPr/>
        </p:nvSpPr>
        <p:spPr>
          <a:xfrm>
            <a:off x="8510952" y="6506308"/>
            <a:ext cx="3610708" cy="35169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H" sz="2000" b="1" dirty="0">
                <a:solidFill>
                  <a:srgbClr val="1F5CA1"/>
                </a:solidFill>
              </a:rPr>
              <a:t>Matteo Alberici - IR 2021 Project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FF584506-8E38-A143-ABA9-B9DCF4654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700" y="2440634"/>
            <a:ext cx="2898503" cy="146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619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>
            <a:extLst>
              <a:ext uri="{FF2B5EF4-FFF2-40B4-BE49-F238E27FC236}">
                <a16:creationId xmlns:a16="http://schemas.microsoft.com/office/drawing/2014/main" id="{F09C24C1-DC3E-A04A-B6F1-2953734C3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32127" y="418409"/>
            <a:ext cx="3927746" cy="735106"/>
          </a:xfrm>
        </p:spPr>
        <p:txBody>
          <a:bodyPr>
            <a:normAutofit lnSpcReduction="10000"/>
          </a:bodyPr>
          <a:lstStyle/>
          <a:p>
            <a:r>
              <a:rPr lang="en-CH" sz="4800" b="1" dirty="0">
                <a:solidFill>
                  <a:srgbClr val="1F5CA1"/>
                </a:solidFill>
              </a:rPr>
              <a:t>Website Demo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DDFA18C9-822E-334D-9E11-80C981F69693}"/>
              </a:ext>
            </a:extLst>
          </p:cNvPr>
          <p:cNvSpPr txBox="1">
            <a:spLocks/>
          </p:cNvSpPr>
          <p:nvPr/>
        </p:nvSpPr>
        <p:spPr>
          <a:xfrm>
            <a:off x="8510952" y="6506308"/>
            <a:ext cx="3610708" cy="35169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H" sz="2000" b="1" dirty="0">
                <a:solidFill>
                  <a:srgbClr val="1F5CA1"/>
                </a:solidFill>
              </a:rPr>
              <a:t>Matteo Alberici - IR 2021 Project</a:t>
            </a:r>
          </a:p>
        </p:txBody>
      </p:sp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0C143E19-A55C-FD41-BAFF-106D3BCBE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337" y="1153515"/>
            <a:ext cx="7437454" cy="455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986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itle 2">
            <a:extLst>
              <a:ext uri="{FF2B5EF4-FFF2-40B4-BE49-F238E27FC236}">
                <a16:creationId xmlns:a16="http://schemas.microsoft.com/office/drawing/2014/main" id="{DDFA18C9-822E-334D-9E11-80C981F69693}"/>
              </a:ext>
            </a:extLst>
          </p:cNvPr>
          <p:cNvSpPr txBox="1">
            <a:spLocks/>
          </p:cNvSpPr>
          <p:nvPr/>
        </p:nvSpPr>
        <p:spPr>
          <a:xfrm>
            <a:off x="8510952" y="6506308"/>
            <a:ext cx="3610708" cy="35169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H" sz="2000" b="1" dirty="0">
                <a:solidFill>
                  <a:srgbClr val="1F5CA1"/>
                </a:solidFill>
              </a:rPr>
              <a:t>Matteo Alberici - IR 2021 Project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0051B599-CAF0-7A41-8F74-59F6C056B8AF}"/>
              </a:ext>
            </a:extLst>
          </p:cNvPr>
          <p:cNvSpPr txBox="1">
            <a:spLocks/>
          </p:cNvSpPr>
          <p:nvPr/>
        </p:nvSpPr>
        <p:spPr>
          <a:xfrm>
            <a:off x="4016371" y="423279"/>
            <a:ext cx="4159258" cy="73510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H" sz="4800" b="1" dirty="0">
                <a:solidFill>
                  <a:srgbClr val="1F5CA1"/>
                </a:solidFill>
              </a:rPr>
              <a:t>User Evaluation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41892F42-26B1-3247-979F-C09C9C3C7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7394" y="2730843"/>
            <a:ext cx="2088292" cy="1396314"/>
          </a:xfrm>
        </p:spPr>
        <p:txBody>
          <a:bodyPr>
            <a:noAutofit/>
          </a:bodyPr>
          <a:lstStyle/>
          <a:p>
            <a:r>
              <a:rPr lang="en-CH" sz="4000" b="1" dirty="0">
                <a:solidFill>
                  <a:srgbClr val="1F5CA1"/>
                </a:solidFill>
              </a:rPr>
              <a:t>4.5</a:t>
            </a:r>
          </a:p>
          <a:p>
            <a:r>
              <a:rPr lang="en-CH" sz="4000" b="1" dirty="0">
                <a:solidFill>
                  <a:srgbClr val="1F5CA1"/>
                </a:solidFill>
              </a:rPr>
              <a:t>Usability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486E66A8-35E4-F843-9548-A15323AC5253}"/>
              </a:ext>
            </a:extLst>
          </p:cNvPr>
          <p:cNvSpPr txBox="1">
            <a:spLocks/>
          </p:cNvSpPr>
          <p:nvPr/>
        </p:nvSpPr>
        <p:spPr>
          <a:xfrm>
            <a:off x="4921078" y="2730843"/>
            <a:ext cx="2349843" cy="1396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H" sz="4000" b="1" dirty="0">
                <a:solidFill>
                  <a:srgbClr val="1F5CA1"/>
                </a:solidFill>
              </a:rPr>
              <a:t>4.8</a:t>
            </a:r>
          </a:p>
          <a:p>
            <a:r>
              <a:rPr lang="en-CH" sz="4000" b="1" dirty="0">
                <a:solidFill>
                  <a:srgbClr val="1F5CA1"/>
                </a:solidFill>
              </a:rPr>
              <a:t>Relevance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BE856042-D33D-A747-8530-A3B9F2057816}"/>
              </a:ext>
            </a:extLst>
          </p:cNvPr>
          <p:cNvSpPr txBox="1">
            <a:spLocks/>
          </p:cNvSpPr>
          <p:nvPr/>
        </p:nvSpPr>
        <p:spPr>
          <a:xfrm>
            <a:off x="9016314" y="2730843"/>
            <a:ext cx="2088292" cy="1396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H" sz="4000" b="1" dirty="0">
                <a:solidFill>
                  <a:srgbClr val="1F5CA1"/>
                </a:solidFill>
              </a:rPr>
              <a:t>4.3</a:t>
            </a:r>
          </a:p>
          <a:p>
            <a:r>
              <a:rPr lang="en-CH" sz="4000" b="1" dirty="0">
                <a:solidFill>
                  <a:srgbClr val="1F5CA1"/>
                </a:solidFill>
              </a:rPr>
              <a:t>Interface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6E1941-299C-494A-ACFC-272DF853034E}"/>
              </a:ext>
            </a:extLst>
          </p:cNvPr>
          <p:cNvSpPr txBox="1"/>
          <p:nvPr/>
        </p:nvSpPr>
        <p:spPr>
          <a:xfrm>
            <a:off x="667051" y="4137007"/>
            <a:ext cx="29289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000" dirty="0"/>
              <a:t>“not many features, </a:t>
            </a:r>
          </a:p>
          <a:p>
            <a:pPr algn="ctr"/>
            <a:r>
              <a:rPr lang="en-CH" sz="2000" dirty="0"/>
              <a:t>but simple and intuitive”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192B71-DAB6-8948-89E8-91324292ED09}"/>
              </a:ext>
            </a:extLst>
          </p:cNvPr>
          <p:cNvSpPr txBox="1"/>
          <p:nvPr/>
        </p:nvSpPr>
        <p:spPr>
          <a:xfrm>
            <a:off x="4631510" y="4127157"/>
            <a:ext cx="29289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000" dirty="0"/>
              <a:t>“nice sorting choice and</a:t>
            </a:r>
          </a:p>
          <a:p>
            <a:pPr algn="ctr"/>
            <a:r>
              <a:rPr lang="en-CH" sz="2000" dirty="0"/>
              <a:t>accurate and precise results”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1B1E15-7E01-F045-A2AE-4CD0C262EF5A}"/>
              </a:ext>
            </a:extLst>
          </p:cNvPr>
          <p:cNvSpPr txBox="1"/>
          <p:nvPr/>
        </p:nvSpPr>
        <p:spPr>
          <a:xfrm>
            <a:off x="8595972" y="4137007"/>
            <a:ext cx="29289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000" dirty="0"/>
              <a:t>“straightforward and intuitive interface”</a:t>
            </a:r>
          </a:p>
        </p:txBody>
      </p:sp>
    </p:spTree>
    <p:extLst>
      <p:ext uri="{BB962C8B-B14F-4D97-AF65-F5344CB8AC3E}">
        <p14:creationId xmlns:p14="http://schemas.microsoft.com/office/powerpoint/2010/main" val="3217096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itle 2">
            <a:extLst>
              <a:ext uri="{FF2B5EF4-FFF2-40B4-BE49-F238E27FC236}">
                <a16:creationId xmlns:a16="http://schemas.microsoft.com/office/drawing/2014/main" id="{DDFA18C9-822E-334D-9E11-80C981F69693}"/>
              </a:ext>
            </a:extLst>
          </p:cNvPr>
          <p:cNvSpPr txBox="1">
            <a:spLocks/>
          </p:cNvSpPr>
          <p:nvPr/>
        </p:nvSpPr>
        <p:spPr>
          <a:xfrm>
            <a:off x="4290646" y="4396154"/>
            <a:ext cx="3610708" cy="35169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H" sz="2000" b="1" dirty="0">
                <a:solidFill>
                  <a:srgbClr val="1F5CA1"/>
                </a:solidFill>
              </a:rPr>
              <a:t>Matteo Alberici - IR 2021 Project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0051B599-CAF0-7A41-8F74-59F6C056B8AF}"/>
              </a:ext>
            </a:extLst>
          </p:cNvPr>
          <p:cNvSpPr txBox="1">
            <a:spLocks/>
          </p:cNvSpPr>
          <p:nvPr/>
        </p:nvSpPr>
        <p:spPr>
          <a:xfrm>
            <a:off x="2347890" y="2974950"/>
            <a:ext cx="7496220" cy="1597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H" sz="6000" b="1" dirty="0">
                <a:solidFill>
                  <a:srgbClr val="1F5CA1"/>
                </a:solidFill>
              </a:rPr>
              <a:t>Thanks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1645280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117</Words>
  <Application>Microsoft Macintosh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Alberici Matteo</dc:creator>
  <cp:lastModifiedBy>Alberici Matteo</cp:lastModifiedBy>
  <cp:revision>8</cp:revision>
  <dcterms:created xsi:type="dcterms:W3CDTF">2021-12-01T14:51:17Z</dcterms:created>
  <dcterms:modified xsi:type="dcterms:W3CDTF">2021-12-03T16:14:46Z</dcterms:modified>
</cp:coreProperties>
</file>