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3" r:id="rId2"/>
    <p:sldId id="294" r:id="rId3"/>
    <p:sldId id="295" r:id="rId4"/>
    <p:sldId id="297" r:id="rId5"/>
    <p:sldId id="296" r:id="rId6"/>
    <p:sldId id="298" r:id="rId7"/>
    <p:sldId id="304" r:id="rId8"/>
    <p:sldId id="301" r:id="rId9"/>
    <p:sldId id="308" r:id="rId10"/>
    <p:sldId id="305" r:id="rId11"/>
    <p:sldId id="309" r:id="rId12"/>
    <p:sldId id="302" r:id="rId13"/>
    <p:sldId id="306" r:id="rId14"/>
    <p:sldId id="307" r:id="rId15"/>
    <p:sldId id="311" r:id="rId16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E16543"/>
    <a:srgbClr val="226E27"/>
    <a:srgbClr val="4D7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3" autoAdjust="0"/>
    <p:restoredTop sz="75973" autoAdjust="0"/>
  </p:normalViewPr>
  <p:slideViewPr>
    <p:cSldViewPr showGuides="1">
      <p:cViewPr varScale="1">
        <p:scale>
          <a:sx n="43" d="100"/>
          <a:sy n="43" d="100"/>
        </p:scale>
        <p:origin x="1051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738BA-9412-4FCB-AC66-E3060C0424BC}" type="datetimeFigureOut">
              <a:rPr lang="it-IT" smtClean="0"/>
              <a:t>18/09/2018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07A7E-767C-47A7-9544-D5827FC415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80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Presentazione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07A7E-767C-47A7-9544-D5827FC4156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9631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Presentazione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07A7E-767C-47A7-9544-D5827FC4156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0405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Presentazione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07A7E-767C-47A7-9544-D5827FC4156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4926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Presentazione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07A7E-767C-47A7-9544-D5827FC4156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2988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Presentazione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07A7E-767C-47A7-9544-D5827FC4156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274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Presentazione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07A7E-767C-47A7-9544-D5827FC4156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5676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Presentazione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07A7E-767C-47A7-9544-D5827FC4156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025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Presentazione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07A7E-767C-47A7-9544-D5827FC4156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3539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Presentazione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07A7E-767C-47A7-9544-D5827FC4156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843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Presentazione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07A7E-767C-47A7-9544-D5827FC4156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6375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Presentazione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07A7E-767C-47A7-9544-D5827FC4156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972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Presentazione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07A7E-767C-47A7-9544-D5827FC4156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44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Presentazione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07A7E-767C-47A7-9544-D5827FC4156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603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Presentazione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07A7E-767C-47A7-9544-D5827FC4156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9324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Presentazione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07A7E-767C-47A7-9544-D5827FC4156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639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64A1-DFE2-42F0-B8EA-55844A481B2D}" type="datetimeFigureOut">
              <a:rPr lang="it-IT" smtClean="0"/>
              <a:t>18/09/2018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659-591F-4619-B9E0-18078DE9E3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61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64A1-DFE2-42F0-B8EA-55844A481B2D}" type="datetimeFigureOut">
              <a:rPr lang="it-IT" smtClean="0"/>
              <a:t>18/09/2018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659-591F-4619-B9E0-18078DE9E3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14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64A1-DFE2-42F0-B8EA-55844A481B2D}" type="datetimeFigureOut">
              <a:rPr lang="it-IT" smtClean="0"/>
              <a:t>18/09/2018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659-591F-4619-B9E0-18078DE9E3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722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64A1-DFE2-42F0-B8EA-55844A481B2D}" type="datetimeFigureOut">
              <a:rPr lang="it-IT" smtClean="0"/>
              <a:t>18/09/2018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659-591F-4619-B9E0-18078DE9E3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3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64A1-DFE2-42F0-B8EA-55844A481B2D}" type="datetimeFigureOut">
              <a:rPr lang="it-IT" smtClean="0"/>
              <a:t>18/09/2018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659-591F-4619-B9E0-18078DE9E3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42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64A1-DFE2-42F0-B8EA-55844A481B2D}" type="datetimeFigureOut">
              <a:rPr lang="it-IT" smtClean="0"/>
              <a:t>18/09/2018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659-591F-4619-B9E0-18078DE9E3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203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64A1-DFE2-42F0-B8EA-55844A481B2D}" type="datetimeFigureOut">
              <a:rPr lang="it-IT" smtClean="0"/>
              <a:t>18/09/2018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659-591F-4619-B9E0-18078DE9E3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758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64A1-DFE2-42F0-B8EA-55844A481B2D}" type="datetimeFigureOut">
              <a:rPr lang="it-IT" smtClean="0"/>
              <a:t>18/09/2018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659-591F-4619-B9E0-18078DE9E3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390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64A1-DFE2-42F0-B8EA-55844A481B2D}" type="datetimeFigureOut">
              <a:rPr lang="it-IT" smtClean="0"/>
              <a:t>18/09/2018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659-591F-4619-B9E0-18078DE9E3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722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64A1-DFE2-42F0-B8EA-55844A481B2D}" type="datetimeFigureOut">
              <a:rPr lang="it-IT" smtClean="0"/>
              <a:t>18/09/2018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659-591F-4619-B9E0-18078DE9E3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22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64A1-DFE2-42F0-B8EA-55844A481B2D}" type="datetimeFigureOut">
              <a:rPr lang="it-IT" smtClean="0"/>
              <a:t>18/09/2018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659-591F-4619-B9E0-18078DE9E3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96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064A1-DFE2-42F0-B8EA-55844A481B2D}" type="datetimeFigureOut">
              <a:rPr lang="it-IT" smtClean="0"/>
              <a:t>18/09/2018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FF659-591F-4619-B9E0-18078DE9E3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910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4000"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 rot="16200000">
            <a:off x="2949250" y="842642"/>
            <a:ext cx="615553" cy="6875109"/>
          </a:xfrm>
          <a:prstGeom prst="rect">
            <a:avLst/>
          </a:prstGeom>
          <a:noFill/>
          <a:effectLst>
            <a:reflection stA="36000" endPos="24000" dist="774700" dir="5400000" sy="-100000" algn="bl" rotWithShape="0"/>
          </a:effectLst>
          <a:scene3d>
            <a:camera prst="orthographicFront">
              <a:rot lat="1500000" lon="20699994" rev="30000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pPr algn="just"/>
            <a:r>
              <a:rPr lang="it-IT" sz="2800" dirty="0">
                <a:solidFill>
                  <a:schemeClr val="bg1"/>
                </a:solidFill>
                <a:latin typeface="Raleway" panose="020B0503030101060003" pitchFamily="34" charset="0"/>
              </a:rPr>
              <a:t>Deep Learning Italia</a:t>
            </a:r>
          </a:p>
        </p:txBody>
      </p:sp>
      <p:cxnSp>
        <p:nvCxnSpPr>
          <p:cNvPr id="4" name="Connettore 1 3"/>
          <p:cNvCxnSpPr>
            <a:cxnSpLocks/>
          </p:cNvCxnSpPr>
          <p:nvPr/>
        </p:nvCxnSpPr>
        <p:spPr>
          <a:xfrm flipV="1">
            <a:off x="35496" y="4083918"/>
            <a:ext cx="3491880" cy="144017"/>
          </a:xfrm>
          <a:prstGeom prst="line">
            <a:avLst/>
          </a:prstGeom>
          <a:ln w="38100" cap="rnd">
            <a:gradFill flip="none" rotWithShape="1">
              <a:gsLst>
                <a:gs pos="50000">
                  <a:schemeClr val="bg1">
                    <a:lumMod val="81000"/>
                    <a:alpha val="81000"/>
                  </a:schemeClr>
                </a:gs>
                <a:gs pos="100000">
                  <a:srgbClr val="00B050"/>
                </a:gs>
                <a:gs pos="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bevel/>
          </a:ln>
          <a:effectLst>
            <a:outerShdw blurRad="152400" dist="50800" dir="3300000" sx="112000" sy="112000" algn="ctr" rotWithShape="0">
              <a:srgbClr val="000000">
                <a:alpha val="38000"/>
              </a:srgbClr>
            </a:outerShdw>
          </a:effectLst>
          <a:scene3d>
            <a:camera prst="orthographicFront">
              <a:rot lat="2100000" lon="212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CCC5C48-CB73-47AF-A88A-2688C43463BB}"/>
              </a:ext>
            </a:extLst>
          </p:cNvPr>
          <p:cNvSpPr txBox="1"/>
          <p:nvPr/>
        </p:nvSpPr>
        <p:spPr>
          <a:xfrm>
            <a:off x="4966389" y="3627770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Speaker</a:t>
            </a:r>
            <a:r>
              <a:rPr lang="it-IT" dirty="0">
                <a:solidFill>
                  <a:schemeClr val="bg1"/>
                </a:solidFill>
              </a:rPr>
              <a:t>: Matteo Alberti  Deep Learning Consultant @ </a:t>
            </a:r>
            <a:r>
              <a:rPr lang="it-IT" dirty="0" err="1">
                <a:solidFill>
                  <a:schemeClr val="bg1"/>
                </a:solidFill>
              </a:rPr>
              <a:t>Techedge</a:t>
            </a:r>
            <a:r>
              <a:rPr lang="it-IT" dirty="0">
                <a:solidFill>
                  <a:schemeClr val="bg1"/>
                </a:solidFill>
              </a:rPr>
              <a:t> | Community Machine Learning @ </a:t>
            </a:r>
            <a:r>
              <a:rPr lang="it-IT" dirty="0" err="1">
                <a:solidFill>
                  <a:schemeClr val="bg1"/>
                </a:solidFill>
              </a:rPr>
              <a:t>DeepLearningItalia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96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F:\Lavoro\Consulente Informatico\07-CV-CL e Lavori\20170601_Freelance\DeepLearningItalia\Presentazione\20170902_Logo_Dli\bandiera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5" b="46063"/>
          <a:stretch/>
        </p:blipFill>
        <p:spPr bwMode="auto">
          <a:xfrm flipV="1">
            <a:off x="4283968" y="4948014"/>
            <a:ext cx="589137" cy="4571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938D839-8FD4-4756-9DA2-A996BFB571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2" t="9876" r="35135" b="26533"/>
          <a:stretch/>
        </p:blipFill>
        <p:spPr>
          <a:xfrm>
            <a:off x="35496" y="0"/>
            <a:ext cx="1152128" cy="1059582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45CE603-E920-4CB3-81A0-1BAE4A952F66}"/>
              </a:ext>
            </a:extLst>
          </p:cNvPr>
          <p:cNvSpPr/>
          <p:nvPr/>
        </p:nvSpPr>
        <p:spPr>
          <a:xfrm>
            <a:off x="179512" y="1132736"/>
            <a:ext cx="336612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i="1" dirty="0">
                <a:solidFill>
                  <a:srgbClr val="000000"/>
                </a:solidFill>
                <a:latin typeface="Arial" panose="020B0604020202020204" pitchFamily="34" charset="0"/>
              </a:rPr>
              <a:t>Vi sono tre fondamentali chiavi di differenza:</a:t>
            </a:r>
          </a:p>
          <a:p>
            <a:endParaRPr lang="it-IT" i="1" dirty="0"/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Da Neuroni a </a:t>
            </a:r>
            <a:r>
              <a:rPr lang="it-IT" sz="1600" i="1" dirty="0">
                <a:solidFill>
                  <a:srgbClr val="000000"/>
                </a:solidFill>
                <a:latin typeface="Arial" panose="020B0604020202020204" pitchFamily="34" charset="0"/>
              </a:rPr>
              <a:t>Capsule</a:t>
            </a:r>
          </a:p>
          <a:p>
            <a:pPr marL="742950" lvl="1" indent="-285750" fontAlgn="base">
              <a:buFont typeface="Wingdings" panose="05000000000000000000" pitchFamily="2" charset="2"/>
              <a:buChar char="v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Nuova funzione di </a:t>
            </a:r>
            <a:r>
              <a:rPr lang="it-IT" sz="1600" i="1" dirty="0">
                <a:solidFill>
                  <a:srgbClr val="000000"/>
                </a:solidFill>
                <a:latin typeface="Arial" panose="020B0604020202020204" pitchFamily="34" charset="0"/>
              </a:rPr>
              <a:t>attivazione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Da Deep a </a:t>
            </a:r>
            <a:r>
              <a:rPr lang="it-IT" sz="16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Shallow</a:t>
            </a:r>
            <a:endParaRPr lang="it-IT" sz="1600" b="1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FBE00B92-6FC1-4E40-8B78-44B5730F77CE}"/>
              </a:ext>
            </a:extLst>
          </p:cNvPr>
          <p:cNvCxnSpPr>
            <a:cxnSpLocks/>
          </p:cNvCxnSpPr>
          <p:nvPr/>
        </p:nvCxnSpPr>
        <p:spPr>
          <a:xfrm flipH="1" flipV="1">
            <a:off x="4707128" y="308263"/>
            <a:ext cx="8888" cy="44957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8CCE4456-09EB-414A-A3D7-5B99AE631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033" y="1010759"/>
            <a:ext cx="4200107" cy="1199195"/>
          </a:xfrm>
          <a:prstGeom prst="rect">
            <a:avLst/>
          </a:prstGeom>
        </p:spPr>
      </p:pic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D5D596CB-E679-4069-9A0D-688FD8F38462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483768" y="1610357"/>
            <a:ext cx="2386265" cy="1323190"/>
          </a:xfrm>
          <a:prstGeom prst="bentConnector3">
            <a:avLst>
              <a:gd name="adj1" fmla="val 6175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74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F:\Lavoro\Consulente Informatico\07-CV-CL e Lavori\20170601_Freelance\DeepLearningItalia\Presentazione\20170902_Logo_Dli\bandiera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5" b="46063"/>
          <a:stretch/>
        </p:blipFill>
        <p:spPr bwMode="auto">
          <a:xfrm flipV="1">
            <a:off x="4283968" y="4948014"/>
            <a:ext cx="589137" cy="4571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938D839-8FD4-4756-9DA2-A996BFB571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2" t="9876" r="35135" b="26533"/>
          <a:stretch/>
        </p:blipFill>
        <p:spPr>
          <a:xfrm>
            <a:off x="35496" y="0"/>
            <a:ext cx="1152128" cy="1059582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45CE603-E920-4CB3-81A0-1BAE4A952F66}"/>
              </a:ext>
            </a:extLst>
          </p:cNvPr>
          <p:cNvSpPr/>
          <p:nvPr/>
        </p:nvSpPr>
        <p:spPr>
          <a:xfrm>
            <a:off x="179512" y="1132736"/>
            <a:ext cx="336612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i="1" dirty="0">
                <a:solidFill>
                  <a:srgbClr val="000000"/>
                </a:solidFill>
                <a:latin typeface="Arial" panose="020B0604020202020204" pitchFamily="34" charset="0"/>
              </a:rPr>
              <a:t>Vi sono tre fondamentali chiavi di differenza:</a:t>
            </a:r>
          </a:p>
          <a:p>
            <a:endParaRPr lang="it-IT" i="1" dirty="0"/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Da Neuroni a </a:t>
            </a:r>
            <a:r>
              <a:rPr lang="it-IT" sz="1600" i="1" dirty="0">
                <a:solidFill>
                  <a:srgbClr val="000000"/>
                </a:solidFill>
                <a:latin typeface="Arial" panose="020B0604020202020204" pitchFamily="34" charset="0"/>
              </a:rPr>
              <a:t>Capsule</a:t>
            </a:r>
          </a:p>
          <a:p>
            <a:pPr marL="742950" lvl="1" indent="-285750" fontAlgn="base">
              <a:buFont typeface="Wingdings" panose="05000000000000000000" pitchFamily="2" charset="2"/>
              <a:buChar char="v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Nuova funzione di </a:t>
            </a:r>
            <a:r>
              <a:rPr lang="it-IT" sz="1600" i="1" dirty="0">
                <a:solidFill>
                  <a:srgbClr val="000000"/>
                </a:solidFill>
                <a:latin typeface="Arial" panose="020B0604020202020204" pitchFamily="34" charset="0"/>
              </a:rPr>
              <a:t>attivazione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Da Deep a </a:t>
            </a:r>
            <a:r>
              <a:rPr lang="it-IT" sz="16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Shallow</a:t>
            </a:r>
            <a:endParaRPr lang="it-IT" sz="1600" b="1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FBE00B92-6FC1-4E40-8B78-44B5730F77CE}"/>
              </a:ext>
            </a:extLst>
          </p:cNvPr>
          <p:cNvCxnSpPr>
            <a:cxnSpLocks/>
          </p:cNvCxnSpPr>
          <p:nvPr/>
        </p:nvCxnSpPr>
        <p:spPr>
          <a:xfrm flipH="1" flipV="1">
            <a:off x="4707128" y="308263"/>
            <a:ext cx="8888" cy="44957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8CCE4456-09EB-414A-A3D7-5B99AE631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033" y="1010759"/>
            <a:ext cx="4200107" cy="1199195"/>
          </a:xfrm>
          <a:prstGeom prst="rect">
            <a:avLst/>
          </a:prstGeom>
        </p:spPr>
      </p:pic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D5D596CB-E679-4069-9A0D-688FD8F3846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483768" y="2933547"/>
            <a:ext cx="2341270" cy="5127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55F19E9-8B38-4AC2-A4D3-47B3C6CABC51}"/>
              </a:ext>
            </a:extLst>
          </p:cNvPr>
          <p:cNvCxnSpPr/>
          <p:nvPr/>
        </p:nvCxnSpPr>
        <p:spPr>
          <a:xfrm>
            <a:off x="4707128" y="2427734"/>
            <a:ext cx="426669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5B3A5E3B-B4EC-4A01-849E-4843990DD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5038" y="2933547"/>
            <a:ext cx="4030876" cy="102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5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F:\Lavoro\Consulente Informatico\07-CV-CL e Lavori\20170601_Freelance\DeepLearningItalia\Presentazione\20170902_Logo_Dli\bandiera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5" b="46063"/>
          <a:stretch/>
        </p:blipFill>
        <p:spPr bwMode="auto">
          <a:xfrm flipV="1">
            <a:off x="4283968" y="4948014"/>
            <a:ext cx="589137" cy="4571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938D839-8FD4-4756-9DA2-A996BFB571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2" t="9876" r="35135" b="26533"/>
          <a:stretch/>
        </p:blipFill>
        <p:spPr>
          <a:xfrm>
            <a:off x="35496" y="0"/>
            <a:ext cx="1152128" cy="1059582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45CE603-E920-4CB3-81A0-1BAE4A952F66}"/>
              </a:ext>
            </a:extLst>
          </p:cNvPr>
          <p:cNvSpPr/>
          <p:nvPr/>
        </p:nvSpPr>
        <p:spPr>
          <a:xfrm>
            <a:off x="179512" y="1132736"/>
            <a:ext cx="367240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i="1" dirty="0">
                <a:solidFill>
                  <a:srgbClr val="000000"/>
                </a:solidFill>
                <a:latin typeface="Arial" panose="020B0604020202020204" pitchFamily="34" charset="0"/>
              </a:rPr>
              <a:t>Vi sono tre fondamentali chiavi di differenza:</a:t>
            </a:r>
          </a:p>
          <a:p>
            <a:endParaRPr lang="it-IT" i="1" dirty="0"/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Da Neuroni a </a:t>
            </a:r>
            <a:r>
              <a:rPr lang="it-IT" sz="1600" i="1" dirty="0">
                <a:solidFill>
                  <a:srgbClr val="000000"/>
                </a:solidFill>
                <a:latin typeface="Arial" panose="020B0604020202020204" pitchFamily="34" charset="0"/>
              </a:rPr>
              <a:t>Capsule</a:t>
            </a:r>
          </a:p>
          <a:p>
            <a:pPr marL="742950" lvl="1" indent="-285750" fontAlgn="base">
              <a:buFont typeface="Wingdings" panose="05000000000000000000" pitchFamily="2" charset="2"/>
              <a:buChar char="v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Nuova funzione di </a:t>
            </a:r>
            <a:r>
              <a:rPr lang="it-IT" sz="1600" i="1" dirty="0">
                <a:solidFill>
                  <a:srgbClr val="000000"/>
                </a:solidFill>
                <a:latin typeface="Arial" panose="020B0604020202020204" pitchFamily="34" charset="0"/>
              </a:rPr>
              <a:t>attivazione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Da Deep a </a:t>
            </a:r>
            <a:r>
              <a:rPr lang="it-IT" sz="1600" i="1" dirty="0" err="1">
                <a:solidFill>
                  <a:srgbClr val="000000"/>
                </a:solidFill>
                <a:latin typeface="Arial" panose="020B0604020202020204" pitchFamily="34" charset="0"/>
              </a:rPr>
              <a:t>Shallow</a:t>
            </a:r>
            <a:endParaRPr lang="it-IT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Da Pooling a </a:t>
            </a:r>
            <a:r>
              <a:rPr lang="it-IT" sz="16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Dynamic</a:t>
            </a:r>
            <a:r>
              <a:rPr lang="it-IT" sz="1600" b="1" i="1" dirty="0">
                <a:solidFill>
                  <a:srgbClr val="000000"/>
                </a:solidFill>
                <a:latin typeface="Arial" panose="020B0604020202020204" pitchFamily="34" charset="0"/>
              </a:rPr>
              <a:t> Routing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69EF656-8F23-484C-A79E-70CEA011D9C9}"/>
              </a:ext>
            </a:extLst>
          </p:cNvPr>
          <p:cNvCxnSpPr>
            <a:cxnSpLocks/>
          </p:cNvCxnSpPr>
          <p:nvPr/>
        </p:nvCxnSpPr>
        <p:spPr>
          <a:xfrm flipH="1" flipV="1">
            <a:off x="4707128" y="308263"/>
            <a:ext cx="8888" cy="44957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906E4B8E-43CE-400F-AF58-0EC94287E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620" y="555526"/>
            <a:ext cx="4111364" cy="1557092"/>
          </a:xfrm>
          <a:prstGeom prst="rect">
            <a:avLst/>
          </a:prstGeom>
        </p:spPr>
      </p:pic>
      <p:cxnSp>
        <p:nvCxnSpPr>
          <p:cNvPr id="18" name="Connettore a gomito 17">
            <a:extLst>
              <a:ext uri="{FF2B5EF4-FFF2-40B4-BE49-F238E27FC236}">
                <a16:creationId xmlns:a16="http://schemas.microsoft.com/office/drawing/2014/main" id="{73A1768E-54F5-41B1-8024-5F0527C71168}"/>
              </a:ext>
            </a:extLst>
          </p:cNvPr>
          <p:cNvCxnSpPr>
            <a:cxnSpLocks/>
          </p:cNvCxnSpPr>
          <p:nvPr/>
        </p:nvCxnSpPr>
        <p:spPr>
          <a:xfrm flipV="1">
            <a:off x="3551466" y="1707654"/>
            <a:ext cx="1210723" cy="11678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D35C4EC-433F-4081-8717-9E2DDA41021C}"/>
              </a:ext>
            </a:extLst>
          </p:cNvPr>
          <p:cNvCxnSpPr/>
          <p:nvPr/>
        </p:nvCxnSpPr>
        <p:spPr>
          <a:xfrm>
            <a:off x="4707128" y="2427734"/>
            <a:ext cx="426669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1016D95D-A21D-4722-9945-F9D194CD19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9360" y="2722098"/>
            <a:ext cx="3438705" cy="20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74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F:\Lavoro\Consulente Informatico\07-CV-CL e Lavori\20170601_Freelance\DeepLearningItalia\Presentazione\20170902_Logo_Dli\bandiera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5" b="46063"/>
          <a:stretch/>
        </p:blipFill>
        <p:spPr bwMode="auto">
          <a:xfrm flipV="1">
            <a:off x="4283968" y="4948014"/>
            <a:ext cx="589137" cy="4571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938D839-8FD4-4756-9DA2-A996BFB571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2" t="9876" r="35135" b="26533"/>
          <a:stretch/>
        </p:blipFill>
        <p:spPr>
          <a:xfrm>
            <a:off x="35496" y="0"/>
            <a:ext cx="1152128" cy="1059582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45CE603-E920-4CB3-81A0-1BAE4A952F66}"/>
              </a:ext>
            </a:extLst>
          </p:cNvPr>
          <p:cNvSpPr/>
          <p:nvPr/>
        </p:nvSpPr>
        <p:spPr>
          <a:xfrm>
            <a:off x="179512" y="1132736"/>
            <a:ext cx="336612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i="1" dirty="0">
                <a:solidFill>
                  <a:srgbClr val="000000"/>
                </a:solidFill>
                <a:latin typeface="Arial" panose="020B0604020202020204" pitchFamily="34" charset="0"/>
              </a:rPr>
              <a:t>Vi sono tre fondamentali chiavi di differenza:</a:t>
            </a:r>
          </a:p>
          <a:p>
            <a:endParaRPr lang="it-IT" i="1" dirty="0"/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Da Neuroni a Capsule</a:t>
            </a:r>
          </a:p>
          <a:p>
            <a:pPr marL="742950" lvl="1" indent="-285750" fontAlgn="base">
              <a:buFont typeface="Wingdings" panose="05000000000000000000" pitchFamily="2" charset="2"/>
              <a:buChar char="v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Nuova funzione di attivazione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Da Pooling a </a:t>
            </a:r>
            <a:r>
              <a:rPr lang="it-IT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Dynamic</a:t>
            </a: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 Routing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Da Deep a </a:t>
            </a:r>
            <a:r>
              <a:rPr lang="it-IT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Shallow</a:t>
            </a:r>
            <a:endParaRPr lang="it-IT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buFont typeface="Wingdings" panose="05000000000000000000" pitchFamily="2" charset="2"/>
              <a:buChar char="v"/>
            </a:pPr>
            <a:r>
              <a:rPr lang="it-IT" sz="16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Loss</a:t>
            </a:r>
            <a:r>
              <a:rPr lang="it-IT" sz="1600" b="1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it-IT" sz="16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Function</a:t>
            </a:r>
            <a:endParaRPr lang="it-IT" sz="1600" b="1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FBE00B92-6FC1-4E40-8B78-44B5730F77CE}"/>
              </a:ext>
            </a:extLst>
          </p:cNvPr>
          <p:cNvCxnSpPr>
            <a:cxnSpLocks/>
          </p:cNvCxnSpPr>
          <p:nvPr/>
        </p:nvCxnSpPr>
        <p:spPr>
          <a:xfrm flipH="1" flipV="1">
            <a:off x="4707128" y="308263"/>
            <a:ext cx="8888" cy="44957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1BF38969-DB10-4A9A-9337-F0BBFE7C8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973" y="1005566"/>
            <a:ext cx="4257675" cy="285750"/>
          </a:xfrm>
          <a:prstGeom prst="rect">
            <a:avLst/>
          </a:prstGeom>
        </p:spPr>
      </p:pic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626F2A64-DFFE-466C-ABB3-F148F998E356}"/>
              </a:ext>
            </a:extLst>
          </p:cNvPr>
          <p:cNvSpPr/>
          <p:nvPr/>
        </p:nvSpPr>
        <p:spPr>
          <a:xfrm>
            <a:off x="6800897" y="1652396"/>
            <a:ext cx="476912" cy="519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B9A968F-028B-4158-B396-A94FE4D10062}"/>
              </a:ext>
            </a:extLst>
          </p:cNvPr>
          <p:cNvSpPr txBox="1"/>
          <p:nvPr/>
        </p:nvSpPr>
        <p:spPr>
          <a:xfrm>
            <a:off x="6084669" y="111691"/>
            <a:ext cx="1909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/>
              <a:t>First </a:t>
            </a:r>
            <a:r>
              <a:rPr lang="it-IT" b="1" i="1" dirty="0" err="1"/>
              <a:t>Loss</a:t>
            </a:r>
            <a:r>
              <a:rPr lang="it-IT" b="1" i="1" dirty="0"/>
              <a:t> </a:t>
            </a:r>
            <a:r>
              <a:rPr lang="it-IT" b="1" i="1" dirty="0" err="1"/>
              <a:t>Function</a:t>
            </a:r>
            <a:endParaRPr lang="it-IT" b="1" i="1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0624D07-7C41-47C1-B4D4-E97512DC077E}"/>
              </a:ext>
            </a:extLst>
          </p:cNvPr>
          <p:cNvSpPr/>
          <p:nvPr/>
        </p:nvSpPr>
        <p:spPr>
          <a:xfrm>
            <a:off x="5942899" y="2508836"/>
            <a:ext cx="2192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i="1" dirty="0"/>
              <a:t>Second </a:t>
            </a:r>
            <a:r>
              <a:rPr lang="it-IT" b="1" i="1" dirty="0" err="1"/>
              <a:t>Loss</a:t>
            </a:r>
            <a:r>
              <a:rPr lang="it-IT" b="1" i="1" dirty="0"/>
              <a:t> </a:t>
            </a:r>
            <a:r>
              <a:rPr lang="it-IT" b="1" i="1" dirty="0" err="1"/>
              <a:t>Function</a:t>
            </a:r>
            <a:endParaRPr lang="it-IT" b="1" i="1" dirty="0"/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ACE9B62-A948-42B1-8EC4-80773D4CE6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628" y="3220501"/>
            <a:ext cx="32194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F:\Lavoro\Consulente Informatico\07-CV-CL e Lavori\20170601_Freelance\DeepLearningItalia\Presentazione\20170902_Logo_Dli\bandiera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5" b="46063"/>
          <a:stretch/>
        </p:blipFill>
        <p:spPr bwMode="auto">
          <a:xfrm flipV="1">
            <a:off x="4283968" y="4948014"/>
            <a:ext cx="589137" cy="4571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938D839-8FD4-4756-9DA2-A996BFB571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2" t="9876" r="35135" b="26533"/>
          <a:stretch/>
        </p:blipFill>
        <p:spPr>
          <a:xfrm>
            <a:off x="35496" y="0"/>
            <a:ext cx="1152128" cy="1059582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45CE603-E920-4CB3-81A0-1BAE4A952F66}"/>
              </a:ext>
            </a:extLst>
          </p:cNvPr>
          <p:cNvSpPr/>
          <p:nvPr/>
        </p:nvSpPr>
        <p:spPr>
          <a:xfrm>
            <a:off x="179512" y="1132736"/>
            <a:ext cx="336612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i="1" dirty="0">
                <a:solidFill>
                  <a:srgbClr val="000000"/>
                </a:solidFill>
                <a:latin typeface="Arial" panose="020B0604020202020204" pitchFamily="34" charset="0"/>
              </a:rPr>
              <a:t>Vi sono tre fondamentali chiavi di differenza:</a:t>
            </a:r>
          </a:p>
          <a:p>
            <a:endParaRPr lang="it-IT" i="1" dirty="0"/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Da Neuroni a Capsule</a:t>
            </a:r>
          </a:p>
          <a:p>
            <a:pPr marL="742950" lvl="1" indent="-285750" fontAlgn="base">
              <a:buFont typeface="Wingdings" panose="05000000000000000000" pitchFamily="2" charset="2"/>
              <a:buChar char="v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Nuova funzione di attivazione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Da Pooling a </a:t>
            </a:r>
            <a:r>
              <a:rPr lang="it-IT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Dynamic</a:t>
            </a: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 Routing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Da Deep a </a:t>
            </a:r>
            <a:r>
              <a:rPr lang="it-IT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Shallow</a:t>
            </a:r>
            <a:endParaRPr lang="it-IT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buFont typeface="Wingdings" panose="05000000000000000000" pitchFamily="2" charset="2"/>
              <a:buChar char="v"/>
            </a:pPr>
            <a:r>
              <a:rPr lang="it-IT" sz="16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Loss</a:t>
            </a:r>
            <a:r>
              <a:rPr lang="it-IT" sz="1600" b="1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it-IT" sz="16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Function</a:t>
            </a:r>
            <a:endParaRPr lang="it-IT" sz="1600" b="1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FBE00B92-6FC1-4E40-8B78-44B5730F77CE}"/>
              </a:ext>
            </a:extLst>
          </p:cNvPr>
          <p:cNvCxnSpPr>
            <a:cxnSpLocks/>
          </p:cNvCxnSpPr>
          <p:nvPr/>
        </p:nvCxnSpPr>
        <p:spPr>
          <a:xfrm flipH="1" flipV="1">
            <a:off x="4707128" y="308263"/>
            <a:ext cx="8888" cy="44957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626F2A64-DFFE-466C-ABB3-F148F998E356}"/>
              </a:ext>
            </a:extLst>
          </p:cNvPr>
          <p:cNvSpPr/>
          <p:nvPr/>
        </p:nvSpPr>
        <p:spPr>
          <a:xfrm>
            <a:off x="6800897" y="2553472"/>
            <a:ext cx="476912" cy="519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B9A968F-028B-4158-B396-A94FE4D10062}"/>
              </a:ext>
            </a:extLst>
          </p:cNvPr>
          <p:cNvSpPr txBox="1"/>
          <p:nvPr/>
        </p:nvSpPr>
        <p:spPr>
          <a:xfrm>
            <a:off x="5368933" y="56944"/>
            <a:ext cx="339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/>
              <a:t>Second </a:t>
            </a:r>
            <a:r>
              <a:rPr lang="it-IT" b="1" i="1" dirty="0" err="1"/>
              <a:t>Loss</a:t>
            </a:r>
            <a:r>
              <a:rPr lang="it-IT" b="1" i="1" dirty="0"/>
              <a:t> </a:t>
            </a:r>
            <a:r>
              <a:rPr lang="it-IT" b="1" i="1" dirty="0" err="1"/>
              <a:t>Function</a:t>
            </a:r>
            <a:r>
              <a:rPr lang="it-IT" b="1" i="1" dirty="0"/>
              <a:t> </a:t>
            </a:r>
            <a:r>
              <a:rPr lang="it-IT" b="1" i="1" dirty="0" err="1"/>
              <a:t>works</a:t>
            </a:r>
            <a:r>
              <a:rPr lang="it-IT" b="1" i="1" dirty="0"/>
              <a:t> </a:t>
            </a:r>
            <a:r>
              <a:rPr lang="it-IT" b="1" i="1" dirty="0" err="1"/>
              <a:t>as</a:t>
            </a:r>
            <a:r>
              <a:rPr lang="it-IT" b="1" i="1" dirty="0"/>
              <a:t> AE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A11C514-C53E-4E70-B454-7028A2275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934" y="529791"/>
            <a:ext cx="2286403" cy="181665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0E02956-7296-484C-B004-EC91A57FE0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5602" y="3280178"/>
            <a:ext cx="3679066" cy="112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56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F:\Lavoro\Consulente Informatico\07-CV-CL e Lavori\20170601_Freelance\DeepLearningItalia\Presentazione\20170902_Logo_Dli\bandiera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5" b="46063"/>
          <a:stretch/>
        </p:blipFill>
        <p:spPr bwMode="auto">
          <a:xfrm flipV="1">
            <a:off x="4283968" y="4948014"/>
            <a:ext cx="589137" cy="4571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938D839-8FD4-4756-9DA2-A996BFB571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2" t="9876" r="35135" b="26533"/>
          <a:stretch/>
        </p:blipFill>
        <p:spPr>
          <a:xfrm>
            <a:off x="35496" y="0"/>
            <a:ext cx="1152128" cy="1059582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FBE00B92-6FC1-4E40-8B78-44B5730F77CE}"/>
              </a:ext>
            </a:extLst>
          </p:cNvPr>
          <p:cNvCxnSpPr>
            <a:cxnSpLocks/>
          </p:cNvCxnSpPr>
          <p:nvPr/>
        </p:nvCxnSpPr>
        <p:spPr>
          <a:xfrm flipH="1" flipV="1">
            <a:off x="4578536" y="323882"/>
            <a:ext cx="8888" cy="44957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Picture 2" descr="Risultati immagini per brain tumor classification">
            <a:extLst>
              <a:ext uri="{FF2B5EF4-FFF2-40B4-BE49-F238E27FC236}">
                <a16:creationId xmlns:a16="http://schemas.microsoft.com/office/drawing/2014/main" id="{43EB3E1D-9799-44DB-9821-3586285E1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5" y="2494431"/>
            <a:ext cx="4102637" cy="224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57A1FE-1608-4272-9E5B-31017988844D}"/>
              </a:ext>
            </a:extLst>
          </p:cNvPr>
          <p:cNvSpPr txBox="1"/>
          <p:nvPr/>
        </p:nvSpPr>
        <p:spPr>
          <a:xfrm>
            <a:off x="641031" y="1200783"/>
            <a:ext cx="2034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Use Cases</a:t>
            </a:r>
          </a:p>
        </p:txBody>
      </p:sp>
      <p:pic>
        <p:nvPicPr>
          <p:cNvPr id="2050" name="Picture 2" descr="Risultati immagini per brain tumor localization">
            <a:extLst>
              <a:ext uri="{FF2B5EF4-FFF2-40B4-BE49-F238E27FC236}">
                <a16:creationId xmlns:a16="http://schemas.microsoft.com/office/drawing/2014/main" id="{774BA90E-21E9-41D5-A35D-373A26F31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393" y="548083"/>
            <a:ext cx="1912878" cy="188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E95A685-5F3B-447D-9E95-F095C9303A54}"/>
              </a:ext>
            </a:extLst>
          </p:cNvPr>
          <p:cNvSpPr txBox="1"/>
          <p:nvPr/>
        </p:nvSpPr>
        <p:spPr>
          <a:xfrm>
            <a:off x="4872671" y="612281"/>
            <a:ext cx="36302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                </a:t>
            </a:r>
            <a:r>
              <a:rPr lang="it-IT" b="1" i="1" dirty="0"/>
              <a:t>Quadro generale</a:t>
            </a:r>
            <a:endParaRPr lang="it-IT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/>
              <a:t>Forti problemi di segmentazione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/>
              <a:t>Classificazione di classi sovrapposte da immagini tridimensionali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it-IT" dirty="0"/>
          </a:p>
          <a:p>
            <a:r>
              <a:rPr lang="it-IT" b="1" dirty="0"/>
              <a:t>                          </a:t>
            </a:r>
            <a:r>
              <a:rPr lang="it-IT" b="1" i="1" dirty="0"/>
              <a:t>Limiti</a:t>
            </a:r>
          </a:p>
          <a:p>
            <a:endParaRPr lang="it-IT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/>
              <a:t>Immagini a </a:t>
            </a:r>
            <a:r>
              <a:rPr lang="it-IT" dirty="0" err="1"/>
              <a:t>dimensionalità</a:t>
            </a:r>
            <a:r>
              <a:rPr lang="it-IT" dirty="0"/>
              <a:t> ridotta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i="1" dirty="0"/>
              <a:t>Routing non ottimizzato e difficile convergenza</a:t>
            </a:r>
          </a:p>
        </p:txBody>
      </p:sp>
    </p:spTree>
    <p:extLst>
      <p:ext uri="{BB962C8B-B14F-4D97-AF65-F5344CB8AC3E}">
        <p14:creationId xmlns:p14="http://schemas.microsoft.com/office/powerpoint/2010/main" val="191108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F:\Lavoro\Consulente Informatico\07-CV-CL e Lavori\20170601_Freelance\DeepLearningItalia\Presentazione\20170902_Logo_Dli\bandiera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5" b="46063"/>
          <a:stretch/>
        </p:blipFill>
        <p:spPr bwMode="auto">
          <a:xfrm flipV="1">
            <a:off x="4283968" y="4948014"/>
            <a:ext cx="589137" cy="4571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938D839-8FD4-4756-9DA2-A996BFB571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2" t="9876" r="35135" b="26533"/>
          <a:stretch/>
        </p:blipFill>
        <p:spPr>
          <a:xfrm>
            <a:off x="35496" y="0"/>
            <a:ext cx="1152128" cy="1059582"/>
          </a:xfrm>
          <a:prstGeom prst="rect">
            <a:avLst/>
          </a:prstGeom>
        </p:spPr>
      </p:pic>
      <p:pic>
        <p:nvPicPr>
          <p:cNvPr id="7" name="Picture 4" descr="https://cdn-images-1.medium.com/max/1000/1*1okwhewf5KCtIPaFib4XaA.gif">
            <a:extLst>
              <a:ext uri="{FF2B5EF4-FFF2-40B4-BE49-F238E27FC236}">
                <a16:creationId xmlns:a16="http://schemas.microsoft.com/office/drawing/2014/main" id="{083724A5-1D8D-4D91-AD41-055D1F20817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653" y="866939"/>
            <a:ext cx="1499778" cy="170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C34C1C5-7165-4D2D-8840-D3809550982F}"/>
              </a:ext>
            </a:extLst>
          </p:cNvPr>
          <p:cNvSpPr txBox="1"/>
          <p:nvPr/>
        </p:nvSpPr>
        <p:spPr>
          <a:xfrm>
            <a:off x="1864653" y="441904"/>
            <a:ext cx="14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Convoluzione</a:t>
            </a: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5511F685-6A60-41FC-AC3A-38CA9E6B5B89}"/>
              </a:ext>
            </a:extLst>
          </p:cNvPr>
          <p:cNvSpPr/>
          <p:nvPr/>
        </p:nvSpPr>
        <p:spPr>
          <a:xfrm>
            <a:off x="4486559" y="1389081"/>
            <a:ext cx="711313" cy="541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Picture 6" descr="https://cdn-images-1.medium.com/max/1000/1*BMngs93_rm2_BpJFH2mS0Q.gif">
            <a:extLst>
              <a:ext uri="{FF2B5EF4-FFF2-40B4-BE49-F238E27FC236}">
                <a16:creationId xmlns:a16="http://schemas.microsoft.com/office/drawing/2014/main" id="{8B68B3A5-23FD-4C8E-934E-7800133DA3F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000" y="1023730"/>
            <a:ext cx="1298773" cy="127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E5B53DF-42C3-46BD-8077-B43E4FEDD109}"/>
              </a:ext>
            </a:extLst>
          </p:cNvPr>
          <p:cNvSpPr txBox="1"/>
          <p:nvPr/>
        </p:nvSpPr>
        <p:spPr>
          <a:xfrm>
            <a:off x="6400388" y="441904"/>
            <a:ext cx="87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Pooling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644E1ACA-76D2-4AB0-82A5-0FC6BAB53D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992" y="2870374"/>
            <a:ext cx="3575100" cy="179749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9A51A0D-2241-4296-91D9-38368EC8FF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2463" y="2870373"/>
            <a:ext cx="1773848" cy="179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7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F:\Lavoro\Consulente Informatico\07-CV-CL e Lavori\20170601_Freelance\DeepLearningItalia\Presentazione\20170902_Logo_Dli\bandiera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5" b="46063"/>
          <a:stretch/>
        </p:blipFill>
        <p:spPr bwMode="auto">
          <a:xfrm flipV="1">
            <a:off x="4283968" y="4948014"/>
            <a:ext cx="589137" cy="4571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938D839-8FD4-4756-9DA2-A996BFB571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2" t="9876" r="35135" b="26533"/>
          <a:stretch/>
        </p:blipFill>
        <p:spPr>
          <a:xfrm>
            <a:off x="35496" y="0"/>
            <a:ext cx="1152128" cy="1059582"/>
          </a:xfrm>
          <a:prstGeom prst="rect">
            <a:avLst/>
          </a:prstGeom>
        </p:spPr>
      </p:pic>
      <p:pic>
        <p:nvPicPr>
          <p:cNvPr id="4" name="Google Shape;117;p23">
            <a:extLst>
              <a:ext uri="{FF2B5EF4-FFF2-40B4-BE49-F238E27FC236}">
                <a16:creationId xmlns:a16="http://schemas.microsoft.com/office/drawing/2014/main" id="{3B70FD8E-A5EB-4E0A-966F-6D1B3842855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528" y="1203598"/>
            <a:ext cx="1440160" cy="3305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9848BDD3-CACA-4344-9667-A5A96DA620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7869" y="1086916"/>
            <a:ext cx="2821385" cy="147393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1FC67E5-C9AC-4DEC-B02F-7D0A890AA4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2513" y="2840576"/>
            <a:ext cx="2851160" cy="159943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9A40C1-8E19-4B71-BF1E-7D8B587C0336}"/>
              </a:ext>
            </a:extLst>
          </p:cNvPr>
          <p:cNvSpPr txBox="1"/>
          <p:nvPr/>
        </p:nvSpPr>
        <p:spPr>
          <a:xfrm>
            <a:off x="4004293" y="162341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Deep </a:t>
            </a:r>
            <a:r>
              <a:rPr lang="it-IT" dirty="0" err="1"/>
              <a:t>Models</a:t>
            </a:r>
            <a:endParaRPr lang="it-IT" dirty="0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6A14CB36-E97E-4E60-B6FA-0A1BE7CA565A}"/>
              </a:ext>
            </a:extLst>
          </p:cNvPr>
          <p:cNvCxnSpPr/>
          <p:nvPr/>
        </p:nvCxnSpPr>
        <p:spPr>
          <a:xfrm flipV="1">
            <a:off x="5436096" y="555526"/>
            <a:ext cx="0" cy="40324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Immagine 12">
            <a:extLst>
              <a:ext uri="{FF2B5EF4-FFF2-40B4-BE49-F238E27FC236}">
                <a16:creationId xmlns:a16="http://schemas.microsoft.com/office/drawing/2014/main" id="{4B2A11D7-B234-4004-AA1A-FAF517FBE9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2120" y="1105236"/>
            <a:ext cx="3304107" cy="698358"/>
          </a:xfrm>
          <a:prstGeom prst="rect">
            <a:avLst/>
          </a:prstGeom>
        </p:spPr>
      </p:pic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FA754172-BFFA-4D4B-8138-6A5E6D664B60}"/>
              </a:ext>
            </a:extLst>
          </p:cNvPr>
          <p:cNvCxnSpPr>
            <a:stCxn id="4" idx="0"/>
            <a:endCxn id="13" idx="0"/>
          </p:cNvCxnSpPr>
          <p:nvPr/>
        </p:nvCxnSpPr>
        <p:spPr>
          <a:xfrm rot="5400000" flipH="1" flipV="1">
            <a:off x="4124710" y="-1975866"/>
            <a:ext cx="98362" cy="6260566"/>
          </a:xfrm>
          <a:prstGeom prst="bentConnector3">
            <a:avLst>
              <a:gd name="adj1" fmla="val 37947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CEC8A900-B125-483F-8279-141A394F183D}"/>
              </a:ext>
            </a:extLst>
          </p:cNvPr>
          <p:cNvCxnSpPr>
            <a:cxnSpLocks/>
          </p:cNvCxnSpPr>
          <p:nvPr/>
        </p:nvCxnSpPr>
        <p:spPr>
          <a:xfrm>
            <a:off x="5436096" y="1923678"/>
            <a:ext cx="355550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120B63EE-3EB5-4DAE-8476-861C41397A34}"/>
              </a:ext>
            </a:extLst>
          </p:cNvPr>
          <p:cNvCxnSpPr>
            <a:cxnSpLocks/>
          </p:cNvCxnSpPr>
          <p:nvPr/>
        </p:nvCxnSpPr>
        <p:spPr>
          <a:xfrm>
            <a:off x="5436095" y="3435846"/>
            <a:ext cx="355550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8E3EE43-7EF9-4B93-8833-E0FCD9573407}"/>
              </a:ext>
            </a:extLst>
          </p:cNvPr>
          <p:cNvSpPr txBox="1"/>
          <p:nvPr/>
        </p:nvSpPr>
        <p:spPr>
          <a:xfrm>
            <a:off x="6491354" y="2471244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 err="1"/>
              <a:t>Inception</a:t>
            </a:r>
            <a:r>
              <a:rPr lang="it-IT" dirty="0"/>
              <a:t> </a:t>
            </a:r>
            <a:r>
              <a:rPr lang="it-IT" dirty="0" err="1"/>
              <a:t>Layer</a:t>
            </a:r>
            <a:endParaRPr lang="it-IT" dirty="0"/>
          </a:p>
        </p:txBody>
      </p: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A36AF728-2107-45C3-80C2-4B3DB87D772F}"/>
              </a:ext>
            </a:extLst>
          </p:cNvPr>
          <p:cNvCxnSpPr>
            <a:stCxn id="2" idx="3"/>
          </p:cNvCxnSpPr>
          <p:nvPr/>
        </p:nvCxnSpPr>
        <p:spPr>
          <a:xfrm>
            <a:off x="5009254" y="1823882"/>
            <a:ext cx="1362946" cy="832028"/>
          </a:xfrm>
          <a:prstGeom prst="bentConnector3">
            <a:avLst>
              <a:gd name="adj1" fmla="val 1942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ttangolo 25">
            <a:extLst>
              <a:ext uri="{FF2B5EF4-FFF2-40B4-BE49-F238E27FC236}">
                <a16:creationId xmlns:a16="http://schemas.microsoft.com/office/drawing/2014/main" id="{2D1D8F37-6A9A-49F6-B879-CD7CA371E40C}"/>
              </a:ext>
            </a:extLst>
          </p:cNvPr>
          <p:cNvSpPr/>
          <p:nvPr/>
        </p:nvSpPr>
        <p:spPr>
          <a:xfrm>
            <a:off x="6491354" y="3668932"/>
            <a:ext cx="21218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Block</a:t>
            </a:r>
            <a:endParaRPr lang="it-IT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 err="1"/>
              <a:t>Residual</a:t>
            </a:r>
            <a:r>
              <a:rPr lang="it-IT" dirty="0"/>
              <a:t> Learning</a:t>
            </a: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217CE6B9-11DE-4C95-9B6A-72148A476A29}"/>
              </a:ext>
            </a:extLst>
          </p:cNvPr>
          <p:cNvCxnSpPr>
            <a:stCxn id="3" idx="3"/>
            <a:endCxn id="26" idx="1"/>
          </p:cNvCxnSpPr>
          <p:nvPr/>
        </p:nvCxnSpPr>
        <p:spPr>
          <a:xfrm>
            <a:off x="4913673" y="3640292"/>
            <a:ext cx="1577681" cy="351806"/>
          </a:xfrm>
          <a:prstGeom prst="bentConnector3">
            <a:avLst>
              <a:gd name="adj1" fmla="val 2138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33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F:\Lavoro\Consulente Informatico\07-CV-CL e Lavori\20170601_Freelance\DeepLearningItalia\Presentazione\20170902_Logo_Dli\bandiera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5" b="46063"/>
          <a:stretch/>
        </p:blipFill>
        <p:spPr bwMode="auto">
          <a:xfrm flipV="1">
            <a:off x="4283968" y="4948014"/>
            <a:ext cx="589137" cy="4571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938D839-8FD4-4756-9DA2-A996BFB571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2" t="9876" r="35135" b="26533"/>
          <a:stretch/>
        </p:blipFill>
        <p:spPr>
          <a:xfrm>
            <a:off x="35496" y="0"/>
            <a:ext cx="1152128" cy="1059582"/>
          </a:xfrm>
          <a:prstGeom prst="rect">
            <a:avLst/>
          </a:prstGeom>
        </p:spPr>
      </p:pic>
      <p:pic>
        <p:nvPicPr>
          <p:cNvPr id="4" name="Google Shape;117;p23">
            <a:extLst>
              <a:ext uri="{FF2B5EF4-FFF2-40B4-BE49-F238E27FC236}">
                <a16:creationId xmlns:a16="http://schemas.microsoft.com/office/drawing/2014/main" id="{3B70FD8E-A5EB-4E0A-966F-6D1B3842855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528" y="1203598"/>
            <a:ext cx="1440160" cy="3305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9848BDD3-CACA-4344-9667-A5A96DA620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720" y="2864447"/>
            <a:ext cx="2821385" cy="147393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1FC67E5-C9AC-4DEC-B02F-7D0A890AA4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1720" y="1003879"/>
            <a:ext cx="2851160" cy="159943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9A40C1-8E19-4B71-BF1E-7D8B587C0336}"/>
              </a:ext>
            </a:extLst>
          </p:cNvPr>
          <p:cNvSpPr txBox="1"/>
          <p:nvPr/>
        </p:nvSpPr>
        <p:spPr>
          <a:xfrm>
            <a:off x="2051720" y="160459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Deep </a:t>
            </a:r>
            <a:r>
              <a:rPr lang="it-IT" i="1" dirty="0" err="1"/>
              <a:t>Models</a:t>
            </a:r>
            <a:endParaRPr lang="it-IT" i="1" dirty="0"/>
          </a:p>
        </p:txBody>
      </p:sp>
      <p:sp>
        <p:nvSpPr>
          <p:cNvPr id="10" name="Google Shape;118;p23">
            <a:extLst>
              <a:ext uri="{FF2B5EF4-FFF2-40B4-BE49-F238E27FC236}">
                <a16:creationId xmlns:a16="http://schemas.microsoft.com/office/drawing/2014/main" id="{BE8F9F15-9D9B-47DB-9EB9-9B77A5707A5F}"/>
              </a:ext>
            </a:extLst>
          </p:cNvPr>
          <p:cNvSpPr/>
          <p:nvPr/>
        </p:nvSpPr>
        <p:spPr>
          <a:xfrm>
            <a:off x="5161137" y="2407017"/>
            <a:ext cx="1134700" cy="4596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7146AA4-550C-4D38-9424-B454B9BDAD25}"/>
              </a:ext>
            </a:extLst>
          </p:cNvPr>
          <p:cNvSpPr/>
          <p:nvPr/>
        </p:nvSpPr>
        <p:spPr>
          <a:xfrm>
            <a:off x="6864096" y="160459"/>
            <a:ext cx="1666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i="1" dirty="0" err="1"/>
              <a:t>Shallow</a:t>
            </a:r>
            <a:r>
              <a:rPr lang="it-IT" i="1" dirty="0"/>
              <a:t> </a:t>
            </a:r>
            <a:r>
              <a:rPr lang="it-IT" i="1" dirty="0" err="1"/>
              <a:t>Models</a:t>
            </a:r>
            <a:endParaRPr lang="it-IT" i="1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0D1535C2-32BC-492A-9410-C1682571E8EF}"/>
              </a:ext>
            </a:extLst>
          </p:cNvPr>
          <p:cNvCxnSpPr/>
          <p:nvPr/>
        </p:nvCxnSpPr>
        <p:spPr>
          <a:xfrm flipV="1">
            <a:off x="5580112" y="587086"/>
            <a:ext cx="0" cy="40324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DD37EB51-F8F4-423A-BFB8-F10127E253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3069" y="996407"/>
            <a:ext cx="14001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0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F:\Lavoro\Consulente Informatico\07-CV-CL e Lavori\20170601_Freelance\DeepLearningItalia\Presentazione\20170902_Logo_Dli\bandiera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5" b="46063"/>
          <a:stretch/>
        </p:blipFill>
        <p:spPr bwMode="auto">
          <a:xfrm flipV="1">
            <a:off x="4283968" y="4948014"/>
            <a:ext cx="589137" cy="4571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938D839-8FD4-4756-9DA2-A996BFB571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2" t="9876" r="35135" b="26533"/>
          <a:stretch/>
        </p:blipFill>
        <p:spPr>
          <a:xfrm>
            <a:off x="35496" y="0"/>
            <a:ext cx="1152128" cy="105958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CF38E1-0ED7-469A-8590-995C0BA77FFB}"/>
              </a:ext>
            </a:extLst>
          </p:cNvPr>
          <p:cNvSpPr txBox="1"/>
          <p:nvPr/>
        </p:nvSpPr>
        <p:spPr>
          <a:xfrm>
            <a:off x="1442871" y="345125"/>
            <a:ext cx="3430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Il problema fondamentale: </a:t>
            </a:r>
            <a:r>
              <a:rPr lang="it-IT" i="1"/>
              <a:t>Pooling</a:t>
            </a:r>
            <a:endParaRPr lang="it-IT" i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DAD2A25-4C03-4096-B17C-D2CC342FB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1480027"/>
            <a:ext cx="3240360" cy="112332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A22FEB1-1C87-471A-9381-C9C0F5A903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908" y="1129858"/>
            <a:ext cx="3328005" cy="1823662"/>
          </a:xfrm>
          <a:prstGeom prst="rect">
            <a:avLst/>
          </a:prstGeom>
        </p:spPr>
      </p:pic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496EABE0-CD90-4597-94EE-7047FD5C2D66}"/>
              </a:ext>
            </a:extLst>
          </p:cNvPr>
          <p:cNvSpPr/>
          <p:nvPr/>
        </p:nvSpPr>
        <p:spPr>
          <a:xfrm>
            <a:off x="4264359" y="1815809"/>
            <a:ext cx="589137" cy="458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00C6C3E0-CD21-437D-85E7-FB05F35B821B}"/>
              </a:ext>
            </a:extLst>
          </p:cNvPr>
          <p:cNvSpPr/>
          <p:nvPr/>
        </p:nvSpPr>
        <p:spPr>
          <a:xfrm rot="5400000">
            <a:off x="6689699" y="2853174"/>
            <a:ext cx="589137" cy="458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502A43D-8EBE-42DA-BC5F-1876FC8FA8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3105" y="3376911"/>
            <a:ext cx="3990975" cy="108585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31E2606-EF6F-4354-AFAD-68D6D7745A3F}"/>
              </a:ext>
            </a:extLst>
          </p:cNvPr>
          <p:cNvSpPr txBox="1"/>
          <p:nvPr/>
        </p:nvSpPr>
        <p:spPr>
          <a:xfrm>
            <a:off x="5977805" y="4562127"/>
            <a:ext cx="201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Data </a:t>
            </a:r>
            <a:r>
              <a:rPr lang="it-IT" dirty="0" err="1"/>
              <a:t>Augmentation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01F6AF4-976C-4E8E-9E1F-7A564A5BAA52}"/>
              </a:ext>
            </a:extLst>
          </p:cNvPr>
          <p:cNvSpPr txBox="1"/>
          <p:nvPr/>
        </p:nvSpPr>
        <p:spPr>
          <a:xfrm>
            <a:off x="611561" y="3736455"/>
            <a:ext cx="34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Tendiamo a </a:t>
            </a:r>
            <a:r>
              <a:rPr lang="it-IT" i="1" dirty="0"/>
              <a:t>Memorizzare </a:t>
            </a:r>
            <a:r>
              <a:rPr lang="it-IT" dirty="0"/>
              <a:t>piuttosto che </a:t>
            </a:r>
            <a:r>
              <a:rPr lang="it-IT" i="1" dirty="0"/>
              <a:t>Generalizzare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125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F:\Lavoro\Consulente Informatico\07-CV-CL e Lavori\20170601_Freelance\DeepLearningItalia\Presentazione\20170902_Logo_Dli\bandiera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5" b="46063"/>
          <a:stretch/>
        </p:blipFill>
        <p:spPr bwMode="auto">
          <a:xfrm flipV="1">
            <a:off x="4283968" y="4948014"/>
            <a:ext cx="589137" cy="4571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938D839-8FD4-4756-9DA2-A996BFB571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2" t="9876" r="35135" b="26533"/>
          <a:stretch/>
        </p:blipFill>
        <p:spPr>
          <a:xfrm>
            <a:off x="35496" y="0"/>
            <a:ext cx="1152128" cy="1059582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45CE603-E920-4CB3-81A0-1BAE4A952F66}"/>
              </a:ext>
            </a:extLst>
          </p:cNvPr>
          <p:cNvSpPr/>
          <p:nvPr/>
        </p:nvSpPr>
        <p:spPr>
          <a:xfrm>
            <a:off x="179512" y="1132736"/>
            <a:ext cx="33661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i="1" dirty="0">
                <a:solidFill>
                  <a:srgbClr val="000000"/>
                </a:solidFill>
                <a:latin typeface="Arial" panose="020B0604020202020204" pitchFamily="34" charset="0"/>
              </a:rPr>
              <a:t>Vi sono tre fondamentali chiavi di differenza:</a:t>
            </a:r>
          </a:p>
          <a:p>
            <a:endParaRPr lang="it-IT" i="1" dirty="0"/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Da Neuroni a Capsule</a:t>
            </a:r>
          </a:p>
        </p:txBody>
      </p:sp>
      <p:cxnSp>
        <p:nvCxnSpPr>
          <p:cNvPr id="5" name="Connettore a gomito 4">
            <a:extLst>
              <a:ext uri="{FF2B5EF4-FFF2-40B4-BE49-F238E27FC236}">
                <a16:creationId xmlns:a16="http://schemas.microsoft.com/office/drawing/2014/main" id="{20E2B18D-63D5-4946-9E63-244A578CC8A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699792" y="1374712"/>
            <a:ext cx="2520280" cy="7649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3190DB01-EE14-4AA1-8D94-43D51A724D87}"/>
              </a:ext>
            </a:extLst>
          </p:cNvPr>
          <p:cNvSpPr/>
          <p:nvPr/>
        </p:nvSpPr>
        <p:spPr>
          <a:xfrm>
            <a:off x="395537" y="2685409"/>
            <a:ext cx="35283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i="1" dirty="0">
                <a:solidFill>
                  <a:srgbClr val="000000"/>
                </a:solidFill>
                <a:latin typeface="Arial" panose="020B0604020202020204" pitchFamily="34" charset="0"/>
              </a:rPr>
              <a:t>Una capsula non è altro che un gruppo di neuroni. Invece di ricevere in input e produrre scalari riceve un vettore e restituisce un vettore. Il vettore risultante ingloba sia l’output classico sia informazioni spaziali della feature estratta. </a:t>
            </a:r>
            <a:endParaRPr lang="it-IT" sz="1600" i="1" dirty="0"/>
          </a:p>
          <a:p>
            <a:br>
              <a:rPr lang="it-IT" sz="1600" i="1" dirty="0"/>
            </a:br>
            <a:endParaRPr lang="it-IT" sz="1600" i="1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CCFF87E-D64B-4BA1-9915-4B951897F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852543"/>
            <a:ext cx="1451223" cy="104433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F872F523-FA5D-46CA-949D-D54C4D2469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4512" y="858656"/>
            <a:ext cx="21050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0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F:\Lavoro\Consulente Informatico\07-CV-CL e Lavori\20170601_Freelance\DeepLearningItalia\Presentazione\20170902_Logo_Dli\bandiera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5" b="46063"/>
          <a:stretch/>
        </p:blipFill>
        <p:spPr bwMode="auto">
          <a:xfrm flipV="1">
            <a:off x="4283968" y="4948014"/>
            <a:ext cx="589137" cy="4571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938D839-8FD4-4756-9DA2-A996BFB571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2" t="9876" r="35135" b="26533"/>
          <a:stretch/>
        </p:blipFill>
        <p:spPr>
          <a:xfrm>
            <a:off x="35496" y="0"/>
            <a:ext cx="1152128" cy="1059582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45CE603-E920-4CB3-81A0-1BAE4A952F66}"/>
              </a:ext>
            </a:extLst>
          </p:cNvPr>
          <p:cNvSpPr/>
          <p:nvPr/>
        </p:nvSpPr>
        <p:spPr>
          <a:xfrm>
            <a:off x="179512" y="1132736"/>
            <a:ext cx="33661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i="1" dirty="0">
                <a:solidFill>
                  <a:srgbClr val="000000"/>
                </a:solidFill>
                <a:latin typeface="Arial" panose="020B0604020202020204" pitchFamily="34" charset="0"/>
              </a:rPr>
              <a:t>Vi sono tre fondamentali chiavi di differenza:</a:t>
            </a:r>
          </a:p>
          <a:p>
            <a:endParaRPr lang="it-IT" i="1" dirty="0"/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Da Neuroni a Capsule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190DB01-EE14-4AA1-8D94-43D51A724D87}"/>
              </a:ext>
            </a:extLst>
          </p:cNvPr>
          <p:cNvSpPr/>
          <p:nvPr/>
        </p:nvSpPr>
        <p:spPr>
          <a:xfrm>
            <a:off x="395537" y="2685409"/>
            <a:ext cx="35283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i="1" dirty="0">
                <a:solidFill>
                  <a:srgbClr val="000000"/>
                </a:solidFill>
                <a:latin typeface="Arial" panose="020B0604020202020204" pitchFamily="34" charset="0"/>
              </a:rPr>
              <a:t>Una capsula non è altro che un gruppo di neuroni. Invece di ricevere in input e produrre scalari riceve un vettore e restituisce un vettore. Il vettore risultante ingloba sia l’output classico sia informazioni spaziali della feature estratta. </a:t>
            </a:r>
            <a:endParaRPr lang="it-IT" sz="1600" i="1" dirty="0"/>
          </a:p>
          <a:p>
            <a:br>
              <a:rPr lang="it-IT" sz="1600" i="1" dirty="0"/>
            </a:br>
            <a:endParaRPr lang="it-IT" sz="1600" i="1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CCFF87E-D64B-4BA1-9915-4B951897F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852543"/>
            <a:ext cx="1451223" cy="104433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F872F523-FA5D-46CA-949D-D54C4D2469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4512" y="858656"/>
            <a:ext cx="2105025" cy="103822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0EEE37E-942A-4BEA-8E65-9C1586484B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1041" y="2302287"/>
            <a:ext cx="3651671" cy="2631992"/>
          </a:xfrm>
          <a:prstGeom prst="rect">
            <a:avLst/>
          </a:prstGeom>
        </p:spPr>
      </p:pic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65553B91-76E4-4956-A730-B622800396E0}"/>
              </a:ext>
            </a:extLst>
          </p:cNvPr>
          <p:cNvCxnSpPr/>
          <p:nvPr/>
        </p:nvCxnSpPr>
        <p:spPr>
          <a:xfrm>
            <a:off x="2627784" y="2211710"/>
            <a:ext cx="2376264" cy="1099972"/>
          </a:xfrm>
          <a:prstGeom prst="bentConnector3">
            <a:avLst>
              <a:gd name="adj1" fmla="val 7191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A95061F6-B7A6-46A8-9AC5-5ACB9E248EFE}"/>
              </a:ext>
            </a:extLst>
          </p:cNvPr>
          <p:cNvCxnSpPr/>
          <p:nvPr/>
        </p:nvCxnSpPr>
        <p:spPr>
          <a:xfrm>
            <a:off x="4716016" y="2067694"/>
            <a:ext cx="426669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A9D6759-D3EE-4201-802C-1906FE2E2385}"/>
              </a:ext>
            </a:extLst>
          </p:cNvPr>
          <p:cNvCxnSpPr>
            <a:cxnSpLocks/>
          </p:cNvCxnSpPr>
          <p:nvPr/>
        </p:nvCxnSpPr>
        <p:spPr>
          <a:xfrm flipH="1" flipV="1">
            <a:off x="4707128" y="308263"/>
            <a:ext cx="8888" cy="44957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99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F:\Lavoro\Consulente Informatico\07-CV-CL e Lavori\20170601_Freelance\DeepLearningItalia\Presentazione\20170902_Logo_Dli\bandiera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5" b="46063"/>
          <a:stretch/>
        </p:blipFill>
        <p:spPr bwMode="auto">
          <a:xfrm flipV="1">
            <a:off x="4283968" y="4948014"/>
            <a:ext cx="589137" cy="4571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938D839-8FD4-4756-9DA2-A996BFB571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2" t="9876" r="35135" b="26533"/>
          <a:stretch/>
        </p:blipFill>
        <p:spPr>
          <a:xfrm>
            <a:off x="35496" y="0"/>
            <a:ext cx="1152128" cy="1059582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45CE603-E920-4CB3-81A0-1BAE4A952F66}"/>
              </a:ext>
            </a:extLst>
          </p:cNvPr>
          <p:cNvSpPr/>
          <p:nvPr/>
        </p:nvSpPr>
        <p:spPr>
          <a:xfrm>
            <a:off x="179512" y="1132736"/>
            <a:ext cx="367240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i="1" dirty="0">
                <a:solidFill>
                  <a:srgbClr val="000000"/>
                </a:solidFill>
                <a:latin typeface="Arial" panose="020B0604020202020204" pitchFamily="34" charset="0"/>
              </a:rPr>
              <a:t>Vi sono tre fondamentali chiavi di differenza:</a:t>
            </a:r>
          </a:p>
          <a:p>
            <a:endParaRPr lang="it-IT" i="1" dirty="0"/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Da Neuroni a </a:t>
            </a:r>
            <a:r>
              <a:rPr lang="it-IT" sz="1600" i="1" dirty="0">
                <a:solidFill>
                  <a:srgbClr val="000000"/>
                </a:solidFill>
                <a:latin typeface="Arial" panose="020B0604020202020204" pitchFamily="34" charset="0"/>
              </a:rPr>
              <a:t>Capsule</a:t>
            </a:r>
          </a:p>
          <a:p>
            <a:pPr marL="742950" lvl="1" indent="-285750" fontAlgn="base">
              <a:buFont typeface="Wingdings" panose="05000000000000000000" pitchFamily="2" charset="2"/>
              <a:buChar char="v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Nuova funzione di </a:t>
            </a:r>
            <a:r>
              <a:rPr lang="it-IT" sz="1600" i="1" dirty="0">
                <a:solidFill>
                  <a:srgbClr val="000000"/>
                </a:solidFill>
                <a:latin typeface="Arial" panose="020B0604020202020204" pitchFamily="34" charset="0"/>
              </a:rPr>
              <a:t>attivazione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CA20108-788C-4CF5-A16A-A435856E5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2" y="1132736"/>
            <a:ext cx="2952750" cy="103822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D1D71F-C44B-4DB5-916A-A056143962E1}"/>
              </a:ext>
            </a:extLst>
          </p:cNvPr>
          <p:cNvSpPr txBox="1"/>
          <p:nvPr/>
        </p:nvSpPr>
        <p:spPr>
          <a:xfrm>
            <a:off x="5912293" y="529791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Squash-</a:t>
            </a:r>
            <a:r>
              <a:rPr lang="it-IT" dirty="0" err="1"/>
              <a:t>Function</a:t>
            </a:r>
            <a:endParaRPr lang="it-IT" dirty="0"/>
          </a:p>
        </p:txBody>
      </p: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2A65DD43-58B7-4440-B7E6-6FF2321E127D}"/>
              </a:ext>
            </a:extLst>
          </p:cNvPr>
          <p:cNvCxnSpPr/>
          <p:nvPr/>
        </p:nvCxnSpPr>
        <p:spPr>
          <a:xfrm flipV="1">
            <a:off x="3707904" y="1651848"/>
            <a:ext cx="1368152" cy="7758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0BF0BBB-19EE-4809-84FE-DD9287D250F5}"/>
              </a:ext>
            </a:extLst>
          </p:cNvPr>
          <p:cNvCxnSpPr>
            <a:cxnSpLocks/>
          </p:cNvCxnSpPr>
          <p:nvPr/>
        </p:nvCxnSpPr>
        <p:spPr>
          <a:xfrm flipH="1" flipV="1">
            <a:off x="4707128" y="308263"/>
            <a:ext cx="8888" cy="44957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35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F:\Lavoro\Consulente Informatico\07-CV-CL e Lavori\20170601_Freelance\DeepLearningItalia\Presentazione\20170902_Logo_Dli\bandiera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5" b="46063"/>
          <a:stretch/>
        </p:blipFill>
        <p:spPr bwMode="auto">
          <a:xfrm flipV="1">
            <a:off x="4283968" y="4948014"/>
            <a:ext cx="589137" cy="4571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938D839-8FD4-4756-9DA2-A996BFB571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2" t="9876" r="35135" b="26533"/>
          <a:stretch/>
        </p:blipFill>
        <p:spPr>
          <a:xfrm>
            <a:off x="35496" y="0"/>
            <a:ext cx="1152128" cy="1059582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45CE603-E920-4CB3-81A0-1BAE4A952F66}"/>
              </a:ext>
            </a:extLst>
          </p:cNvPr>
          <p:cNvSpPr/>
          <p:nvPr/>
        </p:nvSpPr>
        <p:spPr>
          <a:xfrm>
            <a:off x="179512" y="1132736"/>
            <a:ext cx="367240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i="1" dirty="0">
                <a:solidFill>
                  <a:srgbClr val="000000"/>
                </a:solidFill>
                <a:latin typeface="Arial" panose="020B0604020202020204" pitchFamily="34" charset="0"/>
              </a:rPr>
              <a:t>Vi sono tre fondamentali chiavi di differenza:</a:t>
            </a:r>
          </a:p>
          <a:p>
            <a:endParaRPr lang="it-IT" i="1" dirty="0"/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Da Neuroni a </a:t>
            </a:r>
            <a:r>
              <a:rPr lang="it-IT" sz="1600" i="1" dirty="0">
                <a:solidFill>
                  <a:srgbClr val="000000"/>
                </a:solidFill>
                <a:latin typeface="Arial" panose="020B0604020202020204" pitchFamily="34" charset="0"/>
              </a:rPr>
              <a:t>Capsule</a:t>
            </a:r>
          </a:p>
          <a:p>
            <a:pPr marL="742950" lvl="1" indent="-285750" fontAlgn="base">
              <a:buFont typeface="Wingdings" panose="05000000000000000000" pitchFamily="2" charset="2"/>
              <a:buChar char="v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Nuova funzione di </a:t>
            </a:r>
            <a:r>
              <a:rPr lang="it-IT" sz="1600" i="1" dirty="0">
                <a:solidFill>
                  <a:srgbClr val="000000"/>
                </a:solidFill>
                <a:latin typeface="Arial" panose="020B0604020202020204" pitchFamily="34" charset="0"/>
              </a:rPr>
              <a:t>attivazione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CA20108-788C-4CF5-A16A-A435856E5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2" y="1132736"/>
            <a:ext cx="2952750" cy="103822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D1D71F-C44B-4DB5-916A-A056143962E1}"/>
              </a:ext>
            </a:extLst>
          </p:cNvPr>
          <p:cNvSpPr txBox="1"/>
          <p:nvPr/>
        </p:nvSpPr>
        <p:spPr>
          <a:xfrm>
            <a:off x="5912293" y="529791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Squash-</a:t>
            </a:r>
            <a:r>
              <a:rPr lang="it-IT" dirty="0" err="1"/>
              <a:t>Function</a:t>
            </a:r>
            <a:endParaRPr lang="it-IT" dirty="0"/>
          </a:p>
        </p:txBody>
      </p: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2A65DD43-58B7-4440-B7E6-6FF2321E127D}"/>
              </a:ext>
            </a:extLst>
          </p:cNvPr>
          <p:cNvCxnSpPr>
            <a:cxnSpLocks/>
          </p:cNvCxnSpPr>
          <p:nvPr/>
        </p:nvCxnSpPr>
        <p:spPr>
          <a:xfrm>
            <a:off x="3707904" y="2427734"/>
            <a:ext cx="1584178" cy="86409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0BF0BBB-19EE-4809-84FE-DD9287D250F5}"/>
              </a:ext>
            </a:extLst>
          </p:cNvPr>
          <p:cNvCxnSpPr>
            <a:cxnSpLocks/>
          </p:cNvCxnSpPr>
          <p:nvPr/>
        </p:nvCxnSpPr>
        <p:spPr>
          <a:xfrm flipH="1" flipV="1">
            <a:off x="4707128" y="308263"/>
            <a:ext cx="8888" cy="44957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2DB98437-8307-43DC-93A7-1EF24A9B3871}"/>
              </a:ext>
            </a:extLst>
          </p:cNvPr>
          <p:cNvCxnSpPr/>
          <p:nvPr/>
        </p:nvCxnSpPr>
        <p:spPr>
          <a:xfrm>
            <a:off x="4716016" y="2283718"/>
            <a:ext cx="426669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6DCF773E-3B1D-47E2-9797-8174FF34D5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1224" y="2547228"/>
            <a:ext cx="2943864" cy="156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593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374</Words>
  <Application>Microsoft Office PowerPoint</Application>
  <PresentationFormat>Presentazione su schermo (16:9)</PresentationFormat>
  <Paragraphs>108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Raleway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Tono</dc:creator>
  <cp:lastModifiedBy>Matteo Alberti</cp:lastModifiedBy>
  <cp:revision>153</cp:revision>
  <dcterms:created xsi:type="dcterms:W3CDTF">2017-09-01T18:18:46Z</dcterms:created>
  <dcterms:modified xsi:type="dcterms:W3CDTF">2018-09-18T15:20:40Z</dcterms:modified>
</cp:coreProperties>
</file>