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EA5D74-842E-4841-9056-326B0438274A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06DE94E-B042-4981-A3AA-4606A8CB255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163D7BE-9BF9-4D58-8B9C-B1201F981EF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466B82-55E8-42D0-B56A-287AB214624E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2DDD41-7408-4571-842C-97525E03B11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5D2D44-744D-4945-97EA-62E6CB401A2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4CCB5F-7A76-43B5-AD1A-1FB8337D4AD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72B9AA-68AA-47F8-8CEC-4DAE51F1FB4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FFA3D7-5000-4381-BE6E-0B90E0AFA27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09F1C9-0395-4605-A926-490CCC02614B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604901C-B5AC-4CBC-94F1-6556CC17072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0D0E63D-8D24-4A26-BD0F-B37847BAA3A1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1C7E8-A5A4-444F-8077-3543105C8F6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B0E9A2-09C2-4E78-A1F0-057595BE6A1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DD7EAAC-8FFC-45BC-A322-65022B2D366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60899F-3307-4322-9F8F-DD927B4D80A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5188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31440" y="191916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7196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5188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31440" y="3334320"/>
            <a:ext cx="264708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21D030-6D11-4AC7-B4C1-A2CDB2462FE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5101237-82FA-4FCC-AB28-E75CD3D9EF8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E76CF1F-D9A7-409B-9482-72421933896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DDC7056-37DE-477B-9FC2-32134CD6FC66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71960" y="738720"/>
            <a:ext cx="8221320" cy="355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736C77-F686-46D5-9169-A08FBBAE602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DEB4E8C-5E6D-4CD3-A2A9-AC317E22526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84680" y="333432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EA2EE3C-1973-47D9-95E8-FBA6ACD90B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84680" y="1919160"/>
            <a:ext cx="401184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71960" y="3334320"/>
            <a:ext cx="8221320" cy="12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68643E7-6614-4E0B-B3B7-E765D729DC0E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9"/>
          <p:cNvSpPr/>
          <p:nvPr/>
        </p:nvSpPr>
        <p:spPr>
          <a:xfrm flipH="1">
            <a:off x="8245800" y="4245840"/>
            <a:ext cx="896760" cy="896760"/>
          </a:xfrm>
          <a:prstGeom prst="rtTriangle">
            <a:avLst/>
          </a:pr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Shape 10"/>
          <p:cNvSpPr/>
          <p:nvPr/>
        </p:nvSpPr>
        <p:spPr>
          <a:xfrm flipH="1">
            <a:off x="8245800" y="4245840"/>
            <a:ext cx="896760" cy="896760"/>
          </a:xfrm>
          <a:prstGeom prst="round1Rect">
            <a:avLst>
              <a:gd name="adj" fmla="val 16667"/>
            </a:avLst>
          </a:prstGeom>
          <a:solidFill>
            <a:schemeClr val="lt1">
              <a:alpha val="68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>
          <a:xfrm>
            <a:off x="8523720" y="46954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it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3F8BA79-232D-45E7-B687-CA422815EFDE}" type="slidenum"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397440" indent="-29808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794880" indent="-29808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192320" indent="-26496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589760" indent="-19872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198720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38464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2782080" indent="-19872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18"/>
          <p:cNvSpPr/>
          <p:nvPr/>
        </p:nvSpPr>
        <p:spPr>
          <a:xfrm flipH="1" rot="10800000">
            <a:off x="0" y="1686600"/>
            <a:ext cx="9143280" cy="3456720"/>
          </a:xfrm>
          <a:prstGeom prst="rect">
            <a:avLst/>
          </a:prstGeom>
          <a:solidFill>
            <a:schemeClr val="accent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Shape 19"/>
          <p:cNvSpPr/>
          <p:nvPr/>
        </p:nvSpPr>
        <p:spPr>
          <a:xfrm>
            <a:off x="0" y="1685880"/>
            <a:ext cx="9143280" cy="108000"/>
          </a:xfrm>
          <a:prstGeom prst="rect">
            <a:avLst/>
          </a:prstGeom>
          <a:gradFill rotWithShape="0">
            <a:gsLst>
              <a:gs pos="0">
                <a:srgbClr val="f9f9f9"/>
              </a:gs>
              <a:gs pos="100000">
                <a:srgbClr val="dedede"/>
              </a:gs>
            </a:gsLst>
            <a:lin ang="16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54000" bIns="54000" anchor="ctr">
            <a:noAutofit/>
          </a:bodyPr>
          <a:p>
            <a:pPr>
              <a:lnSpc>
                <a:spcPct val="100000"/>
              </a:lnSpc>
            </a:pPr>
            <a:endParaRPr b="0" lang="it-IT" sz="14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"/>
          </p:nvPr>
        </p:nvSpPr>
        <p:spPr>
          <a:xfrm>
            <a:off x="8523720" y="46954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it" sz="1400" spc="-1" strike="noStrike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25E6BE77-5847-486D-B90C-C4595999956D}" type="slidenum">
              <a:rPr b="0" lang="it" sz="1400" spc="-1" strike="noStrike">
                <a:solidFill>
                  <a:srgbClr val="000000"/>
                </a:solidFill>
                <a:latin typeface="Arial"/>
                <a:ea typeface="Arial"/>
              </a:rPr>
              <a:t>&lt;numero&gt;</a:t>
            </a:fld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mailto:linoxnovara@gmail.com" TargetMode="External"/><Relationship Id="rId2" Type="http://schemas.openxmlformats.org/officeDocument/2006/relationships/hyperlink" Target="mailto:linoxnovara@gmail.com" TargetMode="External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90600" y="1819440"/>
            <a:ext cx="8221320" cy="9327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4800" spc="-1" strike="noStrike">
                <a:solidFill>
                  <a:schemeClr val="lt1"/>
                </a:solidFill>
                <a:latin typeface="Roboto"/>
                <a:ea typeface="Roboto"/>
              </a:rPr>
              <a:t>Gmail e Google App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90600" y="2789280"/>
            <a:ext cx="8221320" cy="432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1"/>
                </a:solidFill>
                <a:latin typeface="Roboto"/>
                <a:ea typeface="Roboto"/>
              </a:rPr>
              <a:t>Una panoramica fra gli strumenti del mondo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Slide di supporto per corso CTS ed uso distribuzione So.Di.Linux</a:t>
            </a: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	</a:t>
            </a:r>
            <a:r>
              <a:rPr b="0" lang="it" sz="1400" spc="-1" strike="noStrike">
                <a:solidFill>
                  <a:schemeClr val="lt1"/>
                </a:solidFill>
                <a:latin typeface="Roboto"/>
                <a:ea typeface="Roboto"/>
              </a:rPr>
              <a:t>10/11/2015</a:t>
            </a:r>
            <a:endParaRPr b="0" lang="it-IT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Al suo interno contiene, oltre che varie app in grado di gestire direttamente i file salvati, alcuni programmi in grado di visualizzare i formati più comuni: tipicamente immagini, documenti e file compressi.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Oltre che visualizzati i file possono essere condivisi con altre persone, tramite la condivisione del link di una determinata cartella o a un determinato file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4800" spc="-1" strike="noStrike">
                <a:solidFill>
                  <a:schemeClr val="lt2"/>
                </a:solidFill>
                <a:latin typeface="Roboto"/>
                <a:ea typeface="Roboto"/>
              </a:rPr>
              <a:t>Proviamo a gestire uno spazio GDrive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docs nasce all'acquisizione di Writely, un’azienda che produceva un word processor “web”, fra i primi ad usare l’approccio Ajax di modifica delle pagine web.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Col tempo il prodotto si è evoluto assorbendo una serie di funzionalità sempre crescenti, aumentando il numero di formati supportati e permettendo in modo sempre maggiore il co-working di documenti, caratteristica diffusa sulla maggior parte dei prodotti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All’interno di Google Docs è possibile creare dei nuovi documenti in un formato interno a Google Document o importare documenti in alcuni dei formati maggiormente diffusi: doc, docx, rtf, txt, odf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Una volta salvato il documento può essere mantenuto su Google Docs o esportato nuovamente in docx, rtf, pdf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Docs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Condivisione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Modifica contemporanea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Gestione delle versioni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Scrittura sotto dettatura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Aggiunta di specifiche applicazioni: tabelle dei contenuti, diagrammi, traduttori, mappe mentali,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Sheets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foglio di calcolo della suite di prodotti di Google.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Gestisce i più diffusi formati: .xls, .xlsx, .xlsm, .xlt, .xltx, .xltm .ods, .csv, .tsv, .txt, .tab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Da Google docs eredita molte caratteristiche, come la condivisione, la modifica in parallelo,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Sheets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Funzionalità di base di un qualsiasi foglio di calcolo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Tramite l’aggiunta di specifiche applicazioni è possibile colmare il divario con altri fogli elettronici: grafici 3D, etc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Slides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programma per la creazione di presentazioni.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Integra le funzionalità dei più diffusi programmi di presentazione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in grado di gestire i maggiori formati: .ppt, .pptx, .pptm, .pps, .ppsx, .ppsm, .pot, .potx, .potm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transition spd="slow">
    <p:fade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Slides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Eredita le caratteristiche degli altri prodotti, come la modifica condivisa, la possibilità di vedere e modificare la presentazione da diversi device: pc, cellulare, pad.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Ogni modifica viene salvata in tempo reale, per evitare di perdere del lavoro e in ogni momento è possibile vedere le revisioni effettuate per tornare eventualmente alla versione precedente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>
        <p14:prism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Domande?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Shape 174" descr=""/>
          <p:cNvPicPr/>
          <p:nvPr/>
        </p:nvPicPr>
        <p:blipFill>
          <a:blip r:embed="rId1"/>
          <a:stretch/>
        </p:blipFill>
        <p:spPr>
          <a:xfrm>
            <a:off x="2357280" y="1919160"/>
            <a:ext cx="4428360" cy="265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Chi sono?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2681280" y="1821240"/>
            <a:ext cx="6264000" cy="30909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Matteo Baccan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Risolvo problemi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Ottimizzo architetture software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Aiuto le aziende a realizzare i propri sogni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Sono uno sviluppatore da più di 25 anni.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Ho imparato a essere trasversale, a non smettere mai di studiare e ad ascoltare i miei clienti per realizzare quello che hanno in mente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" name="Shape 71" descr=""/>
          <p:cNvPicPr/>
          <p:nvPr/>
        </p:nvPicPr>
        <p:blipFill>
          <a:blip r:embed="rId1"/>
          <a:stretch/>
        </p:blipFill>
        <p:spPr>
          <a:xfrm>
            <a:off x="397440" y="1821240"/>
            <a:ext cx="2060280" cy="30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Come contattarmi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3653280" y="1919160"/>
            <a:ext cx="504000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ctr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chemeClr val="lt2"/>
                </a:solidFill>
                <a:latin typeface="Roboto"/>
                <a:ea typeface="Roboto"/>
              </a:rPr>
              <a:t>Matteo Baccan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3600" spc="-1" strike="noStrike">
                <a:solidFill>
                  <a:schemeClr val="lt2"/>
                </a:solidFill>
                <a:latin typeface="Roboto"/>
                <a:ea typeface="Roboto"/>
              </a:rPr>
              <a:t>https://www.baccan.it</a:t>
            </a:r>
            <a:endParaRPr b="0" lang="it-IT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Shape 181" descr=""/>
          <p:cNvPicPr/>
          <p:nvPr/>
        </p:nvPicPr>
        <p:blipFill>
          <a:blip r:embed="rId1"/>
          <a:stretch/>
        </p:blipFill>
        <p:spPr>
          <a:xfrm>
            <a:off x="690120" y="1821960"/>
            <a:ext cx="2131200" cy="319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Di cosa parleremo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Gmail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Drive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Docs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Sheets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Google Slides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il servizio di posta gratuito gestito da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 maggio 2015 conta circa 900.000.000 di utenti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una delle più complete webmail esistenti, costantemente aggiornata e ricca di estensioni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Sicurezza tramite HTTPS porta 443, POP3 SSL porta 995, SMTP SSL 465 o TLS 587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Le caselle Gmail dispongono di 15GB di spazio di archiviazione su Cloud Google, estendibile a richiesta pagando una contributo mensile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Antispam e antivirus integrato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Chat integrata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98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Ricerca interna con numerosi filtri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from: to: size: label: 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connettori logici: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OR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(in maiuscolo)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ragguppamenti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()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filtri temporali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after: before: </a:t>
            </a: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in base agli allegati </a:t>
            </a:r>
            <a:r>
              <a:rPr b="1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has:attachment: filename: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from:</a:t>
            </a:r>
            <a:r>
              <a:rPr b="0" lang="it" sz="1800" spc="-1" strike="noStrike" u="sng">
                <a:solidFill>
                  <a:schemeClr val="hlink"/>
                </a:solidFill>
                <a:uFillTx/>
                <a:latin typeface="Roboto"/>
                <a:ea typeface="Roboto"/>
                <a:hlinkClick r:id="rId1"/>
              </a:rPr>
              <a:t>linoxnovara@gmail.com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to:</a:t>
            </a:r>
            <a:r>
              <a:rPr b="0" lang="it" sz="1800" spc="-1" strike="noStrike" u="sng">
                <a:solidFill>
                  <a:schemeClr val="hlink"/>
                </a:solidFill>
                <a:uFillTx/>
                <a:latin typeface="Roboto"/>
                <a:ea typeface="Roboto"/>
                <a:hlinkClick r:id="rId2"/>
              </a:rPr>
              <a:t>linoxnovara@gmail.com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size:1000000</a:t>
            </a:r>
            <a:br>
              <a:rPr sz="1800"/>
            </a:b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subject:(cena OR agriturismo)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https://support.google.com/mail/answer/7190?hl=it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alcune caratteristiche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98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Importazione da caselle esterne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Risposta da indirizzi multipli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Supporto alle disiscrizioni da mailing list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Raggruppamenti e filtri delle email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App per gestione offline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2 Step verification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Gmail - test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988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endParaRPr b="0" lang="it-IT" sz="10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4800" spc="-1" strike="noStrike">
                <a:solidFill>
                  <a:schemeClr val="lt2"/>
                </a:solidFill>
                <a:latin typeface="Roboto"/>
                <a:ea typeface="Roboto"/>
              </a:rPr>
              <a:t>Proviamo a gestire una casella Gmail</a:t>
            </a:r>
            <a:endParaRPr b="0" lang="it-IT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71960" y="738720"/>
            <a:ext cx="8221320" cy="7668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" sz="3200" spc="-1" strike="noStrike">
                <a:solidFill>
                  <a:schemeClr val="lt1"/>
                </a:solidFill>
                <a:latin typeface="Roboto"/>
                <a:ea typeface="Roboto"/>
              </a:rPr>
              <a:t>Google Drive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71960" y="1919160"/>
            <a:ext cx="8221320" cy="2709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E’ un servizio di memorizzazione e sincronizzazione online offerto da Google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A ottobre 2014 conta 240.000.000 di utenti attivi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I dati memorizzati possono essere utilizzati direttamente online tramite Gmail o Google Docs o sincronizzati tramite un client fornito come app o programma residente su vari sistemi operativi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it" sz="1800" spc="-1" strike="noStrike">
                <a:solidFill>
                  <a:schemeClr val="lt2"/>
                </a:solidFill>
                <a:latin typeface="Roboto"/>
                <a:ea typeface="Roboto"/>
              </a:rPr>
              <a:t>Prodotti simili: Dropbox, iCloud, OneDrive e Ubuntu One</a:t>
            </a:r>
            <a:endParaRPr b="0" lang="it-IT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LibreOffice/7.4.5.1$Windows_x86 LibreOffice_project/9c0871452b3918c1019dde9bfac75448afc4b57f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it-IT</dc:language>
  <cp:lastModifiedBy/>
  <dcterms:modified xsi:type="dcterms:W3CDTF">2025-10-24T12:16:26Z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