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391" r:id="rId7"/>
    <p:sldId id="408" r:id="rId8"/>
    <p:sldId id="411" r:id="rId9"/>
    <p:sldId id="414" r:id="rId10"/>
    <p:sldId id="412" r:id="rId11"/>
    <p:sldId id="404" r:id="rId12"/>
    <p:sldId id="413" r:id="rId13"/>
    <p:sldId id="398" r:id="rId14"/>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e"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a:srgbClr val="7CA6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autoAdjust="0"/>
  </p:normalViewPr>
  <p:slideViewPr>
    <p:cSldViewPr snapToGrid="0">
      <p:cViewPr varScale="1">
        <p:scale>
          <a:sx n="108" d="100"/>
          <a:sy n="108" d="100"/>
        </p:scale>
        <p:origin x="71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2" d="100"/>
          <a:sy n="82" d="100"/>
        </p:scale>
        <p:origin x="395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data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F43FFF67-0A66-4BA5-8D01-D7436A93C5DC}" type="datetime1">
              <a:rPr lang="it-IT" smtClean="0"/>
              <a:t>26/10/2024</a:t>
            </a:fld>
            <a:endParaRPr lang="it-IT" dirty="0"/>
          </a:p>
        </p:txBody>
      </p:sp>
      <p:sp>
        <p:nvSpPr>
          <p:cNvPr id="6" name="Segnaposto numero diapositiva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C230DF-5933-439D-898F-38E9AC9BA688}" type="slidenum">
              <a:rPr lang="it-IT" smtClean="0"/>
              <a:t>‹#›</a:t>
            </a:fld>
            <a:endParaRPr lang="it-IT" dirty="0"/>
          </a:p>
        </p:txBody>
      </p:sp>
      <p:sp>
        <p:nvSpPr>
          <p:cNvPr id="7" name="Segnaposto piè di pagina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8" name="Segnaposto intestazion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CCC7B77D-D2C2-452D-80DB-AB1E949B0C69}" type="datetime1">
              <a:rPr lang="it-IT" smtClean="0"/>
              <a:pPr/>
              <a:t>26/10/2024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A89C7E07-3C67-C64C-8DA0-0404F6303970}" type="slidenum">
              <a:rPr lang="it-IT" smtClean="0"/>
              <a:t>‹#›</a:t>
            </a:fld>
            <a:endParaRPr lang="it-IT"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a:t>
            </a:fld>
            <a:endParaRPr lang="it-IT"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10</a:t>
            </a:fld>
            <a:endParaRPr lang="it-IT"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2</a:t>
            </a:fld>
            <a:endParaRPr lang="it-IT"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3</a:t>
            </a:fld>
            <a:endParaRPr lang="it-IT"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4</a:t>
            </a:fld>
            <a:endParaRPr lang="it-IT"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5</a:t>
            </a:fld>
            <a:endParaRPr lang="it-IT" dirty="0"/>
          </a:p>
        </p:txBody>
      </p:sp>
    </p:spTree>
    <p:extLst>
      <p:ext uri="{BB962C8B-B14F-4D97-AF65-F5344CB8AC3E}">
        <p14:creationId xmlns:p14="http://schemas.microsoft.com/office/powerpoint/2010/main" val="413685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6</a:t>
            </a:fld>
            <a:endParaRPr lang="it-IT" dirty="0"/>
          </a:p>
        </p:txBody>
      </p:sp>
    </p:spTree>
    <p:extLst>
      <p:ext uri="{BB962C8B-B14F-4D97-AF65-F5344CB8AC3E}">
        <p14:creationId xmlns:p14="http://schemas.microsoft.com/office/powerpoint/2010/main" val="20917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7</a:t>
            </a:fld>
            <a:endParaRPr lang="it-IT" dirty="0"/>
          </a:p>
        </p:txBody>
      </p:sp>
    </p:spTree>
    <p:extLst>
      <p:ext uri="{BB962C8B-B14F-4D97-AF65-F5344CB8AC3E}">
        <p14:creationId xmlns:p14="http://schemas.microsoft.com/office/powerpoint/2010/main" val="2839105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8</a:t>
            </a:fld>
            <a:endParaRPr lang="it-IT" dirty="0"/>
          </a:p>
        </p:txBody>
      </p:sp>
    </p:spTree>
    <p:extLst>
      <p:ext uri="{BB962C8B-B14F-4D97-AF65-F5344CB8AC3E}">
        <p14:creationId xmlns:p14="http://schemas.microsoft.com/office/powerpoint/2010/main" val="63459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A89C7E07-3C67-C64C-8DA0-0404F6303970}" type="slidenum">
              <a:rPr lang="it-IT" smtClean="0"/>
              <a:t>9</a:t>
            </a:fld>
            <a:endParaRPr lang="it-IT" dirty="0"/>
          </a:p>
        </p:txBody>
      </p:sp>
    </p:spTree>
    <p:extLst>
      <p:ext uri="{BB962C8B-B14F-4D97-AF65-F5344CB8AC3E}">
        <p14:creationId xmlns:p14="http://schemas.microsoft.com/office/powerpoint/2010/main" val="416728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1">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uto del titolo e tabella">
    <p:bg>
      <p:bgPr>
        <a:solidFill>
          <a:schemeClr val="tx1"/>
        </a:solidFill>
        <a:effectLst/>
      </p:bgPr>
    </p:bg>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igura a mano libera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5" name="Figura a mano libera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7" name="Figura a mano libera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it-IT" sz="2000"/>
            </a:lvl1pPr>
            <a:lvl2pPr marL="457200" indent="0">
              <a:spcBef>
                <a:spcPts val="1800"/>
              </a:spcBef>
              <a:buNone/>
              <a:defRPr lang="it-IT" sz="2000"/>
            </a:lvl2pPr>
            <a:lvl3pPr marL="914400" indent="0">
              <a:spcBef>
                <a:spcPts val="1800"/>
              </a:spcBef>
              <a:buNone/>
              <a:defRPr lang="it-IT" sz="2000"/>
            </a:lvl3pPr>
            <a:lvl4pPr marL="1371600" indent="0">
              <a:spcBef>
                <a:spcPts val="1800"/>
              </a:spcBef>
              <a:buNone/>
              <a:defRPr lang="it-IT" sz="2000"/>
            </a:lvl4pPr>
            <a:lvl5pPr marL="1828800" indent="0">
              <a:spcBef>
                <a:spcPts val="1800"/>
              </a:spcBef>
              <a:buNone/>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olo e due contenuti">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Segnaposto contenuto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it-IT" sz="2000"/>
            </a:lvl1pPr>
            <a:lvl2pPr>
              <a:spcBef>
                <a:spcPts val="6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it-IT" sz="2000"/>
            </a:lvl1pPr>
            <a:lvl2pPr>
              <a:spcBef>
                <a:spcPts val="1800"/>
              </a:spcBef>
              <a:defRPr lang="it-IT" sz="2000"/>
            </a:lvl2pPr>
            <a:lvl3pPr>
              <a:spcBef>
                <a:spcPts val="1800"/>
              </a:spcBef>
              <a:defRPr lang="it-IT" sz="2000"/>
            </a:lvl3pPr>
            <a:lvl4pPr>
              <a:spcBef>
                <a:spcPts val="1800"/>
              </a:spcBef>
              <a:defRPr lang="it-IT" sz="2000"/>
            </a:lvl4pPr>
            <a:lvl5pPr>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a 2">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9" name="Segnaposto tabella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it-IT"/>
            </a:lvl1pPr>
          </a:lstStyle>
          <a:p>
            <a:pPr rtl="0"/>
            <a:r>
              <a:rPr lang="en-US"/>
              <a:t>Click icon to add table</a:t>
            </a:r>
            <a:endParaRPr lang="it-IT"/>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olo 3">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4" name="Connettore diritto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8" name="Figura a mano libera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9" name="Figura a mano libera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0" name="Figura a mano libera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2" name="Titolo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it-IT" sz="4400" b="1" i="0" spc="50" baseline="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it-IT" sz="2400" b="1" i="0" kern="1200" dirty="0">
                <a:solidFill>
                  <a:schemeClr val="tx2">
                    <a:lumMod val="75000"/>
                  </a:schemeClr>
                </a:solidFill>
                <a:latin typeface="+mn-lt"/>
                <a:ea typeface="+mn-ea"/>
                <a:cs typeface="+mn-cs"/>
              </a:defRPr>
            </a:lvl1pPr>
            <a:lvl2pPr indent="-283464">
              <a:spcBef>
                <a:spcPts val="6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3" name="Segnaposto numero diapositiva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42" name="Segnaposto data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olo sezione">
    <p:bg>
      <p:bgPr>
        <a:solidFill>
          <a:schemeClr val="accent3"/>
        </a:solidFill>
        <a:effectLst/>
      </p:bgPr>
    </p:bg>
    <p:spTree>
      <p:nvGrpSpPr>
        <p:cNvPr id="1" name=""/>
        <p:cNvGrpSpPr/>
        <p:nvPr/>
      </p:nvGrpSpPr>
      <p:grpSpPr>
        <a:xfrm>
          <a:off x="0" y="0"/>
          <a:ext cx="0" cy="0"/>
          <a:chOff x="0" y="0"/>
          <a:chExt cx="0" cy="0"/>
        </a:xfrm>
      </p:grpSpPr>
      <p:sp>
        <p:nvSpPr>
          <p:cNvPr id="4" name="Segnaposto immagin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it-IT" sz="2000">
                <a:solidFill>
                  <a:schemeClr val="tx1"/>
                </a:solidFill>
              </a:defRPr>
            </a:lvl1pPr>
          </a:lstStyle>
          <a:p>
            <a:pPr rtl="0"/>
            <a:r>
              <a:rPr lang="en-US"/>
              <a:t>Click icon to add picture</a:t>
            </a:r>
            <a:endParaRPr lang="it-IT"/>
          </a:p>
        </p:txBody>
      </p:sp>
      <p:sp>
        <p:nvSpPr>
          <p:cNvPr id="18" name="Titolo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it-IT" sz="6000" b="1" i="0" baseline="0">
                <a:solidFill>
                  <a:schemeClr val="tx1"/>
                </a:solidFill>
                <a:latin typeface="+mj-lt"/>
              </a:defRPr>
            </a:lvl1pPr>
          </a:lstStyle>
          <a:p>
            <a:pPr rtl="0"/>
            <a:r>
              <a:rPr lang="it-IT"/>
              <a:t>Fare clic per inserire il titolo </a:t>
            </a:r>
          </a:p>
        </p:txBody>
      </p:sp>
      <p:sp>
        <p:nvSpPr>
          <p:cNvPr id="7" name="Rettangolo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2">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sp>
        <p:nvSpPr>
          <p:cNvPr id="6" name="Segnaposto immagine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it-IT" sz="2000"/>
            </a:lvl1pPr>
          </a:lstStyle>
          <a:p>
            <a:pPr rtl="0"/>
            <a:r>
              <a:rPr lang="en-US"/>
              <a:t>Click icon to add picture</a:t>
            </a:r>
            <a:endParaRPr lang="it-IT"/>
          </a:p>
        </p:txBody>
      </p: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cxnSp>
        <p:nvCxnSpPr>
          <p:cNvPr id="7" name="Connettore diritto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epilogo 2">
    <p:bg>
      <p:bgPr>
        <a:solidFill>
          <a:schemeClr val="tx1"/>
        </a:solidFill>
        <a:effectLst/>
      </p:bgPr>
    </p:bg>
    <p:spTree>
      <p:nvGrpSpPr>
        <p:cNvPr id="1" name=""/>
        <p:cNvGrpSpPr/>
        <p:nvPr/>
      </p:nvGrpSpPr>
      <p:grpSpPr>
        <a:xfrm>
          <a:off x="0" y="0"/>
          <a:ext cx="0" cy="0"/>
          <a:chOff x="0" y="0"/>
          <a:chExt cx="0" cy="0"/>
        </a:xfrm>
      </p:grpSpPr>
      <p:cxnSp>
        <p:nvCxnSpPr>
          <p:cNvPr id="9" name="Connettore diritto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o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igura a mano libera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32" name="Titolo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it-IT" sz="4400" b="1" i="0">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8" name="Segnaposto numero diapositiva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5" name="Segnaposto data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p:bg>
      <p:bgPr>
        <a:solidFill>
          <a:schemeClr val="tx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it-IT" sz="6000" b="1" i="0" spc="100" baseline="0">
                <a:solidFill>
                  <a:schemeClr val="bg1"/>
                </a:solidFill>
                <a:latin typeface="+mj-lt"/>
              </a:defRPr>
            </a:lvl1pPr>
          </a:lstStyle>
          <a:p>
            <a:pPr rtl="0"/>
            <a:r>
              <a:rPr lang="it-IT"/>
              <a:t>Fare clic per inserire il titolo </a:t>
            </a:r>
          </a:p>
        </p:txBody>
      </p:sp>
      <p:grpSp>
        <p:nvGrpSpPr>
          <p:cNvPr id="9" name="Gruppo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igura a mano libera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1" name="Figura a mano libera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2" name="Figura a mano libera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cxnSp>
        <p:nvCxnSpPr>
          <p:cNvPr id="13" name="Connettore diritto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Segnaposto testo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it-IT" sz="2400" b="1" i="0">
                <a:solidFill>
                  <a:schemeClr val="tx2">
                    <a:lumMod val="75000"/>
                  </a:schemeClr>
                </a:solidFill>
                <a:latin typeface="+mn-lt"/>
              </a:defRPr>
            </a:lvl1pPr>
            <a:lvl2pPr>
              <a:defRPr lang="it-IT" sz="4000"/>
            </a:lvl2pPr>
            <a:lvl3pPr>
              <a:defRPr lang="it-IT" sz="4000"/>
            </a:lvl3pPr>
            <a:lvl4pPr>
              <a:defRPr lang="it-IT" sz="4000"/>
            </a:lvl4pPr>
            <a:lvl5pPr>
              <a:defRPr lang="it-IT" sz="4000"/>
            </a:lvl5pPr>
          </a:lstStyle>
          <a:p>
            <a:pPr lvl="0" rtl="0"/>
            <a:r>
              <a:rPr lang="it-IT"/>
              <a:t>Fare clic per inserire il testo</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due contenuti 2">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igura a mano libera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2" name="Segnaposto contenuto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9436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3" name="Segnaposto contenuto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olo e contenuto ">
    <p:bg>
      <p:bgPr>
        <a:solidFill>
          <a:schemeClr val="tx1"/>
        </a:solidFill>
        <a:effectLst/>
      </p:bgPr>
    </p:bg>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a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3" name="Figura a mano libera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4" name="Figura a mano libera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18" name="Figura a mano libera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it-IT"/>
              </a:defPPr>
            </a:lstStyle>
            <a:p>
              <a:pPr rtl="0"/>
              <a:endParaRPr lang="it-IT" dirty="0"/>
            </a:p>
          </p:txBody>
        </p:sp>
        <p:sp>
          <p:nvSpPr>
            <p:cNvPr id="19" name="Figura a mano libera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Segnaposto contenuto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it-IT" sz="2000"/>
            </a:lvl1pPr>
            <a:lvl2pPr marL="914400" indent="-457200">
              <a:spcBef>
                <a:spcPts val="1800"/>
              </a:spcBef>
              <a:buFont typeface="+mj-lt"/>
              <a:buAutoNum type="alphaLcPeriod"/>
              <a:defRPr lang="it-IT" sz="2000"/>
            </a:lvl2pPr>
            <a:lvl3pPr marL="1371600" indent="-457200">
              <a:spcBef>
                <a:spcPts val="1800"/>
              </a:spcBef>
              <a:buFont typeface="+mj-lt"/>
              <a:buAutoNum type="arabicParenR"/>
              <a:defRPr lang="it-IT" sz="2000"/>
            </a:lvl3pPr>
            <a:lvl4pPr marL="1371600" indent="0">
              <a:spcBef>
                <a:spcPts val="1800"/>
              </a:spcBef>
              <a:buFont typeface="+mj-lt"/>
              <a:buNone/>
              <a:defRPr lang="it-IT" sz="2000"/>
            </a:lvl4pPr>
            <a:lvl5pPr marL="2286000" indent="-457200">
              <a:spcBef>
                <a:spcPts val="1800"/>
              </a:spcBef>
              <a:buFont typeface="+mj-lt"/>
              <a:buAutoNum type="arabicPeriod"/>
              <a:defRPr lang="it-IT" sz="2000"/>
            </a:lvl5pPr>
          </a:lstStyle>
          <a:p>
            <a:pPr lvl="0" rtl="0"/>
            <a:r>
              <a:rPr lang="it-IT"/>
              <a:t>Fai clic per aggiungere contenuto</a:t>
            </a:r>
          </a:p>
          <a:p>
            <a:pPr lvl="1" rtl="0"/>
            <a:r>
              <a:rPr lang="it-IT"/>
              <a:t>Secondo livello</a:t>
            </a:r>
          </a:p>
          <a:p>
            <a:pPr lvl="2" rtl="0"/>
            <a:r>
              <a:rPr lang="it-IT"/>
              <a:t>Terzo livello</a:t>
            </a:r>
          </a:p>
          <a:p>
            <a:pPr lvl="3" rtl="0"/>
            <a:endParaRPr lang="it-IT" dirty="0"/>
          </a:p>
        </p:txBody>
      </p:sp>
      <p:sp>
        <p:nvSpPr>
          <p:cNvPr id="2" name="Segnaposto contenuto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it-IT" sz="2000"/>
            </a:lvl1pPr>
            <a:lvl2pPr marL="283464" indent="-283464">
              <a:spcBef>
                <a:spcPts val="1800"/>
              </a:spcBef>
              <a:defRPr lang="it-IT" sz="2000"/>
            </a:lvl2pPr>
            <a:lvl3pPr marL="548640" indent="-283464">
              <a:spcBef>
                <a:spcPts val="1800"/>
              </a:spcBef>
              <a:defRPr lang="it-IT" sz="2000"/>
            </a:lvl3pPr>
            <a:lvl4pPr marL="822960" indent="-283464">
              <a:spcBef>
                <a:spcPts val="1800"/>
              </a:spcBef>
              <a:defRPr lang="it-IT" sz="2000"/>
            </a:lvl4pPr>
            <a:lvl5pPr marL="1005840"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uto titolo e immagine">
    <p:bg>
      <p:bgPr>
        <a:solidFill>
          <a:schemeClr val="tx1"/>
        </a:solidFill>
        <a:effectLst/>
      </p:bgPr>
    </p:bg>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it-IT" sz="4400" b="1" i="0">
                <a:solidFill>
                  <a:schemeClr val="bg1"/>
                </a:solidFill>
                <a:latin typeface="+mj-lt"/>
              </a:defRPr>
            </a:lvl1pPr>
          </a:lstStyle>
          <a:p>
            <a:pPr rtl="0"/>
            <a:r>
              <a:rPr lang="it-IT"/>
              <a:t>Fare clic per inserire il titolo </a:t>
            </a:r>
          </a:p>
        </p:txBody>
      </p:sp>
      <p:sp>
        <p:nvSpPr>
          <p:cNvPr id="3" name="Segnaposto contenuto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it-IT" sz="2000"/>
            </a:lvl1pPr>
            <a:lvl2pPr indent="-283464">
              <a:spcBef>
                <a:spcPts val="1800"/>
              </a:spcBef>
              <a:defRPr lang="it-IT" sz="2000"/>
            </a:lvl2pPr>
            <a:lvl3pPr indent="-283464">
              <a:spcBef>
                <a:spcPts val="1800"/>
              </a:spcBef>
              <a:defRPr lang="it-IT" sz="2000"/>
            </a:lvl3pPr>
            <a:lvl4pPr indent="-283464">
              <a:spcBef>
                <a:spcPts val="1800"/>
              </a:spcBef>
              <a:defRPr lang="it-IT" sz="2000"/>
            </a:lvl4pPr>
            <a:lvl5pPr indent="-283464">
              <a:spcBef>
                <a:spcPts val="1800"/>
              </a:spcBef>
              <a:defRPr lang="it-IT" sz="2000"/>
            </a:lvl5pPr>
          </a:lstStyle>
          <a:p>
            <a:pPr lvl="0" rtl="0"/>
            <a:r>
              <a:rPr lang="it-IT"/>
              <a:t>Fai clic per aggiungere contenuto</a:t>
            </a:r>
          </a:p>
          <a:p>
            <a:pPr lvl="1" rtl="0"/>
            <a:r>
              <a:rPr lang="it-IT"/>
              <a:t>Secondo livello</a:t>
            </a:r>
          </a:p>
          <a:p>
            <a:pPr lvl="2" rtl="0"/>
            <a:r>
              <a:rPr lang="it-IT"/>
              <a:t>Terzo livello</a:t>
            </a:r>
          </a:p>
          <a:p>
            <a:pPr lvl="3" rtl="0"/>
            <a:r>
              <a:rPr lang="it-IT"/>
              <a:t>Quarto livello</a:t>
            </a:r>
          </a:p>
          <a:p>
            <a:pPr lvl="4" rtl="0"/>
            <a:r>
              <a:rPr lang="it-IT"/>
              <a:t>Quinto livello</a:t>
            </a:r>
          </a:p>
        </p:txBody>
      </p:sp>
      <p:cxnSp>
        <p:nvCxnSpPr>
          <p:cNvPr id="4" name="Connettore diritto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Segnaposto immagin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it-IT" sz="2000">
                <a:solidFill>
                  <a:schemeClr val="bg1"/>
                </a:solidFill>
              </a:defRPr>
            </a:lvl1pPr>
          </a:lstStyle>
          <a:p>
            <a:pPr rtl="0"/>
            <a:r>
              <a:rPr lang="en-US"/>
              <a:t>Click icon to add picture</a:t>
            </a:r>
            <a:endParaRPr lang="it-IT"/>
          </a:p>
        </p:txBody>
      </p:sp>
      <p:sp>
        <p:nvSpPr>
          <p:cNvPr id="10" name="Segnaposto numero diapositiva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it-IT"/>
            </a:defPPr>
          </a:lstStyle>
          <a:p>
            <a:pPr rtl="0"/>
            <a:fld id="{294A09A9-5501-47C1-A89A-A340965A2BE2}" type="slidenum">
              <a:rPr lang="it-IT" smtClean="0"/>
              <a:pPr rtl="0"/>
              <a:t>‹#›</a:t>
            </a:fld>
            <a:endParaRPr lang="it-IT" dirty="0">
              <a:latin typeface="+mn-lt"/>
            </a:endParaRPr>
          </a:p>
        </p:txBody>
      </p:sp>
      <p:sp>
        <p:nvSpPr>
          <p:cNvPr id="8" name="Segnaposto data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it-IT"/>
            </a:defPPr>
          </a:lstStyle>
          <a:p>
            <a:pPr rtl="0"/>
            <a:endParaRPr lang="it-IT"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2" name="Segnaposto titolo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it-IT"/>
            </a:defPPr>
          </a:lstStyle>
          <a:p>
            <a:pPr rtl="0"/>
            <a:r>
              <a:rPr lang="it-IT"/>
              <a:t>Fare clic per modificare lo stile del titolo</a:t>
            </a:r>
          </a:p>
        </p:txBody>
      </p:sp>
      <p:sp>
        <p:nvSpPr>
          <p:cNvPr id="30" name="Segnaposto data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it-IT" sz="1100" b="0" i="0">
                <a:solidFill>
                  <a:schemeClr val="bg1"/>
                </a:solidFill>
                <a:latin typeface="+mn-lt"/>
              </a:defRPr>
            </a:lvl1pPr>
          </a:lstStyle>
          <a:p>
            <a:pPr rtl="0"/>
            <a:endParaRPr lang="it-IT" dirty="0">
              <a:latin typeface="+mn-lt"/>
            </a:endParaRPr>
          </a:p>
        </p:txBody>
      </p:sp>
      <p:sp>
        <p:nvSpPr>
          <p:cNvPr id="32" name="Segnaposto numero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it-IT" sz="1100" b="1" i="0">
                <a:solidFill>
                  <a:schemeClr val="bg1"/>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it-IT" sz="4400" b="1" i="0" kern="1200" spc="100" baseline="0">
          <a:solidFill>
            <a:schemeClr val="bg1"/>
          </a:solidFill>
          <a:latin typeface="+mj-lt"/>
          <a:ea typeface="+mj-ea"/>
          <a:cs typeface="+mj-cs"/>
        </a:defRPr>
      </a:lvl1pPr>
      <a:lvl2pPr eaLnBrk="1" hangingPunct="1">
        <a:defRPr lang="it-IT">
          <a:solidFill>
            <a:schemeClr val="tx2"/>
          </a:solidFill>
        </a:defRPr>
      </a:lvl2pPr>
      <a:lvl3pPr eaLnBrk="1" hangingPunct="1">
        <a:defRPr lang="it-IT">
          <a:solidFill>
            <a:schemeClr val="tx2"/>
          </a:solidFill>
        </a:defRPr>
      </a:lvl3pPr>
      <a:lvl4pPr eaLnBrk="1" hangingPunct="1">
        <a:defRPr lang="it-IT">
          <a:solidFill>
            <a:schemeClr val="tx2"/>
          </a:solidFill>
        </a:defRPr>
      </a:lvl4pPr>
      <a:lvl5pPr eaLnBrk="1" hangingPunct="1">
        <a:defRPr lang="it-IT">
          <a:solidFill>
            <a:schemeClr val="tx2"/>
          </a:solidFill>
        </a:defRPr>
      </a:lvl5pPr>
      <a:lvl6pPr eaLnBrk="1" hangingPunct="1">
        <a:defRPr lang="it-IT">
          <a:solidFill>
            <a:schemeClr val="tx2"/>
          </a:solidFill>
        </a:defRPr>
      </a:lvl6pPr>
      <a:lvl7pPr eaLnBrk="1" hangingPunct="1">
        <a:defRPr lang="it-IT">
          <a:solidFill>
            <a:schemeClr val="tx2"/>
          </a:solidFill>
        </a:defRPr>
      </a:lvl7pPr>
      <a:lvl8pPr eaLnBrk="1" hangingPunct="1">
        <a:defRPr lang="it-IT">
          <a:solidFill>
            <a:schemeClr val="tx2"/>
          </a:solidFill>
        </a:defRPr>
      </a:lvl8pPr>
      <a:lvl9pPr eaLnBrk="1" hangingPunct="1">
        <a:defRPr lang="it-IT">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it-IT"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it-IT"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it-IT"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it-IT"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Olympic_Games"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en.wikipedia.org/wiki/Summer_Olympic_Gam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it-IT"/>
            </a:defPPr>
          </a:lstStyle>
          <a:p>
            <a:pPr rtl="0"/>
            <a:r>
              <a:rPr lang="it-IT" dirty="0"/>
              <a:t>Tech Task</a:t>
            </a:r>
            <a:br>
              <a:rPr lang="it-IT" dirty="0"/>
            </a:br>
            <a:r>
              <a:rPr lang="it-IT" dirty="0"/>
              <a:t>Ammagamma</a:t>
            </a:r>
          </a:p>
        </p:txBody>
      </p:sp>
      <p:sp>
        <p:nvSpPr>
          <p:cNvPr id="3" name="TextBox 2">
            <a:extLst>
              <a:ext uri="{FF2B5EF4-FFF2-40B4-BE49-F238E27FC236}">
                <a16:creationId xmlns:a16="http://schemas.microsoft.com/office/drawing/2014/main" id="{FBD923B2-A9E2-343D-DECE-733D94B5D7CE}"/>
              </a:ext>
            </a:extLst>
          </p:cNvPr>
          <p:cNvSpPr txBox="1"/>
          <p:nvPr/>
        </p:nvSpPr>
        <p:spPr>
          <a:xfrm>
            <a:off x="6309904" y="4282517"/>
            <a:ext cx="3796260" cy="646331"/>
          </a:xfrm>
          <a:prstGeom prst="rect">
            <a:avLst/>
          </a:prstGeom>
          <a:noFill/>
        </p:spPr>
        <p:txBody>
          <a:bodyPr wrap="square" rtlCol="0">
            <a:spAutoFit/>
          </a:bodyPr>
          <a:lstStyle/>
          <a:p>
            <a:r>
              <a:rPr lang="it-IT" sz="3600" dirty="0">
                <a:solidFill>
                  <a:schemeClr val="bg1"/>
                </a:solidFill>
              </a:rPr>
              <a:t>Braceschi Matteo</a:t>
            </a:r>
          </a:p>
        </p:txBody>
      </p:sp>
      <p:sp>
        <p:nvSpPr>
          <p:cNvPr id="4" name="TextBox 3">
            <a:extLst>
              <a:ext uri="{FF2B5EF4-FFF2-40B4-BE49-F238E27FC236}">
                <a16:creationId xmlns:a16="http://schemas.microsoft.com/office/drawing/2014/main" id="{044B316E-3BEB-ED02-3501-CA0442CD6E06}"/>
              </a:ext>
            </a:extLst>
          </p:cNvPr>
          <p:cNvSpPr txBox="1"/>
          <p:nvPr/>
        </p:nvSpPr>
        <p:spPr>
          <a:xfrm>
            <a:off x="6309904" y="4940639"/>
            <a:ext cx="3796260" cy="461665"/>
          </a:xfrm>
          <a:prstGeom prst="rect">
            <a:avLst/>
          </a:prstGeom>
          <a:noFill/>
        </p:spPr>
        <p:txBody>
          <a:bodyPr wrap="square" rtlCol="0">
            <a:spAutoFit/>
          </a:bodyPr>
          <a:lstStyle/>
          <a:p>
            <a:r>
              <a:rPr lang="it-IT" sz="2400" dirty="0">
                <a:solidFill>
                  <a:schemeClr val="bg1"/>
                </a:solidFill>
              </a:rPr>
              <a:t>30 Ottobre 2024</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7842274" cy="3291840"/>
          </a:xfrm>
        </p:spPr>
        <p:txBody>
          <a:bodyPr rtlCol="0"/>
          <a:lstStyle>
            <a:defPPr>
              <a:defRPr lang="it-IT"/>
            </a:defPPr>
          </a:lstStyle>
          <a:p>
            <a:pPr rtl="0"/>
            <a:r>
              <a:rPr lang="it-IT" dirty="0"/>
              <a:t>Grazie per l’attenzione</a:t>
            </a:r>
          </a:p>
        </p:txBody>
      </p:sp>
      <p:sp>
        <p:nvSpPr>
          <p:cNvPr id="3" name="Segnaposto testo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6027258"/>
            <a:ext cx="5486400" cy="419263"/>
          </a:xfrm>
        </p:spPr>
        <p:txBody>
          <a:bodyPr rtlCol="0"/>
          <a:lstStyle>
            <a:defPPr>
              <a:defRPr lang="it-IT"/>
            </a:defPPr>
          </a:lstStyle>
          <a:p>
            <a:pPr rtl="0"/>
            <a:r>
              <a:rPr lang="it-IT" dirty="0"/>
              <a:t>Matteo Braceschi</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it-IT"/>
            </a:defPPr>
          </a:lstStyle>
          <a:p>
            <a:pPr rtl="0"/>
            <a:r>
              <a:rPr lang="it-IT" dirty="0"/>
              <a:t>Agenda</a:t>
            </a:r>
          </a:p>
        </p:txBody>
      </p:sp>
      <p:sp>
        <p:nvSpPr>
          <p:cNvPr id="3" name="Segnaposto testo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normAutofit/>
          </a:bodyPr>
          <a:lstStyle>
            <a:defPPr>
              <a:defRPr lang="it-IT"/>
            </a:defPPr>
          </a:lstStyle>
          <a:p>
            <a:pPr rtl="0"/>
            <a:r>
              <a:rPr lang="it-IT" dirty="0"/>
              <a:t>Introduzione</a:t>
            </a:r>
          </a:p>
          <a:p>
            <a:pPr rtl="0"/>
            <a:r>
              <a:rPr lang="it-IT" dirty="0"/>
              <a:t>Spiegazione RAG: OlympicGPT</a:t>
            </a:r>
          </a:p>
          <a:p>
            <a:r>
              <a:rPr lang="it-IT" dirty="0"/>
              <a:t>Gestione risposte Out-of-KB</a:t>
            </a:r>
          </a:p>
          <a:p>
            <a:pPr rtl="0"/>
            <a:r>
              <a:rPr lang="it-IT" dirty="0"/>
              <a:t>Valutazione &amp; Risultati</a:t>
            </a:r>
          </a:p>
          <a:p>
            <a:pPr rtl="0"/>
            <a:r>
              <a:rPr lang="it-IT" dirty="0"/>
              <a:t>Possibili sviluppi</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rtlCol="0"/>
          <a:lstStyle>
            <a:defPPr>
              <a:defRPr lang="it-IT"/>
            </a:defPPr>
          </a:lstStyle>
          <a:p>
            <a:pPr rtl="0"/>
            <a:r>
              <a:rPr lang="it-IT" dirty="0"/>
              <a:t>Introduzione</a:t>
            </a:r>
          </a:p>
        </p:txBody>
      </p:sp>
      <p:sp>
        <p:nvSpPr>
          <p:cNvPr id="7" name="Segnaposto testo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rtlCol="0">
            <a:normAutofit fontScale="92500" lnSpcReduction="10000"/>
          </a:bodyPr>
          <a:lstStyle>
            <a:defPPr>
              <a:defRPr lang="it-IT"/>
            </a:defPPr>
          </a:lstStyle>
          <a:p>
            <a:pPr marL="0" indent="0" rtl="0">
              <a:buNone/>
            </a:pPr>
            <a:r>
              <a:rPr lang="it-IT" sz="2800" b="1" dirty="0"/>
              <a:t>Obbiettivo:</a:t>
            </a:r>
          </a:p>
          <a:p>
            <a:pPr marL="0" indent="0" rtl="0">
              <a:buNone/>
            </a:pPr>
            <a:r>
              <a:rPr lang="it-IT" dirty="0"/>
              <a:t>Sviluppo di un sistema RAG la cui knowledge base è basata sulle seguenti pagine Wikipedia:</a:t>
            </a:r>
          </a:p>
          <a:p>
            <a:r>
              <a:rPr lang="it-IT" sz="1800" b="0" i="0" dirty="0">
                <a:solidFill>
                  <a:srgbClr val="36602F"/>
                </a:solidFill>
                <a:effectLst/>
                <a:latin typeface="ArialMT"/>
                <a:hlinkClick r:id="rId3"/>
              </a:rPr>
              <a:t>https://en.wikipedia.org/wiki/</a:t>
            </a:r>
            <a:r>
              <a:rPr lang="en-US" sz="1800" b="0" i="0" dirty="0" err="1">
                <a:solidFill>
                  <a:srgbClr val="36602F"/>
                </a:solidFill>
                <a:effectLst/>
                <a:latin typeface="ArialMT"/>
                <a:hlinkClick r:id="rId3"/>
              </a:rPr>
              <a:t>Olympic_Games</a:t>
            </a:r>
            <a:endParaRPr lang="en-US" sz="1800" b="0" i="0" dirty="0">
              <a:solidFill>
                <a:srgbClr val="36602F"/>
              </a:solidFill>
              <a:effectLst/>
              <a:latin typeface="ArialMT"/>
            </a:endParaRPr>
          </a:p>
          <a:p>
            <a:r>
              <a:rPr lang="it-IT" sz="1800" b="0" i="0" dirty="0">
                <a:solidFill>
                  <a:srgbClr val="36602F"/>
                </a:solidFill>
                <a:effectLst/>
                <a:latin typeface="ArialMT"/>
                <a:hlinkClick r:id="rId4"/>
              </a:rPr>
              <a:t>https://en.wikipedia.org/wiki/</a:t>
            </a:r>
            <a:r>
              <a:rPr lang="en-US" sz="1800" b="0" i="0" dirty="0" err="1">
                <a:solidFill>
                  <a:srgbClr val="36602F"/>
                </a:solidFill>
                <a:effectLst/>
                <a:latin typeface="ArialMT"/>
                <a:hlinkClick r:id="rId4"/>
              </a:rPr>
              <a:t>Summer_Olympic_Games</a:t>
            </a:r>
            <a:endParaRPr lang="en-US" sz="1800" b="0" i="0" dirty="0">
              <a:solidFill>
                <a:srgbClr val="36602F"/>
              </a:solidFill>
              <a:effectLst/>
              <a:latin typeface="ArialMT"/>
            </a:endParaRPr>
          </a:p>
          <a:p>
            <a:pPr marL="0" indent="0">
              <a:buNone/>
            </a:pPr>
            <a:endParaRPr lang="en-US" sz="1800" dirty="0">
              <a:solidFill>
                <a:srgbClr val="36602F"/>
              </a:solidFill>
              <a:latin typeface="ArialMT"/>
            </a:endParaRPr>
          </a:p>
          <a:p>
            <a:pPr marL="0" indent="0" rtl="0">
              <a:buNone/>
            </a:pPr>
            <a:r>
              <a:rPr lang="it-IT" sz="2400" b="1" dirty="0"/>
              <a:t>Presupposti:</a:t>
            </a:r>
          </a:p>
          <a:p>
            <a:pPr marL="0" indent="0" rtl="0">
              <a:buNone/>
            </a:pPr>
            <a:r>
              <a:rPr lang="it-IT" sz="2100" dirty="0"/>
              <a:t>Sviluppo del sistema RAG in </a:t>
            </a:r>
            <a:r>
              <a:rPr lang="it-IT" sz="2100" b="1" dirty="0"/>
              <a:t>lingua inglese </a:t>
            </a:r>
            <a:r>
              <a:rPr lang="it-IT" sz="2100" dirty="0"/>
              <a:t>per limiti di risorse</a:t>
            </a:r>
          </a:p>
          <a:p>
            <a:pPr rtl="0"/>
            <a:endParaRPr lang="it-IT" dirty="0"/>
          </a:p>
        </p:txBody>
      </p:sp>
      <p:grpSp>
        <p:nvGrpSpPr>
          <p:cNvPr id="19" name="Gruppo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igura a mano libera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1" name="Figura a mano libera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sp>
          <p:nvSpPr>
            <p:cNvPr id="22" name="Figura a mano libera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it-IT"/>
              </a:defPPr>
            </a:lstStyle>
            <a:p>
              <a:pPr rtl="0"/>
              <a:endParaRPr lang="it-IT"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it-IT"/>
            </a:defPPr>
          </a:lstStyle>
          <a:p>
            <a:pPr rtl="0"/>
            <a:r>
              <a:rPr lang="it-IT" dirty="0"/>
              <a:t>Spiegazione RAG: OlympicGPT</a:t>
            </a:r>
          </a:p>
        </p:txBody>
      </p:sp>
      <p:sp>
        <p:nvSpPr>
          <p:cNvPr id="9" name="Rectangle: Rounded Corners 8">
            <a:extLst>
              <a:ext uri="{FF2B5EF4-FFF2-40B4-BE49-F238E27FC236}">
                <a16:creationId xmlns:a16="http://schemas.microsoft.com/office/drawing/2014/main" id="{53F06C5C-FE8F-2ECB-EFA8-DB3D8B38667C}"/>
              </a:ext>
            </a:extLst>
          </p:cNvPr>
          <p:cNvSpPr/>
          <p:nvPr/>
        </p:nvSpPr>
        <p:spPr>
          <a:xfrm>
            <a:off x="5405885" y="1982542"/>
            <a:ext cx="2944483" cy="838921"/>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t>Wikipedia Extractor</a:t>
            </a:r>
          </a:p>
        </p:txBody>
      </p:sp>
      <p:sp>
        <p:nvSpPr>
          <p:cNvPr id="10" name="Rectangle: Rounded Corners 9">
            <a:extLst>
              <a:ext uri="{FF2B5EF4-FFF2-40B4-BE49-F238E27FC236}">
                <a16:creationId xmlns:a16="http://schemas.microsoft.com/office/drawing/2014/main" id="{DEF07D07-C761-BD05-9108-17C49290A718}"/>
              </a:ext>
            </a:extLst>
          </p:cNvPr>
          <p:cNvSpPr/>
          <p:nvPr/>
        </p:nvSpPr>
        <p:spPr>
          <a:xfrm>
            <a:off x="5946473" y="5206044"/>
            <a:ext cx="1863306" cy="737559"/>
          </a:xfrm>
          <a:prstGeom prst="roundRect">
            <a:avLst/>
          </a:prstGeom>
          <a:solidFill>
            <a:srgbClr val="7CA6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Similarity Check</a:t>
            </a:r>
          </a:p>
        </p:txBody>
      </p:sp>
      <p:sp>
        <p:nvSpPr>
          <p:cNvPr id="11" name="Rectangle: Rounded Corners 10">
            <a:extLst>
              <a:ext uri="{FF2B5EF4-FFF2-40B4-BE49-F238E27FC236}">
                <a16:creationId xmlns:a16="http://schemas.microsoft.com/office/drawing/2014/main" id="{9BA7B411-13D0-C636-A218-CB1E70CE012E}"/>
              </a:ext>
            </a:extLst>
          </p:cNvPr>
          <p:cNvSpPr/>
          <p:nvPr/>
        </p:nvSpPr>
        <p:spPr>
          <a:xfrm>
            <a:off x="454359" y="5105942"/>
            <a:ext cx="2702945" cy="93776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t>User Question</a:t>
            </a:r>
          </a:p>
        </p:txBody>
      </p:sp>
      <p:sp>
        <p:nvSpPr>
          <p:cNvPr id="12" name="Rectangle: Rounded Corners 11">
            <a:extLst>
              <a:ext uri="{FF2B5EF4-FFF2-40B4-BE49-F238E27FC236}">
                <a16:creationId xmlns:a16="http://schemas.microsoft.com/office/drawing/2014/main" id="{ADD07758-1477-81BF-8DF9-4DA3CF98BCDE}"/>
              </a:ext>
            </a:extLst>
          </p:cNvPr>
          <p:cNvSpPr/>
          <p:nvPr/>
        </p:nvSpPr>
        <p:spPr>
          <a:xfrm>
            <a:off x="3620236" y="5206046"/>
            <a:ext cx="1863306" cy="73755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Embedder</a:t>
            </a:r>
          </a:p>
        </p:txBody>
      </p:sp>
      <p:sp>
        <p:nvSpPr>
          <p:cNvPr id="13" name="Rectangle: Rounded Corners 12">
            <a:extLst>
              <a:ext uri="{FF2B5EF4-FFF2-40B4-BE49-F238E27FC236}">
                <a16:creationId xmlns:a16="http://schemas.microsoft.com/office/drawing/2014/main" id="{B96FBC34-5314-AC18-B7C2-449BF0704F31}"/>
              </a:ext>
            </a:extLst>
          </p:cNvPr>
          <p:cNvSpPr/>
          <p:nvPr/>
        </p:nvSpPr>
        <p:spPr>
          <a:xfrm>
            <a:off x="5946474" y="4042555"/>
            <a:ext cx="1863306" cy="73755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Embedder</a:t>
            </a:r>
          </a:p>
        </p:txBody>
      </p:sp>
      <p:sp>
        <p:nvSpPr>
          <p:cNvPr id="14" name="Rectangle: Rounded Corners 13">
            <a:extLst>
              <a:ext uri="{FF2B5EF4-FFF2-40B4-BE49-F238E27FC236}">
                <a16:creationId xmlns:a16="http://schemas.microsoft.com/office/drawing/2014/main" id="{87B5062F-FED3-CF77-B9C6-0AFFC591C495}"/>
              </a:ext>
            </a:extLst>
          </p:cNvPr>
          <p:cNvSpPr/>
          <p:nvPr/>
        </p:nvSpPr>
        <p:spPr>
          <a:xfrm>
            <a:off x="5946473" y="3060220"/>
            <a:ext cx="1863306" cy="7375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Parsing &amp; Chunking</a:t>
            </a:r>
          </a:p>
        </p:txBody>
      </p:sp>
      <p:cxnSp>
        <p:nvCxnSpPr>
          <p:cNvPr id="16" name="Straight Arrow Connector 15">
            <a:extLst>
              <a:ext uri="{FF2B5EF4-FFF2-40B4-BE49-F238E27FC236}">
                <a16:creationId xmlns:a16="http://schemas.microsoft.com/office/drawing/2014/main" id="{5D572EB4-6783-14EA-8769-1CAFE585316B}"/>
              </a:ext>
            </a:extLst>
          </p:cNvPr>
          <p:cNvCxnSpPr>
            <a:stCxn id="11" idx="3"/>
            <a:endCxn id="12" idx="1"/>
          </p:cNvCxnSpPr>
          <p:nvPr/>
        </p:nvCxnSpPr>
        <p:spPr>
          <a:xfrm>
            <a:off x="3157304" y="5574825"/>
            <a:ext cx="462932" cy="1"/>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885367C-351A-D832-E40D-36345CAFA9CF}"/>
              </a:ext>
            </a:extLst>
          </p:cNvPr>
          <p:cNvCxnSpPr>
            <a:stCxn id="12" idx="3"/>
            <a:endCxn id="10" idx="1"/>
          </p:cNvCxnSpPr>
          <p:nvPr/>
        </p:nvCxnSpPr>
        <p:spPr>
          <a:xfrm flipV="1">
            <a:off x="5483542" y="5574824"/>
            <a:ext cx="462931" cy="2"/>
          </a:xfrm>
          <a:prstGeom prst="straightConnector1">
            <a:avLst/>
          </a:prstGeom>
          <a:ln>
            <a:solidFill>
              <a:schemeClr val="bg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EA010A8-C60C-37F9-B731-9C0E6F65146D}"/>
              </a:ext>
            </a:extLst>
          </p:cNvPr>
          <p:cNvCxnSpPr>
            <a:stCxn id="9" idx="2"/>
            <a:endCxn id="14" idx="0"/>
          </p:cNvCxnSpPr>
          <p:nvPr/>
        </p:nvCxnSpPr>
        <p:spPr>
          <a:xfrm flipH="1">
            <a:off x="6878126" y="2821463"/>
            <a:ext cx="1" cy="23875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D722D75-6C81-DBC7-00A1-FA3A39171C0E}"/>
              </a:ext>
            </a:extLst>
          </p:cNvPr>
          <p:cNvCxnSpPr>
            <a:stCxn id="14" idx="2"/>
            <a:endCxn id="13" idx="0"/>
          </p:cNvCxnSpPr>
          <p:nvPr/>
        </p:nvCxnSpPr>
        <p:spPr>
          <a:xfrm>
            <a:off x="6878126" y="3797779"/>
            <a:ext cx="1" cy="24477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640955-0728-EC0B-8E77-95A277CC6C94}"/>
              </a:ext>
            </a:extLst>
          </p:cNvPr>
          <p:cNvCxnSpPr>
            <a:stCxn id="13" idx="2"/>
            <a:endCxn id="10" idx="0"/>
          </p:cNvCxnSpPr>
          <p:nvPr/>
        </p:nvCxnSpPr>
        <p:spPr>
          <a:xfrm flipH="1">
            <a:off x="6878126" y="4780114"/>
            <a:ext cx="1" cy="42593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25FF39B-0088-46C4-6B1B-0959DF6C3BC8}"/>
              </a:ext>
            </a:extLst>
          </p:cNvPr>
          <p:cNvSpPr txBox="1"/>
          <p:nvPr/>
        </p:nvSpPr>
        <p:spPr>
          <a:xfrm>
            <a:off x="594360" y="2798610"/>
            <a:ext cx="2337759" cy="523220"/>
          </a:xfrm>
          <a:prstGeom prst="rect">
            <a:avLst/>
          </a:prstGeom>
          <a:noFill/>
        </p:spPr>
        <p:txBody>
          <a:bodyPr wrap="square" rtlCol="0">
            <a:spAutoFit/>
          </a:bodyPr>
          <a:lstStyle/>
          <a:p>
            <a:r>
              <a:rPr lang="it-IT" sz="2800" b="1" dirty="0">
                <a:solidFill>
                  <a:schemeClr val="bg1"/>
                </a:solidFill>
              </a:rPr>
              <a:t>RETRIEVER</a:t>
            </a:r>
          </a:p>
        </p:txBody>
      </p:sp>
      <p:cxnSp>
        <p:nvCxnSpPr>
          <p:cNvPr id="29" name="Straight Arrow Connector 28">
            <a:extLst>
              <a:ext uri="{FF2B5EF4-FFF2-40B4-BE49-F238E27FC236}">
                <a16:creationId xmlns:a16="http://schemas.microsoft.com/office/drawing/2014/main" id="{67E430E9-E880-8684-6817-B42385934714}"/>
              </a:ext>
            </a:extLst>
          </p:cNvPr>
          <p:cNvCxnSpPr>
            <a:cxnSpLocks/>
            <a:stCxn id="10" idx="3"/>
          </p:cNvCxnSpPr>
          <p:nvPr/>
        </p:nvCxnSpPr>
        <p:spPr>
          <a:xfrm flipV="1">
            <a:off x="7809779" y="5574823"/>
            <a:ext cx="1394606"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892527A-358B-D67B-6A99-E29BEA945A7A}"/>
              </a:ext>
            </a:extLst>
          </p:cNvPr>
          <p:cNvSpPr txBox="1"/>
          <p:nvPr/>
        </p:nvSpPr>
        <p:spPr>
          <a:xfrm>
            <a:off x="7908219" y="5206044"/>
            <a:ext cx="1654846" cy="369332"/>
          </a:xfrm>
          <a:prstGeom prst="rect">
            <a:avLst/>
          </a:prstGeom>
          <a:noFill/>
        </p:spPr>
        <p:txBody>
          <a:bodyPr wrap="square" rtlCol="0">
            <a:spAutoFit/>
          </a:bodyPr>
          <a:lstStyle/>
          <a:p>
            <a:r>
              <a:rPr lang="it-IT" b="1" dirty="0">
                <a:solidFill>
                  <a:schemeClr val="bg1"/>
                </a:solidFill>
              </a:rPr>
              <a:t>&gt; Treshold</a:t>
            </a:r>
          </a:p>
        </p:txBody>
      </p:sp>
      <p:pic>
        <p:nvPicPr>
          <p:cNvPr id="33" name="Graphic 32" descr="Checkmark with solid fill">
            <a:extLst>
              <a:ext uri="{FF2B5EF4-FFF2-40B4-BE49-F238E27FC236}">
                <a16:creationId xmlns:a16="http://schemas.microsoft.com/office/drawing/2014/main" id="{9E79620A-288A-1198-6B75-B69E8116EE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74038" y="5019810"/>
            <a:ext cx="914400" cy="914400"/>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C4B7857-DC97-B28D-A1E4-F00DC44A254C}"/>
              </a:ext>
            </a:extLst>
          </p:cNvPr>
          <p:cNvSpPr>
            <a:spLocks noGrp="1"/>
          </p:cNvSpPr>
          <p:nvPr>
            <p:ph type="title"/>
          </p:nvPr>
        </p:nvSpPr>
        <p:spPr>
          <a:xfrm>
            <a:off x="594360" y="278129"/>
            <a:ext cx="9778365" cy="1494596"/>
          </a:xfrm>
        </p:spPr>
        <p:txBody>
          <a:bodyPr rtlCol="0"/>
          <a:lstStyle>
            <a:defPPr>
              <a:defRPr lang="it-IT"/>
            </a:defPPr>
          </a:lstStyle>
          <a:p>
            <a:pPr rtl="0"/>
            <a:r>
              <a:rPr lang="it-IT" dirty="0"/>
              <a:t>Spiegazione RAG: OlympicGPT</a:t>
            </a:r>
          </a:p>
        </p:txBody>
      </p:sp>
      <p:sp>
        <p:nvSpPr>
          <p:cNvPr id="10" name="TextBox 9">
            <a:extLst>
              <a:ext uri="{FF2B5EF4-FFF2-40B4-BE49-F238E27FC236}">
                <a16:creationId xmlns:a16="http://schemas.microsoft.com/office/drawing/2014/main" id="{E3F74122-5ECA-3FDF-2AB9-C4AE65828830}"/>
              </a:ext>
            </a:extLst>
          </p:cNvPr>
          <p:cNvSpPr txBox="1"/>
          <p:nvPr/>
        </p:nvSpPr>
        <p:spPr>
          <a:xfrm>
            <a:off x="594360" y="2798610"/>
            <a:ext cx="2337759" cy="523220"/>
          </a:xfrm>
          <a:prstGeom prst="rect">
            <a:avLst/>
          </a:prstGeom>
          <a:noFill/>
        </p:spPr>
        <p:txBody>
          <a:bodyPr wrap="square" rtlCol="0">
            <a:spAutoFit/>
          </a:bodyPr>
          <a:lstStyle/>
          <a:p>
            <a:r>
              <a:rPr lang="it-IT" sz="2800" b="1" dirty="0">
                <a:solidFill>
                  <a:schemeClr val="bg1"/>
                </a:solidFill>
              </a:rPr>
              <a:t>GENERATOR</a:t>
            </a:r>
          </a:p>
        </p:txBody>
      </p:sp>
      <p:sp>
        <p:nvSpPr>
          <p:cNvPr id="11" name="Rectangle: Rounded Corners 10">
            <a:extLst>
              <a:ext uri="{FF2B5EF4-FFF2-40B4-BE49-F238E27FC236}">
                <a16:creationId xmlns:a16="http://schemas.microsoft.com/office/drawing/2014/main" id="{5AA4765F-02A3-C98F-DF60-FA95ED69777F}"/>
              </a:ext>
            </a:extLst>
          </p:cNvPr>
          <p:cNvSpPr/>
          <p:nvPr/>
        </p:nvSpPr>
        <p:spPr>
          <a:xfrm>
            <a:off x="784140" y="4268279"/>
            <a:ext cx="2821700" cy="93776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t>Prompt del Modello</a:t>
            </a:r>
          </a:p>
        </p:txBody>
      </p:sp>
      <p:sp>
        <p:nvSpPr>
          <p:cNvPr id="12" name="Rectangle: Rounded Corners 11">
            <a:extLst>
              <a:ext uri="{FF2B5EF4-FFF2-40B4-BE49-F238E27FC236}">
                <a16:creationId xmlns:a16="http://schemas.microsoft.com/office/drawing/2014/main" id="{BC84AE04-E1B8-DC36-D955-2F77A38A3112}"/>
              </a:ext>
            </a:extLst>
          </p:cNvPr>
          <p:cNvSpPr/>
          <p:nvPr/>
        </p:nvSpPr>
        <p:spPr>
          <a:xfrm>
            <a:off x="3605840" y="2871157"/>
            <a:ext cx="2702945" cy="93776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t>Chunk testo Wikipedia </a:t>
            </a:r>
          </a:p>
        </p:txBody>
      </p:sp>
      <p:sp>
        <p:nvSpPr>
          <p:cNvPr id="13" name="Rectangle: Rounded Corners 12">
            <a:extLst>
              <a:ext uri="{FF2B5EF4-FFF2-40B4-BE49-F238E27FC236}">
                <a16:creationId xmlns:a16="http://schemas.microsoft.com/office/drawing/2014/main" id="{76629D5C-4C77-2206-1E58-6F38BDD6F0F4}"/>
              </a:ext>
            </a:extLst>
          </p:cNvPr>
          <p:cNvSpPr/>
          <p:nvPr/>
        </p:nvSpPr>
        <p:spPr>
          <a:xfrm>
            <a:off x="6308784" y="4279961"/>
            <a:ext cx="2256807" cy="937764"/>
          </a:xfrm>
          <a:prstGeom prst="roundRect">
            <a:avLst/>
          </a:prstGeom>
          <a:solidFill>
            <a:srgbClr val="7CA65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t>LLM (GPT2)</a:t>
            </a:r>
          </a:p>
        </p:txBody>
      </p:sp>
      <p:sp>
        <p:nvSpPr>
          <p:cNvPr id="15" name="Plus Sign 14">
            <a:extLst>
              <a:ext uri="{FF2B5EF4-FFF2-40B4-BE49-F238E27FC236}">
                <a16:creationId xmlns:a16="http://schemas.microsoft.com/office/drawing/2014/main" id="{A1ACD30D-B475-F1AE-7F3B-16F6E7F71EA9}"/>
              </a:ext>
            </a:extLst>
          </p:cNvPr>
          <p:cNvSpPr/>
          <p:nvPr/>
        </p:nvSpPr>
        <p:spPr>
          <a:xfrm>
            <a:off x="4500112" y="4279961"/>
            <a:ext cx="914400" cy="914400"/>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Straight Arrow Connector 16">
            <a:extLst>
              <a:ext uri="{FF2B5EF4-FFF2-40B4-BE49-F238E27FC236}">
                <a16:creationId xmlns:a16="http://schemas.microsoft.com/office/drawing/2014/main" id="{689CC2FD-8127-E90D-3044-732779F3774E}"/>
              </a:ext>
            </a:extLst>
          </p:cNvPr>
          <p:cNvCxnSpPr>
            <a:stCxn id="11" idx="3"/>
            <a:endCxn id="15" idx="2"/>
          </p:cNvCxnSpPr>
          <p:nvPr/>
        </p:nvCxnSpPr>
        <p:spPr>
          <a:xfrm flipV="1">
            <a:off x="3605840" y="4737161"/>
            <a:ext cx="1015476"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72A572-0B30-1FA6-5050-0445FC773665}"/>
              </a:ext>
            </a:extLst>
          </p:cNvPr>
          <p:cNvCxnSpPr>
            <a:stCxn id="12" idx="2"/>
            <a:endCxn id="15" idx="3"/>
          </p:cNvCxnSpPr>
          <p:nvPr/>
        </p:nvCxnSpPr>
        <p:spPr>
          <a:xfrm flipH="1">
            <a:off x="4957312" y="3808922"/>
            <a:ext cx="1" cy="592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E5B6F4A-114D-1CE8-F29D-87BFA10C2402}"/>
              </a:ext>
            </a:extLst>
          </p:cNvPr>
          <p:cNvCxnSpPr/>
          <p:nvPr/>
        </p:nvCxnSpPr>
        <p:spPr>
          <a:xfrm flipV="1">
            <a:off x="5308905" y="4737161"/>
            <a:ext cx="1015476"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B7F1FC4-F1A0-957A-5A58-567D95759458}"/>
              </a:ext>
            </a:extLst>
          </p:cNvPr>
          <p:cNvSpPr/>
          <p:nvPr/>
        </p:nvSpPr>
        <p:spPr>
          <a:xfrm>
            <a:off x="9181380" y="4380063"/>
            <a:ext cx="1863306" cy="73755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400" dirty="0"/>
              <a:t>ANSWER</a:t>
            </a:r>
          </a:p>
        </p:txBody>
      </p:sp>
      <p:cxnSp>
        <p:nvCxnSpPr>
          <p:cNvPr id="23" name="Straight Arrow Connector 22">
            <a:extLst>
              <a:ext uri="{FF2B5EF4-FFF2-40B4-BE49-F238E27FC236}">
                <a16:creationId xmlns:a16="http://schemas.microsoft.com/office/drawing/2014/main" id="{5C4F3CC2-D876-71DC-6252-5E7F74ED406D}"/>
              </a:ext>
            </a:extLst>
          </p:cNvPr>
          <p:cNvCxnSpPr>
            <a:stCxn id="13" idx="3"/>
            <a:endCxn id="21" idx="1"/>
          </p:cNvCxnSpPr>
          <p:nvPr/>
        </p:nvCxnSpPr>
        <p:spPr>
          <a:xfrm>
            <a:off x="8565591" y="4748843"/>
            <a:ext cx="6157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78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C4B7857-DC97-B28D-A1E4-F00DC44A254C}"/>
              </a:ext>
            </a:extLst>
          </p:cNvPr>
          <p:cNvSpPr>
            <a:spLocks noGrp="1"/>
          </p:cNvSpPr>
          <p:nvPr>
            <p:ph type="title"/>
          </p:nvPr>
        </p:nvSpPr>
        <p:spPr>
          <a:xfrm>
            <a:off x="1206817" y="278129"/>
            <a:ext cx="9778365" cy="710162"/>
          </a:xfrm>
        </p:spPr>
        <p:txBody>
          <a:bodyPr rtlCol="0"/>
          <a:lstStyle>
            <a:defPPr>
              <a:defRPr lang="it-IT"/>
            </a:defPPr>
          </a:lstStyle>
          <a:p>
            <a:pPr algn="ctr" rtl="0"/>
            <a:r>
              <a:rPr lang="it-IT" dirty="0"/>
              <a:t>Preview – Olympic GPT</a:t>
            </a:r>
          </a:p>
        </p:txBody>
      </p:sp>
      <p:pic>
        <p:nvPicPr>
          <p:cNvPr id="4" name="Picture 3">
            <a:extLst>
              <a:ext uri="{FF2B5EF4-FFF2-40B4-BE49-F238E27FC236}">
                <a16:creationId xmlns:a16="http://schemas.microsoft.com/office/drawing/2014/main" id="{2E5076FB-0B06-19E9-9251-C82946C60F63}"/>
              </a:ext>
            </a:extLst>
          </p:cNvPr>
          <p:cNvPicPr>
            <a:picLocks noChangeAspect="1"/>
          </p:cNvPicPr>
          <p:nvPr/>
        </p:nvPicPr>
        <p:blipFill>
          <a:blip r:embed="rId3"/>
          <a:stretch>
            <a:fillRect/>
          </a:stretch>
        </p:blipFill>
        <p:spPr>
          <a:xfrm>
            <a:off x="1798397" y="1068177"/>
            <a:ext cx="8595206" cy="5511694"/>
          </a:xfrm>
          <a:prstGeom prst="rect">
            <a:avLst/>
          </a:prstGeom>
        </p:spPr>
      </p:pic>
    </p:spTree>
    <p:extLst>
      <p:ext uri="{BB962C8B-B14F-4D97-AF65-F5344CB8AC3E}">
        <p14:creationId xmlns:p14="http://schemas.microsoft.com/office/powerpoint/2010/main" val="881152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4C4B7857-DC97-B28D-A1E4-F00DC44A254C}"/>
              </a:ext>
            </a:extLst>
          </p:cNvPr>
          <p:cNvSpPr>
            <a:spLocks noGrp="1"/>
          </p:cNvSpPr>
          <p:nvPr>
            <p:ph type="title"/>
          </p:nvPr>
        </p:nvSpPr>
        <p:spPr>
          <a:xfrm>
            <a:off x="594360" y="278129"/>
            <a:ext cx="9778365" cy="1494596"/>
          </a:xfrm>
        </p:spPr>
        <p:txBody>
          <a:bodyPr rtlCol="0"/>
          <a:lstStyle>
            <a:defPPr>
              <a:defRPr lang="it-IT"/>
            </a:defPPr>
          </a:lstStyle>
          <a:p>
            <a:pPr rtl="0"/>
            <a:r>
              <a:rPr lang="it-IT" dirty="0"/>
              <a:t>Gestione risposte Out-of-KB</a:t>
            </a:r>
          </a:p>
        </p:txBody>
      </p:sp>
      <p:sp>
        <p:nvSpPr>
          <p:cNvPr id="2" name="TextBox 1">
            <a:extLst>
              <a:ext uri="{FF2B5EF4-FFF2-40B4-BE49-F238E27FC236}">
                <a16:creationId xmlns:a16="http://schemas.microsoft.com/office/drawing/2014/main" id="{C090F60F-6BA2-0C84-242D-0E9E272E8F65}"/>
              </a:ext>
            </a:extLst>
          </p:cNvPr>
          <p:cNvSpPr txBox="1"/>
          <p:nvPr/>
        </p:nvSpPr>
        <p:spPr>
          <a:xfrm>
            <a:off x="594360" y="2950234"/>
            <a:ext cx="10568221" cy="2677656"/>
          </a:xfrm>
          <a:prstGeom prst="rect">
            <a:avLst/>
          </a:prstGeom>
          <a:noFill/>
        </p:spPr>
        <p:txBody>
          <a:bodyPr wrap="square" rtlCol="0">
            <a:spAutoFit/>
          </a:bodyPr>
          <a:lstStyle/>
          <a:p>
            <a:pPr marL="285750" indent="-285750">
              <a:buFont typeface="Arial" panose="020B0604020202020204" pitchFamily="34" charset="0"/>
              <a:buChar char="•"/>
            </a:pPr>
            <a:r>
              <a:rPr lang="it-IT" sz="2800" dirty="0">
                <a:solidFill>
                  <a:schemeClr val="bg1"/>
                </a:solidFill>
              </a:rPr>
              <a:t>Richiesta di riformulazione della domanda all’utente</a:t>
            </a:r>
          </a:p>
          <a:p>
            <a:pPr marL="285750" indent="-285750">
              <a:buFont typeface="Arial" panose="020B0604020202020204" pitchFamily="34" charset="0"/>
              <a:buChar char="•"/>
            </a:pPr>
            <a:endParaRPr lang="it-IT" sz="2800" dirty="0">
              <a:solidFill>
                <a:schemeClr val="bg1"/>
              </a:solidFill>
            </a:endParaRPr>
          </a:p>
          <a:p>
            <a:pPr marL="285750" indent="-285750">
              <a:buFont typeface="Arial" panose="020B0604020202020204" pitchFamily="34" charset="0"/>
              <a:buChar char="•"/>
            </a:pPr>
            <a:r>
              <a:rPr lang="it-IT" sz="2800" dirty="0">
                <a:solidFill>
                  <a:schemeClr val="bg1"/>
                </a:solidFill>
              </a:rPr>
              <a:t>Estensione del Retriever ad altre fonti esterne tramite agenti o API</a:t>
            </a:r>
          </a:p>
          <a:p>
            <a:pPr marL="285750" indent="-285750">
              <a:buFont typeface="Arial" panose="020B0604020202020204" pitchFamily="34" charset="0"/>
              <a:buChar char="•"/>
            </a:pPr>
            <a:endParaRPr lang="it-IT" sz="2800" dirty="0">
              <a:solidFill>
                <a:schemeClr val="bg1"/>
              </a:solidFill>
            </a:endParaRPr>
          </a:p>
          <a:p>
            <a:pPr marL="285750" indent="-285750">
              <a:buFont typeface="Arial" panose="020B0604020202020204" pitchFamily="34" charset="0"/>
              <a:buChar char="•"/>
            </a:pPr>
            <a:r>
              <a:rPr lang="it-IT" sz="2800" dirty="0">
                <a:solidFill>
                  <a:schemeClr val="bg1"/>
                </a:solidFill>
              </a:rPr>
              <a:t>Dichiarazione esplicita che il modello non ha trovato la risposta e suggerimento di ulteriori ricerche</a:t>
            </a:r>
          </a:p>
        </p:txBody>
      </p:sp>
    </p:spTree>
    <p:extLst>
      <p:ext uri="{BB962C8B-B14F-4D97-AF65-F5344CB8AC3E}">
        <p14:creationId xmlns:p14="http://schemas.microsoft.com/office/powerpoint/2010/main" val="412508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it-IT"/>
            </a:defPPr>
          </a:lstStyle>
          <a:p>
            <a:pPr rtl="0"/>
            <a:r>
              <a:rPr lang="it-IT" dirty="0"/>
              <a:t>Valutazione &amp; Risultati</a:t>
            </a:r>
          </a:p>
        </p:txBody>
      </p:sp>
      <p:graphicFrame>
        <p:nvGraphicFramePr>
          <p:cNvPr id="9" name="Segnaposto tabella 2">
            <a:extLst>
              <a:ext uri="{FF2B5EF4-FFF2-40B4-BE49-F238E27FC236}">
                <a16:creationId xmlns:a16="http://schemas.microsoft.com/office/drawing/2014/main" id="{BD95C9E3-C181-D701-5429-E0EFB19092AB}"/>
              </a:ext>
            </a:extLst>
          </p:cNvPr>
          <p:cNvGraphicFramePr>
            <a:graphicFrameLocks noGrp="1"/>
          </p:cNvGraphicFramePr>
          <p:nvPr>
            <p:ph sz="quarter" idx="13"/>
            <p:extLst>
              <p:ext uri="{D42A27DB-BD31-4B8C-83A1-F6EECF244321}">
                <p14:modId xmlns:p14="http://schemas.microsoft.com/office/powerpoint/2010/main" val="3832909614"/>
              </p:ext>
            </p:extLst>
          </p:nvPr>
        </p:nvGraphicFramePr>
        <p:xfrm>
          <a:off x="594360" y="3848199"/>
          <a:ext cx="11221819" cy="2547476"/>
        </p:xfrm>
        <a:graphic>
          <a:graphicData uri="http://schemas.openxmlformats.org/drawingml/2006/table">
            <a:tbl>
              <a:tblPr firstRow="1" bandRow="1">
                <a:tableStyleId>{8A107856-5554-42FB-B03E-39F5DBC370BA}</a:tableStyleId>
              </a:tblPr>
              <a:tblGrid>
                <a:gridCol w="2113329">
                  <a:extLst>
                    <a:ext uri="{9D8B030D-6E8A-4147-A177-3AD203B41FA5}">
                      <a16:colId xmlns:a16="http://schemas.microsoft.com/office/drawing/2014/main" val="127040821"/>
                    </a:ext>
                  </a:extLst>
                </a:gridCol>
                <a:gridCol w="5903651">
                  <a:extLst>
                    <a:ext uri="{9D8B030D-6E8A-4147-A177-3AD203B41FA5}">
                      <a16:colId xmlns:a16="http://schemas.microsoft.com/office/drawing/2014/main" val="149845700"/>
                    </a:ext>
                  </a:extLst>
                </a:gridCol>
                <a:gridCol w="1597980">
                  <a:extLst>
                    <a:ext uri="{9D8B030D-6E8A-4147-A177-3AD203B41FA5}">
                      <a16:colId xmlns:a16="http://schemas.microsoft.com/office/drawing/2014/main" val="3472639139"/>
                    </a:ext>
                  </a:extLst>
                </a:gridCol>
                <a:gridCol w="1606859">
                  <a:extLst>
                    <a:ext uri="{9D8B030D-6E8A-4147-A177-3AD203B41FA5}">
                      <a16:colId xmlns:a16="http://schemas.microsoft.com/office/drawing/2014/main" val="3459168083"/>
                    </a:ext>
                  </a:extLst>
                </a:gridCol>
              </a:tblGrid>
              <a:tr h="311674">
                <a:tc>
                  <a:txBody>
                    <a:bodyPr/>
                    <a:lstStyle>
                      <a:defPPr>
                        <a:defRPr lang="it-IT"/>
                      </a:defPPr>
                    </a:lstStyle>
                    <a:p>
                      <a:pPr algn="ctr" rtl="0"/>
                      <a:r>
                        <a:rPr lang="it-IT" b="0">
                          <a:latin typeface="+mj-lt"/>
                        </a:rPr>
                        <a:t>Metrica</a:t>
                      </a:r>
                    </a:p>
                  </a:txBody>
                  <a:tcPr anchor="ctr"/>
                </a:tc>
                <a:tc>
                  <a:txBody>
                    <a:bodyPr/>
                    <a:lstStyle>
                      <a:defPPr>
                        <a:defRPr lang="it-IT"/>
                      </a:defPPr>
                    </a:lstStyle>
                    <a:p>
                      <a:pPr algn="ctr" rtl="0"/>
                      <a:r>
                        <a:rPr lang="it-IT" b="0" dirty="0">
                          <a:latin typeface="+mj-lt"/>
                        </a:rPr>
                        <a:t>Misura</a:t>
                      </a:r>
                    </a:p>
                  </a:txBody>
                  <a:tcPr anchor="ctr"/>
                </a:tc>
                <a:tc>
                  <a:txBody>
                    <a:bodyPr/>
                    <a:lstStyle>
                      <a:defPPr>
                        <a:defRPr lang="it-IT"/>
                      </a:defPPr>
                    </a:lstStyle>
                    <a:p>
                      <a:pPr algn="ctr" rtl="0"/>
                      <a:r>
                        <a:rPr lang="it-IT" b="0" dirty="0">
                          <a:latin typeface="+mj-lt"/>
                        </a:rPr>
                        <a:t> Ris. Intera</a:t>
                      </a:r>
                    </a:p>
                  </a:txBody>
                  <a:tcPr anchor="ctr"/>
                </a:tc>
                <a:tc>
                  <a:txBody>
                    <a:bodyPr/>
                    <a:lstStyle/>
                    <a:p>
                      <a:pPr algn="ctr" rtl="0"/>
                      <a:r>
                        <a:rPr lang="it-IT" b="0" dirty="0">
                          <a:latin typeface="+mj-lt"/>
                        </a:rPr>
                        <a:t>Ris. Troncata</a:t>
                      </a:r>
                    </a:p>
                  </a:txBody>
                  <a:tcPr anchor="ctr"/>
                </a:tc>
                <a:extLst>
                  <a:ext uri="{0D108BD9-81ED-4DB2-BD59-A6C34878D82A}">
                    <a16:rowId xmlns:a16="http://schemas.microsoft.com/office/drawing/2014/main" val="3298013591"/>
                  </a:ext>
                </a:extLst>
              </a:tr>
              <a:tr h="545429">
                <a:tc>
                  <a:txBody>
                    <a:bodyPr/>
                    <a:lstStyle>
                      <a:defPPr>
                        <a:defRPr lang="it-IT"/>
                      </a:defPPr>
                    </a:lstStyle>
                    <a:p>
                      <a:pPr algn="ctr" rtl="0"/>
                      <a:r>
                        <a:rPr lang="it-IT" b="0" dirty="0"/>
                        <a:t>ROUGE-1</a:t>
                      </a:r>
                    </a:p>
                  </a:txBody>
                  <a:tcPr anchor="ctr"/>
                </a:tc>
                <a:tc>
                  <a:txBody>
                    <a:bodyPr/>
                    <a:lstStyle>
                      <a:defPPr>
                        <a:defRPr lang="it-IT"/>
                      </a:defPPr>
                    </a:lstStyle>
                    <a:p>
                      <a:pPr algn="ctr" rtl="0"/>
                      <a:r>
                        <a:rPr lang="it-IT" dirty="0"/>
                        <a:t>Sovrapposizione di singole parole (unigrammi).</a:t>
                      </a:r>
                      <a:endParaRPr lang="it-IT" b="0" dirty="0"/>
                    </a:p>
                  </a:txBody>
                  <a:tcPr anchor="ctr"/>
                </a:tc>
                <a:tc>
                  <a:txBody>
                    <a:bodyPr/>
                    <a:lstStyle>
                      <a:defPPr>
                        <a:defRPr lang="it-IT"/>
                      </a:defPPr>
                    </a:lstStyle>
                    <a:p>
                      <a:pPr algn="ctr" rtl="0"/>
                      <a:r>
                        <a:rPr lang="it-IT" sz="1800" kern="1200" dirty="0">
                          <a:solidFill>
                            <a:schemeClr val="dk1"/>
                          </a:solidFill>
                          <a:effectLst/>
                          <a:latin typeface="+mn-lt"/>
                          <a:ea typeface="+mn-ea"/>
                          <a:cs typeface="+mn-cs"/>
                        </a:rPr>
                        <a:t>0.0442</a:t>
                      </a:r>
                      <a:endParaRPr lang="it-IT" b="0" dirty="0"/>
                    </a:p>
                  </a:txBody>
                  <a:tcPr anchor="ctr"/>
                </a:tc>
                <a:tc>
                  <a:txBody>
                    <a:bodyPr/>
                    <a:lstStyle/>
                    <a:p>
                      <a:pPr algn="ctr" rtl="0"/>
                      <a:r>
                        <a:rPr lang="en-US" sz="1800" dirty="0">
                          <a:solidFill>
                            <a:schemeClr val="bg1"/>
                          </a:solidFill>
                          <a:latin typeface="+mn-lt"/>
                        </a:rPr>
                        <a:t>0.4242</a:t>
                      </a:r>
                      <a:endParaRPr lang="it-IT" b="0" dirty="0"/>
                    </a:p>
                  </a:txBody>
                  <a:tcPr anchor="ctr"/>
                </a:tc>
                <a:extLst>
                  <a:ext uri="{0D108BD9-81ED-4DB2-BD59-A6C34878D82A}">
                    <a16:rowId xmlns:a16="http://schemas.microsoft.com/office/drawing/2014/main" val="3873867931"/>
                  </a:ext>
                </a:extLst>
              </a:tr>
              <a:tr h="545429">
                <a:tc>
                  <a:txBody>
                    <a:bodyPr/>
                    <a:lstStyle>
                      <a:defPPr>
                        <a:defRPr lang="it-IT"/>
                      </a:defPPr>
                    </a:lstStyle>
                    <a:p>
                      <a:pPr algn="ctr" rtl="0"/>
                      <a:r>
                        <a:rPr lang="it-IT" b="0" dirty="0"/>
                        <a:t>ROUGE-2</a:t>
                      </a:r>
                    </a:p>
                  </a:txBody>
                  <a:tcPr anchor="ctr"/>
                </a:tc>
                <a:tc>
                  <a:txBody>
                    <a:bodyPr/>
                    <a:lstStyle>
                      <a:defPPr>
                        <a:defRPr lang="it-IT"/>
                      </a:defPPr>
                    </a:lstStyle>
                    <a:p>
                      <a:pPr algn="ctr" rtl="0"/>
                      <a:r>
                        <a:rPr lang="it-IT" dirty="0"/>
                        <a:t>Sovrapposizione di bigrammi (due parole consecutive).</a:t>
                      </a:r>
                      <a:endParaRPr lang="it-IT" b="0" dirty="0"/>
                    </a:p>
                  </a:txBody>
                  <a:tcPr anchor="ctr"/>
                </a:tc>
                <a:tc>
                  <a:txBody>
                    <a:bodyPr/>
                    <a:lstStyle>
                      <a:defPPr>
                        <a:defRPr lang="it-IT"/>
                      </a:defPPr>
                    </a:lstStyle>
                    <a:p>
                      <a:pPr algn="ctr" rtl="0"/>
                      <a:r>
                        <a:rPr lang="it-IT" sz="1800" kern="1200" dirty="0">
                          <a:solidFill>
                            <a:schemeClr val="dk1"/>
                          </a:solidFill>
                          <a:effectLst/>
                          <a:latin typeface="+mn-lt"/>
                          <a:ea typeface="+mn-ea"/>
                          <a:cs typeface="+mn-cs"/>
                        </a:rPr>
                        <a:t>0.0247</a:t>
                      </a:r>
                      <a:endParaRPr lang="it-IT" b="0" dirty="0"/>
                    </a:p>
                  </a:txBody>
                  <a:tcPr anchor="ctr"/>
                </a:tc>
                <a:tc>
                  <a:txBody>
                    <a:bodyPr/>
                    <a:lstStyle/>
                    <a:p>
                      <a:pPr algn="ctr" rtl="0"/>
                      <a:r>
                        <a:rPr lang="en-US" sz="1800" dirty="0">
                          <a:solidFill>
                            <a:schemeClr val="bg1"/>
                          </a:solidFill>
                          <a:latin typeface="+mn-lt"/>
                        </a:rPr>
                        <a:t>0.1935</a:t>
                      </a:r>
                      <a:endParaRPr lang="it-IT" b="0" dirty="0"/>
                    </a:p>
                  </a:txBody>
                  <a:tcPr anchor="ctr"/>
                </a:tc>
                <a:extLst>
                  <a:ext uri="{0D108BD9-81ED-4DB2-BD59-A6C34878D82A}">
                    <a16:rowId xmlns:a16="http://schemas.microsoft.com/office/drawing/2014/main" val="85209771"/>
                  </a:ext>
                </a:extLst>
              </a:tr>
              <a:tr h="545429">
                <a:tc>
                  <a:txBody>
                    <a:bodyPr/>
                    <a:lstStyle>
                      <a:defPPr>
                        <a:defRPr lang="it-IT"/>
                      </a:defPPr>
                    </a:lstStyle>
                    <a:p>
                      <a:pPr algn="ctr" rtl="0"/>
                      <a:r>
                        <a:rPr lang="it-IT" b="0" dirty="0"/>
                        <a:t>ROUGE-L</a:t>
                      </a:r>
                    </a:p>
                  </a:txBody>
                  <a:tcPr anchor="ctr"/>
                </a:tc>
                <a:tc>
                  <a:txBody>
                    <a:bodyPr/>
                    <a:lstStyle>
                      <a:defPPr>
                        <a:defRPr lang="it-IT"/>
                      </a:defPPr>
                    </a:lstStyle>
                    <a:p>
                      <a:pPr algn="ctr" rtl="0"/>
                      <a:r>
                        <a:rPr lang="it-IT" dirty="0"/>
                        <a:t>Basato sulla sequenza comune più lunga (LCS).</a:t>
                      </a:r>
                      <a:endParaRPr lang="it-IT" b="0" dirty="0"/>
                    </a:p>
                  </a:txBody>
                  <a:tcPr anchor="ctr"/>
                </a:tc>
                <a:tc>
                  <a:txBody>
                    <a:bodyPr/>
                    <a:lstStyle>
                      <a:defPPr>
                        <a:defRPr lang="it-IT"/>
                      </a:defPPr>
                    </a:lstStyle>
                    <a:p>
                      <a:pPr algn="ctr" rtl="0"/>
                      <a:r>
                        <a:rPr lang="it-IT" sz="1800" kern="1200" dirty="0">
                          <a:solidFill>
                            <a:schemeClr val="dk1"/>
                          </a:solidFill>
                          <a:effectLst/>
                          <a:latin typeface="+mn-lt"/>
                          <a:ea typeface="+mn-ea"/>
                          <a:cs typeface="+mn-cs"/>
                        </a:rPr>
                        <a:t>0.0393</a:t>
                      </a:r>
                      <a:endParaRPr lang="it-IT" b="0" dirty="0"/>
                    </a:p>
                  </a:txBody>
                  <a:tcPr anchor="ctr"/>
                </a:tc>
                <a:tc>
                  <a:txBody>
                    <a:bodyPr/>
                    <a:lstStyle/>
                    <a:p>
                      <a:pPr algn="ctr" rtl="0"/>
                      <a:r>
                        <a:rPr lang="en-US" sz="1800" dirty="0">
                          <a:solidFill>
                            <a:schemeClr val="bg1"/>
                          </a:solidFill>
                          <a:latin typeface="+mn-lt"/>
                        </a:rPr>
                        <a:t>0.3636</a:t>
                      </a:r>
                      <a:endParaRPr lang="it-IT" b="0" dirty="0"/>
                    </a:p>
                  </a:txBody>
                  <a:tcPr anchor="ctr"/>
                </a:tc>
                <a:extLst>
                  <a:ext uri="{0D108BD9-81ED-4DB2-BD59-A6C34878D82A}">
                    <a16:rowId xmlns:a16="http://schemas.microsoft.com/office/drawing/2014/main" val="4061031278"/>
                  </a:ext>
                </a:extLst>
              </a:tr>
              <a:tr h="545429">
                <a:tc>
                  <a:txBody>
                    <a:bodyPr/>
                    <a:lstStyle>
                      <a:defPPr>
                        <a:defRPr lang="it-IT"/>
                      </a:defPPr>
                    </a:lstStyle>
                    <a:p>
                      <a:pPr algn="ctr" rtl="0"/>
                      <a:r>
                        <a:rPr lang="it-IT" b="0" dirty="0"/>
                        <a:t>BLEU</a:t>
                      </a:r>
                    </a:p>
                  </a:txBody>
                  <a:tcPr anchor="ctr"/>
                </a:tc>
                <a:tc>
                  <a:txBody>
                    <a:bodyPr/>
                    <a:lstStyle>
                      <a:defPPr>
                        <a:defRPr lang="it-IT"/>
                      </a:defPPr>
                    </a:lstStyle>
                    <a:p>
                      <a:pPr algn="ctr" rtl="0"/>
                      <a:r>
                        <a:rPr lang="it-IT" dirty="0"/>
                        <a:t>Valuta la precisione degli n-grammi, con penalità di brevità.</a:t>
                      </a:r>
                      <a:endParaRPr lang="it-IT" b="0" dirty="0"/>
                    </a:p>
                  </a:txBody>
                  <a:tcPr anchor="ctr"/>
                </a:tc>
                <a:tc>
                  <a:txBody>
                    <a:bodyPr/>
                    <a:lstStyle>
                      <a:defPPr>
                        <a:defRPr lang="it-IT"/>
                      </a:defPPr>
                    </a:lstStyle>
                    <a:p>
                      <a:pPr algn="ctr" rtl="0"/>
                      <a:r>
                        <a:rPr lang="it-IT" dirty="0"/>
                        <a:t>0.0106</a:t>
                      </a:r>
                      <a:endParaRPr lang="it-IT" b="0" dirty="0"/>
                    </a:p>
                  </a:txBody>
                  <a:tcPr anchor="ctr"/>
                </a:tc>
                <a:tc>
                  <a:txBody>
                    <a:bodyPr/>
                    <a:lstStyle/>
                    <a:p>
                      <a:pPr algn="ctr" rtl="0"/>
                      <a:r>
                        <a:rPr lang="en-US" sz="1800" dirty="0">
                          <a:solidFill>
                            <a:schemeClr val="bg1"/>
                          </a:solidFill>
                          <a:latin typeface="+mn-lt"/>
                        </a:rPr>
                        <a:t>0.0000</a:t>
                      </a:r>
                      <a:endParaRPr lang="it-IT" b="0" dirty="0"/>
                    </a:p>
                  </a:txBody>
                  <a:tcPr anchor="ctr"/>
                </a:tc>
                <a:extLst>
                  <a:ext uri="{0D108BD9-81ED-4DB2-BD59-A6C34878D82A}">
                    <a16:rowId xmlns:a16="http://schemas.microsoft.com/office/drawing/2014/main" val="3591840781"/>
                  </a:ext>
                </a:extLst>
              </a:tr>
            </a:tbl>
          </a:graphicData>
        </a:graphic>
      </p:graphicFrame>
      <p:sp>
        <p:nvSpPr>
          <p:cNvPr id="10" name="TextBox 9">
            <a:extLst>
              <a:ext uri="{FF2B5EF4-FFF2-40B4-BE49-F238E27FC236}">
                <a16:creationId xmlns:a16="http://schemas.microsoft.com/office/drawing/2014/main" id="{6C67A4C5-21AF-286E-CF9B-1712C3D6E172}"/>
              </a:ext>
            </a:extLst>
          </p:cNvPr>
          <p:cNvSpPr txBox="1"/>
          <p:nvPr/>
        </p:nvSpPr>
        <p:spPr>
          <a:xfrm>
            <a:off x="594360" y="2245875"/>
            <a:ext cx="11003280" cy="140807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800"/>
              </a:spcBef>
              <a:spcAft>
                <a:spcPts val="0"/>
              </a:spcAft>
              <a:buClrTx/>
              <a:buSzTx/>
              <a:buFont typeface="Arial" panose="020B0604020202020204" pitchFamily="34" charset="0"/>
              <a:buNone/>
              <a:tabLst/>
              <a:defRPr/>
            </a:pPr>
            <a:r>
              <a:rPr kumimoji="0" lang="it-IT" sz="1900" b="0" i="0" u="none" strike="noStrike" kern="1200" cap="none" spc="0" normalizeH="0" baseline="0" noProof="0" dirty="0">
                <a:ln>
                  <a:noFill/>
                </a:ln>
                <a:solidFill>
                  <a:srgbClr val="FF0000"/>
                </a:solidFill>
                <a:effectLst/>
                <a:uLnTx/>
                <a:uFillTx/>
                <a:latin typeface="Franklin Gothic Book"/>
                <a:ea typeface="+mn-ea"/>
                <a:cs typeface="+mn-cs"/>
              </a:rPr>
              <a:t>Domanda: </a:t>
            </a:r>
            <a:r>
              <a:rPr kumimoji="0" lang="en-US" sz="1900" b="0" i="0" u="none" strike="noStrike" kern="1200" cap="none" spc="0" normalizeH="0" baseline="0" noProof="0" dirty="0">
                <a:ln>
                  <a:noFill/>
                </a:ln>
                <a:solidFill>
                  <a:srgbClr val="000000"/>
                </a:solidFill>
                <a:effectLst/>
                <a:uLnTx/>
                <a:uFillTx/>
                <a:latin typeface="Franklin Gothic Book"/>
                <a:ea typeface="+mn-ea"/>
                <a:cs typeface="+mn-cs"/>
              </a:rPr>
              <a:t>Which city hosted the first modern Summer Olympic Games? In what year?</a:t>
            </a:r>
            <a:br>
              <a:rPr kumimoji="0" lang="en-US" sz="1900" b="0" i="0" u="none" strike="noStrike" kern="1200" cap="none" spc="0" normalizeH="0" baseline="0" noProof="0" dirty="0">
                <a:ln>
                  <a:noFill/>
                </a:ln>
                <a:solidFill>
                  <a:srgbClr val="000000"/>
                </a:solidFill>
                <a:effectLst/>
                <a:uLnTx/>
                <a:uFillTx/>
                <a:latin typeface="Franklin Gothic Book"/>
                <a:ea typeface="+mn-ea"/>
                <a:cs typeface="+mn-cs"/>
              </a:rPr>
            </a:br>
            <a:r>
              <a:rPr lang="en-US" sz="1900" dirty="0" err="1">
                <a:solidFill>
                  <a:srgbClr val="FF0000"/>
                </a:solidFill>
                <a:latin typeface="Franklin Gothic Book"/>
              </a:rPr>
              <a:t>Risposta</a:t>
            </a:r>
            <a:r>
              <a:rPr lang="en-US" sz="1900" dirty="0">
                <a:solidFill>
                  <a:srgbClr val="FF0000"/>
                </a:solidFill>
                <a:latin typeface="Franklin Gothic Book"/>
              </a:rPr>
              <a:t>: </a:t>
            </a:r>
            <a:r>
              <a:rPr lang="en-US" sz="1900" dirty="0">
                <a:solidFill>
                  <a:srgbClr val="000000"/>
                </a:solidFill>
                <a:latin typeface="Franklin Gothic Book"/>
              </a:rPr>
              <a:t>The Summer Olympic Games were held in 1896 in Athens, Greece, and the first modern Olympic Games, held in 1896, took place in the capital, Athens, Greece. The first modern Olympic Games were held in 1896 in Athens, Greece, and the first modern Olympics</a:t>
            </a:r>
            <a:r>
              <a:rPr lang="it-IT" sz="1900" dirty="0">
                <a:solidFill>
                  <a:srgbClr val="000000"/>
                </a:solidFill>
                <a:latin typeface="Franklin Gothic Book"/>
              </a:rPr>
              <a:t>….(repeated text)</a:t>
            </a:r>
            <a:br>
              <a:rPr lang="it-IT" sz="1900" dirty="0">
                <a:solidFill>
                  <a:srgbClr val="000000"/>
                </a:solidFill>
                <a:latin typeface="Franklin Gothic Book"/>
              </a:rPr>
            </a:br>
            <a:r>
              <a:rPr lang="en-US" sz="1900" dirty="0" err="1">
                <a:solidFill>
                  <a:srgbClr val="FF0000"/>
                </a:solidFill>
                <a:latin typeface="Franklin Gothic Book"/>
              </a:rPr>
              <a:t>Risposta</a:t>
            </a:r>
            <a:r>
              <a:rPr lang="en-US" sz="1900" dirty="0">
                <a:solidFill>
                  <a:srgbClr val="FF0000"/>
                </a:solidFill>
                <a:latin typeface="Franklin Gothic Book"/>
              </a:rPr>
              <a:t> </a:t>
            </a:r>
            <a:r>
              <a:rPr lang="en-US" sz="1900" dirty="0" err="1">
                <a:solidFill>
                  <a:srgbClr val="FF0000"/>
                </a:solidFill>
                <a:latin typeface="Franklin Gothic Book"/>
              </a:rPr>
              <a:t>corretta</a:t>
            </a:r>
            <a:r>
              <a:rPr lang="en-US" sz="1900" dirty="0">
                <a:solidFill>
                  <a:srgbClr val="FF0000"/>
                </a:solidFill>
                <a:latin typeface="Franklin Gothic Book"/>
              </a:rPr>
              <a:t>: </a:t>
            </a:r>
            <a:r>
              <a:rPr lang="en-US" sz="1900" dirty="0">
                <a:solidFill>
                  <a:schemeClr val="bg1"/>
                </a:solidFill>
                <a:latin typeface="Franklin Gothic Book"/>
              </a:rPr>
              <a:t>Athens hosted the first modern Summer Olympic Games in 1896.</a:t>
            </a:r>
            <a:endParaRPr kumimoji="0" lang="it-IT" sz="1900" b="0" i="0" u="none" strike="noStrike" kern="1200" cap="none" spc="0" normalizeH="0" baseline="0" noProof="0" dirty="0">
              <a:ln>
                <a:noFill/>
              </a:ln>
              <a:solidFill>
                <a:schemeClr val="bg1"/>
              </a:solidFill>
              <a:effectLst/>
              <a:uLnTx/>
              <a:uFillTx/>
              <a:ea typeface="+mn-ea"/>
              <a:cs typeface="+mn-cs"/>
            </a:endParaRPr>
          </a:p>
        </p:txBody>
      </p:sp>
    </p:spTree>
    <p:extLst>
      <p:ext uri="{BB962C8B-B14F-4D97-AF65-F5344CB8AC3E}">
        <p14:creationId xmlns:p14="http://schemas.microsoft.com/office/powerpoint/2010/main" val="185076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rtlCol="0"/>
          <a:lstStyle>
            <a:defPPr>
              <a:defRPr lang="it-IT"/>
            </a:defPPr>
          </a:lstStyle>
          <a:p>
            <a:pPr rtl="0"/>
            <a:r>
              <a:rPr lang="it-IT" dirty="0"/>
              <a:t>Possibili sviluppi</a:t>
            </a:r>
          </a:p>
        </p:txBody>
      </p:sp>
      <p:sp>
        <p:nvSpPr>
          <p:cNvPr id="5" name="TextBox 4">
            <a:extLst>
              <a:ext uri="{FF2B5EF4-FFF2-40B4-BE49-F238E27FC236}">
                <a16:creationId xmlns:a16="http://schemas.microsoft.com/office/drawing/2014/main" id="{487ABE0E-C136-BD2D-C1AD-0276C8FE69F0}"/>
              </a:ext>
            </a:extLst>
          </p:cNvPr>
          <p:cNvSpPr txBox="1"/>
          <p:nvPr/>
        </p:nvSpPr>
        <p:spPr>
          <a:xfrm>
            <a:off x="594360" y="2950234"/>
            <a:ext cx="10568221" cy="1384995"/>
          </a:xfrm>
          <a:prstGeom prst="rect">
            <a:avLst/>
          </a:prstGeom>
          <a:noFill/>
        </p:spPr>
        <p:txBody>
          <a:bodyPr wrap="square" rtlCol="0">
            <a:spAutoFit/>
          </a:bodyPr>
          <a:lstStyle/>
          <a:p>
            <a:pPr marL="285750" indent="-285750">
              <a:buFont typeface="Arial" panose="020B0604020202020204" pitchFamily="34" charset="0"/>
              <a:buChar char="•"/>
            </a:pPr>
            <a:r>
              <a:rPr lang="it-IT" sz="2800" dirty="0">
                <a:solidFill>
                  <a:schemeClr val="bg1"/>
                </a:solidFill>
              </a:rPr>
              <a:t>Cambiare modello per avere performance migliori </a:t>
            </a:r>
          </a:p>
          <a:p>
            <a:pPr marL="285750" indent="-285750">
              <a:buFont typeface="Arial" panose="020B0604020202020204" pitchFamily="34" charset="0"/>
              <a:buChar char="•"/>
            </a:pPr>
            <a:endParaRPr lang="it-IT" sz="2800" dirty="0">
              <a:solidFill>
                <a:schemeClr val="bg1"/>
              </a:solidFill>
            </a:endParaRPr>
          </a:p>
          <a:p>
            <a:pPr marL="285750" indent="-285750">
              <a:buFont typeface="Arial" panose="020B0604020202020204" pitchFamily="34" charset="0"/>
              <a:buChar char="•"/>
            </a:pPr>
            <a:r>
              <a:rPr lang="it-IT" sz="2800" dirty="0">
                <a:solidFill>
                  <a:schemeClr val="bg1"/>
                </a:solidFill>
              </a:rPr>
              <a:t>Sviluppo di altri agenti Retriever che prendono informazioni esterne</a:t>
            </a:r>
          </a:p>
        </p:txBody>
      </p:sp>
    </p:spTree>
    <p:extLst>
      <p:ext uri="{BB962C8B-B14F-4D97-AF65-F5344CB8AC3E}">
        <p14:creationId xmlns:p14="http://schemas.microsoft.com/office/powerpoint/2010/main" val="3189467602"/>
      </p:ext>
    </p:extLst>
  </p:cSld>
  <p:clrMapOvr>
    <a:masterClrMapping/>
  </p:clrMapOvr>
</p:sld>
</file>

<file path=ppt/theme/theme1.xml><?xml version="1.0" encoding="utf-8"?>
<a:theme xmlns:a="http://schemas.openxmlformats.org/drawingml/2006/main" name="Personalizzata">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4_TF78853419_Win32" id="{3ED6E92A-08EA-49C8-8CDD-3C359BC72750}" vid="{18A8D122-DF74-4B77-85CD-55A103CD41C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{9C367DB6-6615-4DBA-9D59-5DF32ABD0AE1}tf78853419_win32</Template>
  <TotalTime>0</TotalTime>
  <Words>338</Words>
  <Application>Microsoft Office PowerPoint</Application>
  <PresentationFormat>Widescreen</PresentationFormat>
  <Paragraphs>77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ArialMT</vt:lpstr>
      <vt:lpstr>Calibri</vt:lpstr>
      <vt:lpstr>Franklin Gothic Book</vt:lpstr>
      <vt:lpstr>Franklin Gothic Demi</vt:lpstr>
      <vt:lpstr>Personalizzata</vt:lpstr>
      <vt:lpstr>Tech Task Ammagamma</vt:lpstr>
      <vt:lpstr>Agenda</vt:lpstr>
      <vt:lpstr>Introduzione</vt:lpstr>
      <vt:lpstr>Spiegazione RAG: OlympicGPT</vt:lpstr>
      <vt:lpstr>Spiegazione RAG: OlympicGPT</vt:lpstr>
      <vt:lpstr>Preview – Olympic GPT</vt:lpstr>
      <vt:lpstr>Gestione risposte Out-of-KB</vt:lpstr>
      <vt:lpstr>Valutazione &amp; Risultati</vt:lpstr>
      <vt:lpstr>Possibili sviluppi</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Matteo Braceschi</dc:creator>
  <cp:lastModifiedBy>Matteo Braceschi</cp:lastModifiedBy>
  <cp:revision>4</cp:revision>
  <dcterms:created xsi:type="dcterms:W3CDTF">2024-10-24T14:48:43Z</dcterms:created>
  <dcterms:modified xsi:type="dcterms:W3CDTF">2024-10-26T15:04:56Z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