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3" r:id="rId7"/>
    <p:sldId id="259" r:id="rId8"/>
    <p:sldId id="272" r:id="rId9"/>
    <p:sldId id="270" r:id="rId10"/>
    <p:sldId id="271" r:id="rId11"/>
    <p:sldId id="262" r:id="rId12"/>
    <p:sldId id="273" r:id="rId13"/>
    <p:sldId id="260" r:id="rId14"/>
    <p:sldId id="265" r:id="rId15"/>
    <p:sldId id="266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3" r:id="rId24"/>
    <p:sldId id="284" r:id="rId25"/>
    <p:sldId id="281" r:id="rId26"/>
    <p:sldId id="28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22/638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43E-FE91-504D-CD05-E96BAF122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Impossibilities in Succinct Arguments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CF191-406B-E571-D451-CADD7ADD2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+mn-lt"/>
              </a:rPr>
              <a:t>Black-box Extraction and More</a:t>
            </a:r>
            <a:endParaRPr lang="da-DK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BD752-F1BD-A090-3483-25ED05BCD2DF}"/>
              </a:ext>
            </a:extLst>
          </p:cNvPr>
          <p:cNvSpPr txBox="1"/>
          <p:nvPr/>
        </p:nvSpPr>
        <p:spPr>
          <a:xfrm>
            <a:off x="1159625" y="5142203"/>
            <a:ext cx="249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Matteo Campanelli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Protocol Labs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166A1-3982-1A82-8687-95F30283DCF4}"/>
              </a:ext>
            </a:extLst>
          </p:cNvPr>
          <p:cNvSpPr txBox="1"/>
          <p:nvPr/>
        </p:nvSpPr>
        <p:spPr>
          <a:xfrm>
            <a:off x="6941128" y="5637383"/>
            <a:ext cx="475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Joint work with:</a:t>
            </a:r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Chaya Ganesh, Hamid </a:t>
            </a:r>
            <a:r>
              <a:rPr lang="da-DK" i="1" dirty="0" err="1">
                <a:solidFill>
                  <a:schemeClr val="bg2">
                    <a:lumMod val="50000"/>
                  </a:schemeClr>
                </a:solidFill>
              </a:rPr>
              <a:t>Khoshakhlagh</a:t>
            </a:r>
            <a:r>
              <a:rPr lang="da-DK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a-DK" i="1" dirty="0" err="1">
                <a:solidFill>
                  <a:schemeClr val="bg2">
                    <a:lumMod val="50000"/>
                  </a:schemeClr>
                </a:solidFill>
              </a:rPr>
              <a:t>Janno</a:t>
            </a:r>
            <a:r>
              <a:rPr lang="da-DK" i="1" dirty="0">
                <a:solidFill>
                  <a:schemeClr val="bg2">
                    <a:lumMod val="50000"/>
                  </a:schemeClr>
                </a:solidFill>
              </a:rPr>
              <a:t> Siim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279740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ee with no leaves&#10;&#10;Description automatically generated with medium confidence">
            <a:extLst>
              <a:ext uri="{FF2B5EF4-FFF2-40B4-BE49-F238E27FC236}">
                <a16:creationId xmlns:a16="http://schemas.microsoft.com/office/drawing/2014/main" id="{2C827330-FC5C-62A2-4A9B-0E9B2360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9" y="3344571"/>
            <a:ext cx="817786" cy="710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21621-85C7-EE58-752C-A6F4D2DC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of GW: Setup model</a:t>
            </a:r>
            <a:endParaRPr lang="da-DK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17F8A0-3194-9699-A722-834D38BBE1E4}"/>
              </a:ext>
            </a:extLst>
          </p:cNvPr>
          <p:cNvGrpSpPr/>
          <p:nvPr/>
        </p:nvGrpSpPr>
        <p:grpSpPr>
          <a:xfrm>
            <a:off x="9676192" y="333829"/>
            <a:ext cx="2208561" cy="1990722"/>
            <a:chOff x="7794922" y="2889237"/>
            <a:chExt cx="2943202" cy="3055570"/>
          </a:xfrm>
        </p:grpSpPr>
        <p:pic>
          <p:nvPicPr>
            <p:cNvPr id="5" name="Picture 4" descr="A tree with no leaves&#10;&#10;Description automatically generated with medium confidence">
              <a:extLst>
                <a:ext uri="{FF2B5EF4-FFF2-40B4-BE49-F238E27FC236}">
                  <a16:creationId xmlns:a16="http://schemas.microsoft.com/office/drawing/2014/main" id="{C7E47D1E-BCDB-69B2-004C-73E6B6E7A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2902" y="2889237"/>
              <a:ext cx="2285222" cy="2285222"/>
            </a:xfrm>
            <a:prstGeom prst="rect">
              <a:avLst/>
            </a:prstGeom>
          </p:spPr>
        </p:pic>
        <p:pic>
          <p:nvPicPr>
            <p:cNvPr id="6" name="Picture 5" descr="A picture containing tree, sky, plant, outdoor&#10;&#10;Description automatically generated">
              <a:extLst>
                <a:ext uri="{FF2B5EF4-FFF2-40B4-BE49-F238E27FC236}">
                  <a16:creationId xmlns:a16="http://schemas.microsoft.com/office/drawing/2014/main" id="{2CDDFB4A-C9D2-6ACE-15FA-E2CE8B4E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4922" y="4904577"/>
              <a:ext cx="609600" cy="4053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46368F-2B60-72F6-974C-824C4B9472D7}"/>
                </a:ext>
              </a:extLst>
            </p:cNvPr>
            <p:cNvSpPr txBox="1"/>
            <p:nvPr/>
          </p:nvSpPr>
          <p:spPr>
            <a:xfrm>
              <a:off x="7843302" y="5254753"/>
              <a:ext cx="609600" cy="566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crs</a:t>
              </a:r>
              <a:endParaRPr lang="da-DK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FD3B97-0FB5-C906-13E8-A7D34F6808E8}"/>
                </a:ext>
              </a:extLst>
            </p:cNvPr>
            <p:cNvSpPr txBox="1"/>
            <p:nvPr/>
          </p:nvSpPr>
          <p:spPr>
            <a:xfrm>
              <a:off x="9262654" y="5236195"/>
              <a:ext cx="982281" cy="708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CRS</a:t>
              </a:r>
              <a:endParaRPr lang="da-DK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CCEA1E-C53F-4F5E-C2FB-79A6D138E7CA}"/>
              </a:ext>
            </a:extLst>
          </p:cNvPr>
          <p:cNvSpPr txBox="1"/>
          <p:nvPr/>
        </p:nvSpPr>
        <p:spPr>
          <a:xfrm>
            <a:off x="1408307" y="2152511"/>
            <a:ext cx="792925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GW’s focus is on </a:t>
            </a:r>
            <a:r>
              <a:rPr lang="en-US" i="1" dirty="0"/>
              <a:t>proof</a:t>
            </a:r>
            <a:r>
              <a:rPr lang="en-US" dirty="0"/>
              <a:t> succinctness;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also </a:t>
            </a:r>
            <a:r>
              <a:rPr lang="en-US" i="1" dirty="0"/>
              <a:t>verifier</a:t>
            </a:r>
            <a:r>
              <a:rPr lang="en-US" dirty="0"/>
              <a:t> succinctness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have </a:t>
            </a:r>
            <a:r>
              <a:rPr lang="da-DK" dirty="0" err="1"/>
              <a:t>only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Kilian/</a:t>
            </a:r>
            <a:r>
              <a:rPr lang="da-DK" dirty="0" err="1"/>
              <a:t>Micali</a:t>
            </a:r>
            <a:r>
              <a:rPr lang="da-DK" dirty="0"/>
              <a:t> </a:t>
            </a:r>
            <a:r>
              <a:rPr lang="da-DK" dirty="0" err="1"/>
              <a:t>construction</a:t>
            </a:r>
            <a:r>
              <a:rPr lang="da-DK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have </a:t>
            </a:r>
            <a:r>
              <a:rPr lang="da-DK" dirty="0" err="1"/>
              <a:t>both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., Groth16),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obtained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b="1" dirty="0" err="1"/>
              <a:t>preprocessing</a:t>
            </a:r>
            <a:endParaRPr lang="da-DK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b="1" dirty="0"/>
              <a:t>The CRS type and </a:t>
            </a:r>
            <a:r>
              <a:rPr lang="da-DK" b="1" dirty="0" err="1"/>
              <a:t>size</a:t>
            </a:r>
            <a:r>
              <a:rPr lang="da-DK" b="1" dirty="0"/>
              <a:t> </a:t>
            </a:r>
            <a:r>
              <a:rPr lang="da-DK" b="1" dirty="0" err="1"/>
              <a:t>play</a:t>
            </a:r>
            <a:r>
              <a:rPr lang="da-DK" b="1" dirty="0"/>
              <a:t> an </a:t>
            </a:r>
            <a:r>
              <a:rPr lang="da-DK" b="1" dirty="0" err="1"/>
              <a:t>important</a:t>
            </a:r>
            <a:r>
              <a:rPr lang="da-DK" b="1" dirty="0"/>
              <a:t> </a:t>
            </a:r>
            <a:r>
              <a:rPr lang="da-DK" b="1" dirty="0" err="1"/>
              <a:t>role</a:t>
            </a:r>
            <a:r>
              <a:rPr lang="da-DK" b="1" dirty="0"/>
              <a:t> </a:t>
            </a:r>
            <a:r>
              <a:rPr lang="da-DK" b="1" dirty="0" err="1"/>
              <a:t>here</a:t>
            </a:r>
            <a:endParaRPr lang="da-DK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Preprocessing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has a </a:t>
            </a:r>
            <a:r>
              <a:rPr lang="da-DK" dirty="0" err="1"/>
              <a:t>crs</a:t>
            </a:r>
            <a:r>
              <a:rPr lang="da-DK" dirty="0"/>
              <a:t> growing with the </a:t>
            </a:r>
            <a:r>
              <a:rPr lang="da-DK" dirty="0" err="1"/>
              <a:t>circuit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(|C|)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But in GW the </a:t>
            </a:r>
            <a:r>
              <a:rPr lang="da-DK" dirty="0" err="1"/>
              <a:t>crs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short (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grow</a:t>
            </a:r>
            <a:r>
              <a:rPr lang="da-DK" dirty="0"/>
              <a:t> with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)</a:t>
            </a:r>
          </a:p>
        </p:txBody>
      </p:sp>
      <p:pic>
        <p:nvPicPr>
          <p:cNvPr id="13" name="Picture 12" descr="A picture containing tree, sky, plant, outdoor&#10;&#10;Description automatically generated">
            <a:extLst>
              <a:ext uri="{FF2B5EF4-FFF2-40B4-BE49-F238E27FC236}">
                <a16:creationId xmlns:a16="http://schemas.microsoft.com/office/drawing/2014/main" id="{720DB6E0-3CD5-AD95-CE20-6F1B1122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43668"/>
            <a:ext cx="380972" cy="2199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2E485DF-B1E6-8377-3616-96D9FCADD9B3}"/>
              </a:ext>
            </a:extLst>
          </p:cNvPr>
          <p:cNvGrpSpPr/>
          <p:nvPr/>
        </p:nvGrpSpPr>
        <p:grpSpPr>
          <a:xfrm>
            <a:off x="1287766" y="5331479"/>
            <a:ext cx="7747457" cy="710017"/>
            <a:chOff x="1287766" y="5331479"/>
            <a:chExt cx="7747457" cy="7100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276DCB-D9F0-4220-63D8-017941CAE3A4}"/>
                </a:ext>
              </a:extLst>
            </p:cNvPr>
            <p:cNvSpPr txBox="1"/>
            <p:nvPr/>
          </p:nvSpPr>
          <p:spPr>
            <a:xfrm>
              <a:off x="1287766" y="5555655"/>
              <a:ext cx="7338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Bottomline</a:t>
              </a:r>
              <a:r>
                <a:rPr lang="en-US" dirty="0"/>
                <a:t>: There is a gap—we understand the case        but not the case</a:t>
              </a:r>
              <a:endParaRPr lang="da-DK" dirty="0"/>
            </a:p>
          </p:txBody>
        </p:sp>
        <p:pic>
          <p:nvPicPr>
            <p:cNvPr id="16" name="Picture 15" descr="A tree with no leaves&#10;&#10;Description automatically generated with medium confidence">
              <a:extLst>
                <a:ext uri="{FF2B5EF4-FFF2-40B4-BE49-F238E27FC236}">
                  <a16:creationId xmlns:a16="http://schemas.microsoft.com/office/drawing/2014/main" id="{21E3C239-0C86-6BD2-3AF5-7FF4B322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7437" y="5331479"/>
              <a:ext cx="817786" cy="710017"/>
            </a:xfrm>
            <a:prstGeom prst="rect">
              <a:avLst/>
            </a:prstGeom>
          </p:spPr>
        </p:pic>
        <p:pic>
          <p:nvPicPr>
            <p:cNvPr id="17" name="Picture 16" descr="A picture containing tree, sky, plant, outdoor&#10;&#10;Description automatically generated">
              <a:extLst>
                <a:ext uri="{FF2B5EF4-FFF2-40B4-BE49-F238E27FC236}">
                  <a16:creationId xmlns:a16="http://schemas.microsoft.com/office/drawing/2014/main" id="{9B8846F2-09A6-E734-406D-F9B395DEF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2194" y="5627050"/>
              <a:ext cx="380972" cy="219960"/>
            </a:xfrm>
            <a:prstGeom prst="rect">
              <a:avLst/>
            </a:prstGeom>
          </p:spPr>
        </p:pic>
      </p:grpSp>
      <p:pic>
        <p:nvPicPr>
          <p:cNvPr id="19" name="Picture 18" descr="A tree with no leaves&#10;&#10;Description automatically generated with medium confidence">
            <a:extLst>
              <a:ext uri="{FF2B5EF4-FFF2-40B4-BE49-F238E27FC236}">
                <a16:creationId xmlns:a16="http://schemas.microsoft.com/office/drawing/2014/main" id="{6D4BE368-4A92-61D4-4A0C-551FAF6A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745" y="3977532"/>
            <a:ext cx="817786" cy="7100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0D41A8-D022-8001-BADA-5CDDB5CB72A6}"/>
              </a:ext>
            </a:extLst>
          </p:cNvPr>
          <p:cNvSpPr txBox="1"/>
          <p:nvPr/>
        </p:nvSpPr>
        <p:spPr>
          <a:xfrm>
            <a:off x="9676192" y="5310047"/>
            <a:ext cx="2487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Footnote</a:t>
            </a:r>
            <a:r>
              <a:rPr lang="en-US" sz="1200" dirty="0"/>
              <a:t>: BCCT13 shows preprocessing gives no additional power for </a:t>
            </a:r>
            <a:r>
              <a:rPr lang="en-US" sz="1200" b="1" dirty="0"/>
              <a:t>extraction</a:t>
            </a:r>
            <a:r>
              <a:rPr lang="en-US" sz="1200" dirty="0"/>
              <a:t>; gap still exists for soundness only.</a:t>
            </a:r>
            <a:endParaRPr lang="da-DK" sz="1200" b="1" dirty="0"/>
          </a:p>
        </p:txBody>
      </p:sp>
    </p:spTree>
    <p:extLst>
      <p:ext uri="{BB962C8B-B14F-4D97-AF65-F5344CB8AC3E}">
        <p14:creationId xmlns:p14="http://schemas.microsoft.com/office/powerpoint/2010/main" val="16479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80581E-D3B8-D7B7-2CC3-B4CAF8AE21AC}"/>
              </a:ext>
            </a:extLst>
          </p:cNvPr>
          <p:cNvSpPr txBox="1"/>
          <p:nvPr/>
        </p:nvSpPr>
        <p:spPr>
          <a:xfrm>
            <a:off x="487235" y="3105834"/>
            <a:ext cx="522847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b="1" dirty="0"/>
              <a:t>Implications of GW—more explicitly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GW does hold for preprocessing SNARGs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(observation) </a:t>
            </a:r>
            <a:r>
              <a:rPr lang="en-US" dirty="0"/>
              <a:t>GW does not hold for a meaningful class of languages, “trapdoor languages”</a:t>
            </a:r>
          </a:p>
        </p:txBody>
      </p:sp>
      <p:pic>
        <p:nvPicPr>
          <p:cNvPr id="27" name="Picture 26" descr="A tree with no leaves&#10;&#10;Description automatically generated with medium confidence">
            <a:extLst>
              <a:ext uri="{FF2B5EF4-FFF2-40B4-BE49-F238E27FC236}">
                <a16:creationId xmlns:a16="http://schemas.microsoft.com/office/drawing/2014/main" id="{63AAEBB6-B373-E122-42A7-E083344A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06" y="3393626"/>
            <a:ext cx="577738" cy="501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E1518-0BD2-866F-8FEB-32DBA389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work: checking boundaries for GW (and more)</a:t>
            </a:r>
            <a:endParaRPr lang="da-DK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AB01AC-2279-56D1-18B4-0E4B252F11A3}"/>
              </a:ext>
            </a:extLst>
          </p:cNvPr>
          <p:cNvGrpSpPr/>
          <p:nvPr/>
        </p:nvGrpSpPr>
        <p:grpSpPr>
          <a:xfrm>
            <a:off x="5927201" y="3024740"/>
            <a:ext cx="5228479" cy="1754326"/>
            <a:chOff x="5927201" y="3024740"/>
            <a:chExt cx="522847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67E857-5041-05BF-0DAE-414EE16DE41F}"/>
                </a:ext>
              </a:extLst>
            </p:cNvPr>
            <p:cNvSpPr txBox="1"/>
            <p:nvPr/>
          </p:nvSpPr>
          <p:spPr>
            <a:xfrm>
              <a:off x="5927201" y="3105834"/>
              <a:ext cx="522847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b="1" dirty="0"/>
                <a:t>2) SNARKs and UC (</a:t>
              </a:r>
              <a:r>
                <a:rPr lang="en-US" b="1" dirty="0" err="1"/>
                <a:t>blackbox</a:t>
              </a:r>
              <a:r>
                <a:rPr lang="en-US" b="1" dirty="0"/>
                <a:t> extraction)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dirty="0"/>
                <a:t>Next slides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52BD2E-1A53-509C-4DFB-1985EAFBAF32}"/>
                </a:ext>
              </a:extLst>
            </p:cNvPr>
            <p:cNvCxnSpPr>
              <a:cxnSpLocks/>
            </p:cNvCxnSpPr>
            <p:nvPr/>
          </p:nvCxnSpPr>
          <p:spPr>
            <a:xfrm>
              <a:off x="5955762" y="3024740"/>
              <a:ext cx="0" cy="1754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A7F76B-3F4B-6030-8821-D5F48B033EA4}"/>
              </a:ext>
            </a:extLst>
          </p:cNvPr>
          <p:cNvSpPr txBox="1"/>
          <p:nvPr/>
        </p:nvSpPr>
        <p:spPr>
          <a:xfrm>
            <a:off x="3477911" y="2119440"/>
            <a:ext cx="6097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Some of our contributions: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00265394-9BEB-7015-55A2-6E687F070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86" t="38241" r="1586" b="-35116"/>
          <a:stretch/>
        </p:blipFill>
        <p:spPr>
          <a:xfrm>
            <a:off x="993968" y="3993237"/>
            <a:ext cx="493276" cy="6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1518-0BD2-866F-8FEB-32DBA389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work: checking boundaries for GW (and more)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5952-E224-B901-4429-7C1ED1E5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28739"/>
          </a:xfrm>
        </p:spPr>
        <p:txBody>
          <a:bodyPr/>
          <a:lstStyle/>
          <a:p>
            <a:r>
              <a:rPr lang="en-US" b="1" dirty="0"/>
              <a:t>- Folklore suggests:</a:t>
            </a:r>
          </a:p>
          <a:p>
            <a:pPr lvl="1"/>
            <a:r>
              <a:rPr lang="en-US" dirty="0"/>
              <a:t>“Many non-trivial things seem impossible for SNARGs/SNARKs” (see prev. slide)</a:t>
            </a:r>
          </a:p>
          <a:p>
            <a:r>
              <a:rPr lang="en-US" b="1" dirty="0"/>
              <a:t>- We ask:</a:t>
            </a:r>
          </a:p>
          <a:p>
            <a:pPr lvl="1"/>
            <a:r>
              <a:rPr lang="en-US" dirty="0"/>
              <a:t>“How can we qualify this a little bit more?”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0581E-D3B8-D7B7-2CC3-B4CAF8AE21AC}"/>
              </a:ext>
            </a:extLst>
          </p:cNvPr>
          <p:cNvSpPr txBox="1"/>
          <p:nvPr/>
        </p:nvSpPr>
        <p:spPr>
          <a:xfrm>
            <a:off x="1097279" y="4317585"/>
            <a:ext cx="45850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b="1" dirty="0"/>
              <a:t>Implications of GW—more explicitly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GW does hold for preprocessing SNARGs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(observation) GW does not hold for a meaningful class of languages, “trapdoor languages”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7E857-5041-05BF-0DAE-414EE16DE41F}"/>
              </a:ext>
            </a:extLst>
          </p:cNvPr>
          <p:cNvSpPr txBox="1"/>
          <p:nvPr/>
        </p:nvSpPr>
        <p:spPr>
          <a:xfrm>
            <a:off x="5682342" y="4317585"/>
            <a:ext cx="4585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2) SNARKs and UC (</a:t>
            </a:r>
            <a:r>
              <a:rPr lang="en-US" b="1" dirty="0" err="1"/>
              <a:t>blackbox</a:t>
            </a:r>
            <a:r>
              <a:rPr lang="en-US" b="1" dirty="0"/>
              <a:t> extraction)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Next slides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BD2E-1A53-509C-4DFB-1985EAFBAF32}"/>
              </a:ext>
            </a:extLst>
          </p:cNvPr>
          <p:cNvCxnSpPr>
            <a:cxnSpLocks/>
          </p:cNvCxnSpPr>
          <p:nvPr/>
        </p:nvCxnSpPr>
        <p:spPr>
          <a:xfrm>
            <a:off x="5955475" y="4317585"/>
            <a:ext cx="0" cy="175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ACE852-CE46-3962-3A0E-30456ECE3853}"/>
              </a:ext>
            </a:extLst>
          </p:cNvPr>
          <p:cNvCxnSpPr>
            <a:cxnSpLocks/>
          </p:cNvCxnSpPr>
          <p:nvPr/>
        </p:nvCxnSpPr>
        <p:spPr>
          <a:xfrm flipH="1">
            <a:off x="2588821" y="3455006"/>
            <a:ext cx="6739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A7F76B-3F4B-6030-8821-D5F48B033EA4}"/>
              </a:ext>
            </a:extLst>
          </p:cNvPr>
          <p:cNvSpPr txBox="1"/>
          <p:nvPr/>
        </p:nvSpPr>
        <p:spPr>
          <a:xfrm>
            <a:off x="3230956" y="3687936"/>
            <a:ext cx="6097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Some of our contributions:</a:t>
            </a:r>
          </a:p>
        </p:txBody>
      </p:sp>
    </p:spTree>
    <p:extLst>
      <p:ext uri="{BB962C8B-B14F-4D97-AF65-F5344CB8AC3E}">
        <p14:creationId xmlns:p14="http://schemas.microsoft.com/office/powerpoint/2010/main" val="318242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5B59-EA79-3C5D-BC58-D611845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folklore to double check: </a:t>
            </a:r>
            <a:br>
              <a:rPr lang="en-US" dirty="0"/>
            </a:br>
            <a:r>
              <a:rPr lang="en-US" dirty="0"/>
              <a:t>SNARKs, UC and black-box extractability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BEB7-04C7-F40E-1A03-ECB8E24A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977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arguments in larger protocols requires extractability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Extractability in several </a:t>
            </a:r>
            <a:r>
              <a:rPr lang="en-US" b="1" dirty="0"/>
              <a:t>succinct</a:t>
            </a:r>
            <a:r>
              <a:rPr lang="en-US" dirty="0"/>
              <a:t> SNARKs:</a:t>
            </a:r>
          </a:p>
          <a:p>
            <a:pPr lvl="1"/>
            <a:r>
              <a:rPr lang="en-US" i="1" dirty="0"/>
              <a:t>“For all Adv … there exists </a:t>
            </a:r>
            <a:r>
              <a:rPr lang="en-US" i="1" dirty="0" err="1"/>
              <a:t>Ext</a:t>
            </a:r>
            <a:r>
              <a:rPr lang="en-US" i="1" baseline="-25000" dirty="0" err="1"/>
              <a:t>Adv</a:t>
            </a:r>
            <a:r>
              <a:rPr lang="en-US" i="1" dirty="0"/>
              <a:t> …”</a:t>
            </a:r>
          </a:p>
          <a:p>
            <a:pPr lvl="1"/>
            <a:r>
              <a:rPr lang="en-US" dirty="0"/>
              <a:t>This is not “</a:t>
            </a:r>
            <a:r>
              <a:rPr lang="en-US" b="1" i="1" dirty="0"/>
              <a:t>black-box</a:t>
            </a:r>
            <a:r>
              <a:rPr lang="en-US" i="1" dirty="0"/>
              <a:t>” </a:t>
            </a:r>
            <a:r>
              <a:rPr lang="en-US" dirty="0"/>
              <a:t>extraction (Ext depends on Adv)</a:t>
            </a:r>
          </a:p>
          <a:p>
            <a:pPr lvl="1"/>
            <a:r>
              <a:rPr lang="da-DK" dirty="0"/>
              <a:t>Not </a:t>
            </a:r>
            <a:r>
              <a:rPr lang="da-DK" dirty="0" err="1"/>
              <a:t>good</a:t>
            </a:r>
            <a:r>
              <a:rPr lang="da-DK" dirty="0"/>
              <a:t> for UC:</a:t>
            </a:r>
          </a:p>
          <a:p>
            <a:pPr lvl="2"/>
            <a:r>
              <a:rPr lang="en-US" dirty="0">
                <a:effectLst/>
                <a:latin typeface="Arial" panose="020B0604020202020204" pitchFamily="34" charset="0"/>
              </a:rPr>
              <a:t>“ideal-world” simulator must extract a witness w/o knowledge of the environment’s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This has motivated several works with circuit-succinctness only</a:t>
            </a:r>
            <a:endParaRPr lang="en-US" dirty="0"/>
          </a:p>
          <a:p>
            <a:pPr lvl="1"/>
            <a:r>
              <a:rPr lang="en-US" dirty="0">
                <a:effectLst/>
              </a:rPr>
              <a:t>CØCØ, Tiramisu…</a:t>
            </a:r>
          </a:p>
          <a:p>
            <a:pPr lvl="1"/>
            <a:r>
              <a:rPr lang="en-US" b="1" dirty="0"/>
              <a:t>Approach</a:t>
            </a:r>
            <a:r>
              <a:rPr lang="en-US" dirty="0"/>
              <a:t>: Provide (short) proof + encryption of witness; extract through decryption key</a:t>
            </a: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DF8FF3-7B7A-D58E-2DD9-C8123BAD25B2}"/>
              </a:ext>
            </a:extLst>
          </p:cNvPr>
          <p:cNvGrpSpPr/>
          <p:nvPr/>
        </p:nvGrpSpPr>
        <p:grpSpPr>
          <a:xfrm>
            <a:off x="5905031" y="1212201"/>
            <a:ext cx="6221454" cy="2387294"/>
            <a:chOff x="5905031" y="1212201"/>
            <a:chExt cx="6221454" cy="23872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47FC4F-FE54-BA1C-9021-928B44583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796" y="1921906"/>
              <a:ext cx="5764689" cy="16775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178EF4-ABFA-AA8B-9F1D-338AE874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031" y="1212201"/>
              <a:ext cx="5734850" cy="97168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2A4BBC-A80B-FE00-2C05-537645B676C5}"/>
              </a:ext>
            </a:extLst>
          </p:cNvPr>
          <p:cNvGrpSpPr/>
          <p:nvPr/>
        </p:nvGrpSpPr>
        <p:grpSpPr>
          <a:xfrm>
            <a:off x="3356137" y="5513098"/>
            <a:ext cx="5479726" cy="751669"/>
            <a:chOff x="2062405" y="5212748"/>
            <a:chExt cx="5479726" cy="751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158781-72BC-2A8E-00BD-C5A8E2FDE393}"/>
                </a:ext>
              </a:extLst>
            </p:cNvPr>
            <p:cNvSpPr txBox="1"/>
            <p:nvPr/>
          </p:nvSpPr>
          <p:spPr>
            <a:xfrm>
              <a:off x="2062405" y="5595085"/>
              <a:ext cx="5479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Folklore seems to be that this is the only way around it.</a:t>
              </a:r>
              <a:endParaRPr lang="da-DK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6F2C85-3375-1835-C813-C878F8BF3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7964" y="5212748"/>
              <a:ext cx="1080149" cy="352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983A75-7911-23F6-B6D8-20B04DBFB862}"/>
              </a:ext>
            </a:extLst>
          </p:cNvPr>
          <p:cNvGrpSpPr/>
          <p:nvPr/>
        </p:nvGrpSpPr>
        <p:grpSpPr>
          <a:xfrm>
            <a:off x="5905031" y="1959376"/>
            <a:ext cx="6170960" cy="2465917"/>
            <a:chOff x="5905031" y="1959376"/>
            <a:chExt cx="6170960" cy="246591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5BDECF-2FBF-8E6C-A2C2-47C0E37A4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5031" y="1959376"/>
              <a:ext cx="5542531" cy="138563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085FA68-7E49-836D-321A-4137F763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9487" y="3217728"/>
              <a:ext cx="5496504" cy="1207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63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B2D4-7BB4-7097-14E3-C20D705B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what extent is “this” inherent?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23A4A4-39B7-87ED-08FB-233C41E9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762488"/>
            <a:ext cx="10058400" cy="1471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A42CC-6E42-90EF-B2B8-E18BFD7A5B82}"/>
              </a:ext>
            </a:extLst>
          </p:cNvPr>
          <p:cNvSpPr txBox="1"/>
          <p:nvPr/>
        </p:nvSpPr>
        <p:spPr>
          <a:xfrm>
            <a:off x="1581844" y="2056326"/>
            <a:ext cx="8369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“This” = apparent clash between </a:t>
            </a:r>
            <a:r>
              <a:rPr lang="en-US" sz="2400" b="1" dirty="0"/>
              <a:t>succinctness</a:t>
            </a:r>
            <a:r>
              <a:rPr lang="en-US" sz="2400" dirty="0"/>
              <a:t> and </a:t>
            </a:r>
            <a:r>
              <a:rPr lang="en-US" sz="2400" b="1" dirty="0"/>
              <a:t>black-box knowledge soundness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To which extent do we understand this clash?</a:t>
            </a:r>
          </a:p>
          <a:p>
            <a:pPr marL="285750" indent="-285750">
              <a:buFontTx/>
              <a:buChar char="-"/>
            </a:pPr>
            <a:endParaRPr lang="da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08054-24E2-4BB4-9E77-D128E95D5AE7}"/>
              </a:ext>
            </a:extLst>
          </p:cNvPr>
          <p:cNvSpPr txBox="1"/>
          <p:nvPr/>
        </p:nvSpPr>
        <p:spPr>
          <a:xfrm>
            <a:off x="4497467" y="5234257"/>
            <a:ext cx="299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Above text from [Tiramisu]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21029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7CD8-B520-E072-4EA3-ED10FE3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our contributions: (cont.)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4C2B-9F1A-216D-53B8-811C4FAAFFFD}"/>
              </a:ext>
            </a:extLst>
          </p:cNvPr>
          <p:cNvSpPr txBox="1"/>
          <p:nvPr/>
        </p:nvSpPr>
        <p:spPr>
          <a:xfrm>
            <a:off x="851506" y="2551837"/>
            <a:ext cx="4830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b="1" dirty="0"/>
              <a:t>Implications of GW—more explicitly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GW does hold for preprocessing SNARGs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(observation) GW does not hold for a meaningful class of languages, “trapdoor languages”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36DB-1607-C0C2-3D06-222365116C70}"/>
              </a:ext>
            </a:extLst>
          </p:cNvPr>
          <p:cNvSpPr txBox="1"/>
          <p:nvPr/>
        </p:nvSpPr>
        <p:spPr>
          <a:xfrm>
            <a:off x="5682343" y="2551837"/>
            <a:ext cx="60403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2) SNARKs and UC (</a:t>
            </a:r>
            <a:r>
              <a:rPr lang="en-US" b="1" dirty="0" err="1"/>
              <a:t>blackbox</a:t>
            </a:r>
            <a:r>
              <a:rPr lang="en-US" b="1" dirty="0"/>
              <a:t> extraction)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Adaptive and non-adaptive setting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Adaptive</a:t>
            </a:r>
            <a:r>
              <a:rPr lang="en-US" b="1" dirty="0"/>
              <a:t>: </a:t>
            </a:r>
            <a:r>
              <a:rPr lang="en-US" dirty="0"/>
              <a:t>“adv(</a:t>
            </a:r>
            <a:r>
              <a:rPr lang="en-US" dirty="0" err="1"/>
              <a:t>crs</a:t>
            </a:r>
            <a:r>
              <a:rPr lang="en-US" dirty="0"/>
              <a:t>) </a:t>
            </a:r>
            <a:r>
              <a:rPr lang="da-DK" dirty="0"/>
              <a:t>→ (x, </a:t>
            </a:r>
            <a:r>
              <a:rPr lang="el-GR" i="1" dirty="0"/>
              <a:t>π</a:t>
            </a:r>
            <a:r>
              <a:rPr lang="da-DK" dirty="0"/>
              <a:t>)”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Non-adaptive</a:t>
            </a:r>
            <a:r>
              <a:rPr lang="en-US" b="1" dirty="0"/>
              <a:t>: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adv1 </a:t>
            </a:r>
            <a:r>
              <a:rPr lang="da-DK" dirty="0"/>
              <a:t>→ x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a-DK" dirty="0"/>
              <a:t>…; adv2(</a:t>
            </a:r>
            <a:r>
              <a:rPr lang="da-DK" dirty="0" err="1"/>
              <a:t>crs</a:t>
            </a:r>
            <a:r>
              <a:rPr lang="da-DK" dirty="0"/>
              <a:t>) → </a:t>
            </a:r>
            <a:r>
              <a:rPr lang="el-GR" i="1" dirty="0"/>
              <a:t>π</a:t>
            </a: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Adaptive BB (negative result)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(minor contribution) </a:t>
            </a:r>
            <a:r>
              <a:rPr lang="en-US" dirty="0"/>
              <a:t>we provide a proof of impossibility for hard languages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Non-adaptive BB: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Positive result: </a:t>
            </a:r>
            <a:r>
              <a:rPr lang="en-US" dirty="0"/>
              <a:t>non-trivial </a:t>
            </a:r>
            <a:r>
              <a:rPr lang="da-DK" dirty="0"/>
              <a:t>⊆ </a:t>
            </a:r>
            <a:r>
              <a:rPr lang="en-US" dirty="0"/>
              <a:t>of NP admits it!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Negative result: </a:t>
            </a:r>
            <a:r>
              <a:rPr lang="en-US" dirty="0"/>
              <a:t>not all NP admits it</a:t>
            </a:r>
            <a:br>
              <a:rPr lang="en-US" dirty="0"/>
            </a:br>
            <a:r>
              <a:rPr lang="en-US" dirty="0"/>
              <a:t> (under standard assumptions)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C372B-C5C5-5A16-FB89-330314AC7D0C}"/>
              </a:ext>
            </a:extLst>
          </p:cNvPr>
          <p:cNvCxnSpPr>
            <a:cxnSpLocks/>
          </p:cNvCxnSpPr>
          <p:nvPr/>
        </p:nvCxnSpPr>
        <p:spPr>
          <a:xfrm>
            <a:off x="5955476" y="2551837"/>
            <a:ext cx="0" cy="175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3C7200E7-BB74-07BF-2AEB-6F511FF7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22" y="4091439"/>
            <a:ext cx="603317" cy="603317"/>
          </a:xfrm>
          <a:prstGeom prst="rect">
            <a:avLst/>
          </a:prstGeom>
        </p:spPr>
      </p:pic>
      <p:pic>
        <p:nvPicPr>
          <p:cNvPr id="9" name="Picture 8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1B60004C-6E0E-2B4B-C00F-4984D7C1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085821" y="4811167"/>
            <a:ext cx="603317" cy="6033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5F62CA-D9BF-118F-E88B-751A18B9C060}"/>
              </a:ext>
            </a:extLst>
          </p:cNvPr>
          <p:cNvCxnSpPr>
            <a:cxnSpLocks/>
          </p:cNvCxnSpPr>
          <p:nvPr/>
        </p:nvCxnSpPr>
        <p:spPr>
          <a:xfrm>
            <a:off x="5955476" y="2551837"/>
            <a:ext cx="0" cy="360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tree with no leaves&#10;&#10;Description automatically generated with medium confidence">
            <a:extLst>
              <a:ext uri="{FF2B5EF4-FFF2-40B4-BE49-F238E27FC236}">
                <a16:creationId xmlns:a16="http://schemas.microsoft.com/office/drawing/2014/main" id="{98F4AFBF-1FBC-65E7-01BD-3893B233E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79" y="2841074"/>
            <a:ext cx="577738" cy="501603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080CD36-12D2-49B8-E02A-78EE12A977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86" t="38241" r="1586" b="-35116"/>
          <a:stretch/>
        </p:blipFill>
        <p:spPr>
          <a:xfrm>
            <a:off x="1314341" y="3440685"/>
            <a:ext cx="493276" cy="6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7CD8-B520-E072-4EA3-ED10FE3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roadmap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4C2B-9F1A-216D-53B8-811C4FAAFFFD}"/>
              </a:ext>
            </a:extLst>
          </p:cNvPr>
          <p:cNvSpPr txBox="1"/>
          <p:nvPr/>
        </p:nvSpPr>
        <p:spPr>
          <a:xfrm>
            <a:off x="851506" y="2551837"/>
            <a:ext cx="4830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b="1" dirty="0"/>
              <a:t>Implications of GW—more explicitly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GW does hold for preprocessing SNARGs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(observation) GW does not hold for a meaningful class of languages, “trapdoor languages”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36DB-1607-C0C2-3D06-222365116C70}"/>
              </a:ext>
            </a:extLst>
          </p:cNvPr>
          <p:cNvSpPr txBox="1"/>
          <p:nvPr/>
        </p:nvSpPr>
        <p:spPr>
          <a:xfrm>
            <a:off x="5682343" y="2551837"/>
            <a:ext cx="60403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2) SNARKs and UC (</a:t>
            </a:r>
            <a:r>
              <a:rPr lang="en-US" b="1" dirty="0" err="1"/>
              <a:t>blackbox</a:t>
            </a:r>
            <a:r>
              <a:rPr lang="en-US" b="1" dirty="0"/>
              <a:t> extraction)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Adaptive BB (negative result)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(minor contribution) </a:t>
            </a:r>
            <a:r>
              <a:rPr lang="en-US" dirty="0"/>
              <a:t>we provide a proof of impossibility for hard languages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Non-adaptive BB: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Positive result: </a:t>
            </a:r>
            <a:r>
              <a:rPr lang="en-US" dirty="0"/>
              <a:t>non-trivial </a:t>
            </a:r>
            <a:r>
              <a:rPr lang="da-DK" dirty="0"/>
              <a:t>⊆ </a:t>
            </a:r>
            <a:r>
              <a:rPr lang="en-US" dirty="0"/>
              <a:t>of NP admits it!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Negative result: </a:t>
            </a:r>
            <a:r>
              <a:rPr lang="en-US" dirty="0"/>
              <a:t>not all NP admits it</a:t>
            </a:r>
            <a:br>
              <a:rPr lang="en-US" dirty="0"/>
            </a:br>
            <a:r>
              <a:rPr lang="en-US" dirty="0"/>
              <a:t> (under standard assumptions)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C372B-C5C5-5A16-FB89-330314AC7D0C}"/>
              </a:ext>
            </a:extLst>
          </p:cNvPr>
          <p:cNvCxnSpPr>
            <a:cxnSpLocks/>
          </p:cNvCxnSpPr>
          <p:nvPr/>
        </p:nvCxnSpPr>
        <p:spPr>
          <a:xfrm>
            <a:off x="5955476" y="2551837"/>
            <a:ext cx="0" cy="360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3C7200E7-BB74-07BF-2AEB-6F511FF7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20" y="2825683"/>
            <a:ext cx="603317" cy="603317"/>
          </a:xfrm>
          <a:prstGeom prst="rect">
            <a:avLst/>
          </a:prstGeom>
        </p:spPr>
      </p:pic>
      <p:pic>
        <p:nvPicPr>
          <p:cNvPr id="9" name="Picture 8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1B60004C-6E0E-2B4B-C00F-4984D7C1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059150" y="3542839"/>
            <a:ext cx="603317" cy="603317"/>
          </a:xfrm>
          <a:prstGeom prst="rect">
            <a:avLst/>
          </a:prstGeom>
        </p:spPr>
      </p:pic>
      <p:pic>
        <p:nvPicPr>
          <p:cNvPr id="10" name="Picture 9" descr="A tree with no leaves&#10;&#10;Description automatically generated with medium confidence">
            <a:extLst>
              <a:ext uri="{FF2B5EF4-FFF2-40B4-BE49-F238E27FC236}">
                <a16:creationId xmlns:a16="http://schemas.microsoft.com/office/drawing/2014/main" id="{867858E2-899E-359E-6A79-6E675616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57" y="2846114"/>
            <a:ext cx="577738" cy="50160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01AD64D-9D36-7B98-1A60-A7D19957A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86" t="38241" r="1586" b="-35116"/>
          <a:stretch/>
        </p:blipFill>
        <p:spPr>
          <a:xfrm>
            <a:off x="1294319" y="3445725"/>
            <a:ext cx="493276" cy="65075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ADB8C8-C819-3A56-88A1-5FE9C31E5034}"/>
              </a:ext>
            </a:extLst>
          </p:cNvPr>
          <p:cNvSpPr/>
          <p:nvPr/>
        </p:nvSpPr>
        <p:spPr>
          <a:xfrm>
            <a:off x="5851806" y="2746034"/>
            <a:ext cx="5361272" cy="1025068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036437-F679-55D1-864D-E533848F5536}"/>
              </a:ext>
            </a:extLst>
          </p:cNvPr>
          <p:cNvSpPr/>
          <p:nvPr/>
        </p:nvSpPr>
        <p:spPr>
          <a:xfrm>
            <a:off x="6448938" y="3656677"/>
            <a:ext cx="5443229" cy="603318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FFB25E-E7D6-0C08-FB39-62B739CACFFC}"/>
              </a:ext>
            </a:extLst>
          </p:cNvPr>
          <p:cNvSpPr/>
          <p:nvPr/>
        </p:nvSpPr>
        <p:spPr>
          <a:xfrm>
            <a:off x="6448938" y="4232181"/>
            <a:ext cx="5443229" cy="603318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39365C-F81A-3C46-4C93-FB06F044825B}"/>
              </a:ext>
            </a:extLst>
          </p:cNvPr>
          <p:cNvSpPr/>
          <p:nvPr/>
        </p:nvSpPr>
        <p:spPr>
          <a:xfrm>
            <a:off x="557860" y="2846114"/>
            <a:ext cx="5443229" cy="603318"/>
          </a:xfrm>
          <a:prstGeom prst="ellipse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BC9719-B653-4C37-2069-CB2105FAC30D}"/>
              </a:ext>
            </a:extLst>
          </p:cNvPr>
          <p:cNvSpPr/>
          <p:nvPr/>
        </p:nvSpPr>
        <p:spPr>
          <a:xfrm>
            <a:off x="772929" y="3392784"/>
            <a:ext cx="5443229" cy="993028"/>
          </a:xfrm>
          <a:prstGeom prst="ellipse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89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7CD8-B520-E072-4EA3-ED10FE3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4C2B-9F1A-216D-53B8-811C4FAAFFFD}"/>
              </a:ext>
            </a:extLst>
          </p:cNvPr>
          <p:cNvSpPr txBox="1"/>
          <p:nvPr/>
        </p:nvSpPr>
        <p:spPr>
          <a:xfrm>
            <a:off x="851506" y="2551837"/>
            <a:ext cx="4830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b="1" dirty="0"/>
              <a:t>Implications of GW—more explicitly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GW does hold for preprocessing SNARGs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(observation) GW does not hold for a meaningful class of languages, “trapdoor languages”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36DB-1607-C0C2-3D06-222365116C70}"/>
              </a:ext>
            </a:extLst>
          </p:cNvPr>
          <p:cNvSpPr txBox="1"/>
          <p:nvPr/>
        </p:nvSpPr>
        <p:spPr>
          <a:xfrm>
            <a:off x="5682343" y="2551837"/>
            <a:ext cx="60403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2) SNARKs and UC (</a:t>
            </a:r>
            <a:r>
              <a:rPr lang="en-US" b="1" dirty="0" err="1"/>
              <a:t>blackbox</a:t>
            </a:r>
            <a:r>
              <a:rPr lang="en-US" b="1" dirty="0"/>
              <a:t> extraction)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Adaptive BB (negative result)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(minor contribution) </a:t>
            </a:r>
            <a:r>
              <a:rPr lang="en-US" dirty="0"/>
              <a:t>we provide a proof of impossibility for hard languages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Non-adaptive BB: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Positive result: </a:t>
            </a:r>
            <a:r>
              <a:rPr lang="en-US" dirty="0"/>
              <a:t>non-trivial </a:t>
            </a:r>
            <a:r>
              <a:rPr lang="da-DK" dirty="0"/>
              <a:t>⊆ </a:t>
            </a:r>
            <a:r>
              <a:rPr lang="en-US" dirty="0"/>
              <a:t>of NP admits it!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Negative result: </a:t>
            </a:r>
            <a:r>
              <a:rPr lang="en-US" dirty="0"/>
              <a:t>not all NP admits it</a:t>
            </a:r>
            <a:br>
              <a:rPr lang="en-US" dirty="0"/>
            </a:br>
            <a:r>
              <a:rPr lang="en-US" dirty="0"/>
              <a:t> (under standard assumptions)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C372B-C5C5-5A16-FB89-330314AC7D0C}"/>
              </a:ext>
            </a:extLst>
          </p:cNvPr>
          <p:cNvCxnSpPr>
            <a:cxnSpLocks/>
          </p:cNvCxnSpPr>
          <p:nvPr/>
        </p:nvCxnSpPr>
        <p:spPr>
          <a:xfrm>
            <a:off x="5955476" y="2551837"/>
            <a:ext cx="0" cy="360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3C7200E7-BB74-07BF-2AEB-6F511FF7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20" y="2825683"/>
            <a:ext cx="603317" cy="603317"/>
          </a:xfrm>
          <a:prstGeom prst="rect">
            <a:avLst/>
          </a:prstGeom>
        </p:spPr>
      </p:pic>
      <p:pic>
        <p:nvPicPr>
          <p:cNvPr id="9" name="Picture 8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1B60004C-6E0E-2B4B-C00F-4984D7C1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059150" y="3542839"/>
            <a:ext cx="603317" cy="603317"/>
          </a:xfrm>
          <a:prstGeom prst="rect">
            <a:avLst/>
          </a:prstGeom>
        </p:spPr>
      </p:pic>
      <p:pic>
        <p:nvPicPr>
          <p:cNvPr id="10" name="Picture 9" descr="A tree with no leaves&#10;&#10;Description automatically generated with medium confidence">
            <a:extLst>
              <a:ext uri="{FF2B5EF4-FFF2-40B4-BE49-F238E27FC236}">
                <a16:creationId xmlns:a16="http://schemas.microsoft.com/office/drawing/2014/main" id="{867858E2-899E-359E-6A79-6E675616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57" y="2846114"/>
            <a:ext cx="577738" cy="50160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01AD64D-9D36-7B98-1A60-A7D19957A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86" t="38241" r="1586" b="-35116"/>
          <a:stretch/>
        </p:blipFill>
        <p:spPr>
          <a:xfrm>
            <a:off x="1294319" y="3445725"/>
            <a:ext cx="493276" cy="6507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B036437-F679-55D1-864D-E533848F5536}"/>
              </a:ext>
            </a:extLst>
          </p:cNvPr>
          <p:cNvSpPr/>
          <p:nvPr/>
        </p:nvSpPr>
        <p:spPr>
          <a:xfrm>
            <a:off x="5980909" y="2493596"/>
            <a:ext cx="5443229" cy="122407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24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3DCD-6854-2ACA-215B-4262FF4E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result for</a:t>
            </a:r>
            <a:br>
              <a:rPr lang="en-US" dirty="0"/>
            </a:br>
            <a:r>
              <a:rPr lang="en-US" dirty="0"/>
              <a:t>Succinct Adaptive BB Extraction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3DEF1-4995-C89A-5049-2B78061A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44" y="2600209"/>
            <a:ext cx="6697010" cy="828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C2E38-C945-08C5-4A77-0B9A627B3288}"/>
              </a:ext>
            </a:extLst>
          </p:cNvPr>
          <p:cNvSpPr txBox="1"/>
          <p:nvPr/>
        </p:nvSpPr>
        <p:spPr>
          <a:xfrm>
            <a:off x="1330886" y="2132487"/>
            <a:ext cx="359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 (adaptive BB extraction): </a:t>
            </a:r>
            <a:endParaRPr lang="da-DK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D6F503-8C08-A71B-C025-6E533B02CB2F}"/>
                  </a:ext>
                </a:extLst>
              </p:cNvPr>
              <p:cNvSpPr txBox="1"/>
              <p:nvPr/>
            </p:nvSpPr>
            <p:spPr>
              <a:xfrm>
                <a:off x="4925746" y="2224820"/>
                <a:ext cx="1479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D6F503-8C08-A71B-C025-6E533B02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46" y="2224820"/>
                <a:ext cx="1479699" cy="276999"/>
              </a:xfrm>
              <a:prstGeom prst="rect">
                <a:avLst/>
              </a:prstGeom>
              <a:blipFill>
                <a:blip r:embed="rId3"/>
                <a:stretch>
                  <a:fillRect l="-2881" r="-3292"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2A5F3A8E-FCCF-4E2C-60A4-C7080CDE4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349" y="334387"/>
            <a:ext cx="1402973" cy="1402973"/>
          </a:xfrm>
          <a:prstGeom prst="rect">
            <a:avLst/>
          </a:prstGeom>
        </p:spPr>
      </p:pic>
      <p:pic>
        <p:nvPicPr>
          <p:cNvPr id="10" name="Picture 9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3E451674-C0CD-A053-A972-FB4A786EC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1" y="1831522"/>
            <a:ext cx="531797" cy="531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B18DE-E6BB-A807-FA21-95BC617F7D03}"/>
                  </a:ext>
                </a:extLst>
              </p:cNvPr>
              <p:cNvSpPr txBox="1"/>
              <p:nvPr/>
            </p:nvSpPr>
            <p:spPr>
              <a:xfrm>
                <a:off x="1922242" y="3894517"/>
                <a:ext cx="68389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Theorem (informal): </a:t>
                </a:r>
                <a:r>
                  <a:rPr lang="en-US" dirty="0"/>
                  <a:t>a non-interactive </a:t>
                </a:r>
                <a:r>
                  <a:rPr lang="en-US" dirty="0" err="1"/>
                  <a:t>AoK</a:t>
                </a:r>
                <a:r>
                  <a:rPr lang="en-US" dirty="0"/>
                  <a:t> satisfying the above will have proof size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dirty="0"/>
              </a:p>
              <a:p>
                <a:r>
                  <a:rPr lang="da-DK" dirty="0" err="1"/>
                  <a:t>where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da-DK" dirty="0"/>
                  <a:t> is the ”</a:t>
                </a:r>
                <a:r>
                  <a:rPr lang="da-DK" dirty="0" err="1"/>
                  <a:t>hardness</a:t>
                </a:r>
                <a:r>
                  <a:rPr lang="da-DK" dirty="0"/>
                  <a:t> of </a:t>
                </a:r>
                <a:r>
                  <a:rPr lang="da-DK" dirty="0" err="1"/>
                  <a:t>finding</a:t>
                </a:r>
                <a:r>
                  <a:rPr lang="da-DK" dirty="0"/>
                  <a:t> a </a:t>
                </a:r>
                <a:r>
                  <a:rPr lang="da-DK" dirty="0" err="1"/>
                  <a:t>witness</a:t>
                </a:r>
                <a:r>
                  <a:rPr lang="da-DK" dirty="0"/>
                  <a:t>”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B18DE-E6BB-A807-FA21-95BC617F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42" y="3894517"/>
                <a:ext cx="6838933" cy="923330"/>
              </a:xfrm>
              <a:prstGeom prst="rect">
                <a:avLst/>
              </a:prstGeom>
              <a:blipFill>
                <a:blip r:embed="rId5"/>
                <a:stretch>
                  <a:fillRect l="-713" t="-3974" b="-993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84C37D2-F478-674F-B259-5D28C069419A}"/>
              </a:ext>
            </a:extLst>
          </p:cNvPr>
          <p:cNvSpPr txBox="1"/>
          <p:nvPr/>
        </p:nvSpPr>
        <p:spPr>
          <a:xfrm>
            <a:off x="1922242" y="4817847"/>
            <a:ext cx="683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(proof is straightforward; bound can be strengthened </a:t>
            </a:r>
            <a:r>
              <a:rPr lang="en-US" sz="1400" dirty="0" err="1"/>
              <a:t>lookin</a:t>
            </a:r>
            <a:r>
              <a:rPr lang="en-US" sz="1400" dirty="0"/>
              <a:t> at connection with leakage-resilient OWF)</a:t>
            </a:r>
            <a:endParaRPr lang="da-DK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DDC0D-2A72-6C64-B557-BA1EE30DBA7E}"/>
              </a:ext>
            </a:extLst>
          </p:cNvPr>
          <p:cNvSpPr txBox="1"/>
          <p:nvPr/>
        </p:nvSpPr>
        <p:spPr>
          <a:xfrm>
            <a:off x="1991521" y="5381808"/>
            <a:ext cx="683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up observation: </a:t>
            </a:r>
            <a:r>
              <a:rPr lang="en-US" dirty="0"/>
              <a:t>separation between ROM and standard model (succinct adaptive BB </a:t>
            </a:r>
            <a:r>
              <a:rPr lang="en-US" dirty="0" err="1"/>
              <a:t>extr</a:t>
            </a:r>
            <a:r>
              <a:rPr lang="en-US" dirty="0"/>
              <a:t> is possible in the ROM from falsifiable assumptions: Bulletproofs or Kilian/</a:t>
            </a:r>
            <a:r>
              <a:rPr lang="en-US" dirty="0" err="1"/>
              <a:t>Micali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046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7CD8-B520-E072-4EA3-ED10FE3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4C2B-9F1A-216D-53B8-811C4FAAFFFD}"/>
              </a:ext>
            </a:extLst>
          </p:cNvPr>
          <p:cNvSpPr txBox="1"/>
          <p:nvPr/>
        </p:nvSpPr>
        <p:spPr>
          <a:xfrm>
            <a:off x="851506" y="2551837"/>
            <a:ext cx="4830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b="1" dirty="0"/>
              <a:t>Implications of GW—more explicitly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GW does hold for preprocessing SNARGs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(observation) GW does not hold for a meaningful class of languages, “trapdoor languages”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36DB-1607-C0C2-3D06-222365116C70}"/>
              </a:ext>
            </a:extLst>
          </p:cNvPr>
          <p:cNvSpPr txBox="1"/>
          <p:nvPr/>
        </p:nvSpPr>
        <p:spPr>
          <a:xfrm>
            <a:off x="5682343" y="2551837"/>
            <a:ext cx="60403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2) SNARKs and UC (</a:t>
            </a:r>
            <a:r>
              <a:rPr lang="en-US" b="1" dirty="0" err="1"/>
              <a:t>blackbox</a:t>
            </a:r>
            <a:r>
              <a:rPr lang="en-US" b="1" dirty="0"/>
              <a:t> extraction)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Adaptive BB (negative result)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(minor contribution) </a:t>
            </a:r>
            <a:r>
              <a:rPr lang="en-US" dirty="0"/>
              <a:t>we provide a proof of impossibility for hard languages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Non-adaptive BB: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Positive result: </a:t>
            </a:r>
            <a:r>
              <a:rPr lang="en-US" dirty="0"/>
              <a:t>non-trivial </a:t>
            </a:r>
            <a:r>
              <a:rPr lang="da-DK" dirty="0"/>
              <a:t>⊆ </a:t>
            </a:r>
            <a:r>
              <a:rPr lang="en-US" dirty="0"/>
              <a:t>of NP admits it!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Negative result: </a:t>
            </a:r>
            <a:r>
              <a:rPr lang="en-US" dirty="0"/>
              <a:t>not all NP admits it</a:t>
            </a:r>
            <a:br>
              <a:rPr lang="en-US" dirty="0"/>
            </a:br>
            <a:r>
              <a:rPr lang="en-US" dirty="0"/>
              <a:t> (under standard assumptions)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C372B-C5C5-5A16-FB89-330314AC7D0C}"/>
              </a:ext>
            </a:extLst>
          </p:cNvPr>
          <p:cNvCxnSpPr>
            <a:cxnSpLocks/>
          </p:cNvCxnSpPr>
          <p:nvPr/>
        </p:nvCxnSpPr>
        <p:spPr>
          <a:xfrm>
            <a:off x="5955476" y="2551837"/>
            <a:ext cx="0" cy="360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3C7200E7-BB74-07BF-2AEB-6F511FF7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20" y="2825683"/>
            <a:ext cx="603317" cy="603317"/>
          </a:xfrm>
          <a:prstGeom prst="rect">
            <a:avLst/>
          </a:prstGeom>
        </p:spPr>
      </p:pic>
      <p:pic>
        <p:nvPicPr>
          <p:cNvPr id="9" name="Picture 8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1B60004C-6E0E-2B4B-C00F-4984D7C1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059150" y="3542839"/>
            <a:ext cx="603317" cy="603317"/>
          </a:xfrm>
          <a:prstGeom prst="rect">
            <a:avLst/>
          </a:prstGeom>
        </p:spPr>
      </p:pic>
      <p:pic>
        <p:nvPicPr>
          <p:cNvPr id="10" name="Picture 9" descr="A tree with no leaves&#10;&#10;Description automatically generated with medium confidence">
            <a:extLst>
              <a:ext uri="{FF2B5EF4-FFF2-40B4-BE49-F238E27FC236}">
                <a16:creationId xmlns:a16="http://schemas.microsoft.com/office/drawing/2014/main" id="{867858E2-899E-359E-6A79-6E675616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57" y="2846114"/>
            <a:ext cx="577738" cy="50160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01AD64D-9D36-7B98-1A60-A7D19957A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86" t="38241" r="1586" b="-35116"/>
          <a:stretch/>
        </p:blipFill>
        <p:spPr>
          <a:xfrm>
            <a:off x="1294319" y="3445725"/>
            <a:ext cx="493276" cy="6507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B036437-F679-55D1-864D-E533848F5536}"/>
              </a:ext>
            </a:extLst>
          </p:cNvPr>
          <p:cNvSpPr/>
          <p:nvPr/>
        </p:nvSpPr>
        <p:spPr>
          <a:xfrm>
            <a:off x="5955476" y="3656677"/>
            <a:ext cx="5936691" cy="1303956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70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EA5B-FD15-9B61-E866-B913ABED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(Non-Interactive) Succinct Arguments</a:t>
            </a:r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A0604-23EC-3181-FAAE-5CC26BF5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324" y="3347900"/>
            <a:ext cx="1797172" cy="27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5AF0783-D442-8120-8618-EDF4DECD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257" y="3429000"/>
            <a:ext cx="1875730" cy="266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FB7342-C3CF-8253-A25C-74CC558247CB}"/>
              </a:ext>
            </a:extLst>
          </p:cNvPr>
          <p:cNvCxnSpPr/>
          <p:nvPr/>
        </p:nvCxnSpPr>
        <p:spPr>
          <a:xfrm>
            <a:off x="4392990" y="4688115"/>
            <a:ext cx="313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6697CF-DFFA-1FE7-9687-6C7B78117589}"/>
              </a:ext>
            </a:extLst>
          </p:cNvPr>
          <p:cNvSpPr txBox="1"/>
          <p:nvPr/>
        </p:nvSpPr>
        <p:spPr>
          <a:xfrm>
            <a:off x="5566408" y="4279687"/>
            <a:ext cx="1535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i="1" dirty="0"/>
              <a:t>π</a:t>
            </a:r>
            <a:r>
              <a:rPr lang="en-US" i="1" dirty="0"/>
              <a:t> (short)</a:t>
            </a:r>
            <a:r>
              <a:rPr lang="el-GR" dirty="0"/>
              <a:t> </a:t>
            </a:r>
            <a:endParaRPr lang="da-DK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0E3CB5-0AAC-CA10-1E87-A969351B0C7F}"/>
              </a:ext>
            </a:extLst>
          </p:cNvPr>
          <p:cNvGrpSpPr/>
          <p:nvPr/>
        </p:nvGrpSpPr>
        <p:grpSpPr>
          <a:xfrm>
            <a:off x="6250818" y="2307967"/>
            <a:ext cx="1973943" cy="1200336"/>
            <a:chOff x="6250818" y="2307967"/>
            <a:chExt cx="1973943" cy="1200336"/>
          </a:xfrm>
        </p:grpSpPr>
        <p:sp>
          <p:nvSpPr>
            <p:cNvPr id="7" name="Thought Bubble: Cloud 6">
              <a:extLst>
                <a:ext uri="{FF2B5EF4-FFF2-40B4-BE49-F238E27FC236}">
                  <a16:creationId xmlns:a16="http://schemas.microsoft.com/office/drawing/2014/main" id="{D28D3005-39EA-E30B-BE34-DC3D69D11F76}"/>
                </a:ext>
              </a:extLst>
            </p:cNvPr>
            <p:cNvSpPr/>
            <p:nvPr/>
          </p:nvSpPr>
          <p:spPr>
            <a:xfrm>
              <a:off x="6250818" y="2307967"/>
              <a:ext cx="1973943" cy="812800"/>
            </a:xfrm>
            <a:prstGeom prst="cloudCallout">
              <a:avLst>
                <a:gd name="adj1" fmla="val 92262"/>
                <a:gd name="adj2" fmla="val 1178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∃ w : R(</a:t>
              </a:r>
              <a:r>
                <a:rPr lang="en-US" dirty="0" err="1"/>
                <a:t>x,w</a:t>
              </a:r>
              <a:r>
                <a:rPr lang="en-US" dirty="0"/>
                <a:t>)</a:t>
              </a:r>
              <a:endParaRPr lang="da-DK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C7E7D8-AAF1-199C-3CAE-F75D4F4F9C84}"/>
                </a:ext>
              </a:extLst>
            </p:cNvPr>
            <p:cNvSpPr txBox="1"/>
            <p:nvPr/>
          </p:nvSpPr>
          <p:spPr>
            <a:xfrm>
              <a:off x="6780589" y="313897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SNARG</a:t>
              </a:r>
              <a:endParaRPr lang="da-DK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86562C-6729-6B58-17A2-9F44028CF335}"/>
              </a:ext>
            </a:extLst>
          </p:cNvPr>
          <p:cNvGrpSpPr/>
          <p:nvPr/>
        </p:nvGrpSpPr>
        <p:grpSpPr>
          <a:xfrm>
            <a:off x="9187543" y="2032405"/>
            <a:ext cx="2557113" cy="1423645"/>
            <a:chOff x="9187543" y="2032405"/>
            <a:chExt cx="2557113" cy="1423645"/>
          </a:xfrm>
        </p:grpSpPr>
        <p:sp>
          <p:nvSpPr>
            <p:cNvPr id="13" name="Thought Bubble: Cloud 12">
              <a:extLst>
                <a:ext uri="{FF2B5EF4-FFF2-40B4-BE49-F238E27FC236}">
                  <a16:creationId xmlns:a16="http://schemas.microsoft.com/office/drawing/2014/main" id="{5C365FEF-1FE0-EDDB-2A94-747EF9097CA8}"/>
                </a:ext>
              </a:extLst>
            </p:cNvPr>
            <p:cNvSpPr/>
            <p:nvPr/>
          </p:nvSpPr>
          <p:spPr>
            <a:xfrm>
              <a:off x="9187543" y="2032405"/>
              <a:ext cx="2557113" cy="1088362"/>
            </a:xfrm>
            <a:prstGeom prst="cloudCallout">
              <a:avLst>
                <a:gd name="adj1" fmla="val -32249"/>
                <a:gd name="adj2" fmla="val 1277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Bob </a:t>
              </a:r>
              <a:r>
                <a:rPr lang="da-DK" dirty="0" err="1"/>
                <a:t>knows</a:t>
              </a:r>
              <a:r>
                <a:rPr lang="da-DK" dirty="0"/>
                <a:t> w :</a:t>
              </a:r>
            </a:p>
            <a:p>
              <a:pPr algn="ctr"/>
              <a:r>
                <a:rPr lang="da-DK" dirty="0"/>
                <a:t>R(</a:t>
              </a:r>
              <a:r>
                <a:rPr lang="en-US" dirty="0" err="1"/>
                <a:t>x,w</a:t>
              </a:r>
              <a:r>
                <a:rPr lang="en-US" dirty="0"/>
                <a:t>)</a:t>
              </a:r>
              <a:endParaRPr lang="da-DK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D27357-45E2-324E-B624-15B9580A8DBD}"/>
                </a:ext>
              </a:extLst>
            </p:cNvPr>
            <p:cNvSpPr txBox="1"/>
            <p:nvPr/>
          </p:nvSpPr>
          <p:spPr>
            <a:xfrm>
              <a:off x="10264987" y="308671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SNARK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09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92C2-A8B1-438E-F7C2-1E0B25F3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non-Adaptive BB Extraction</a:t>
            </a:r>
            <a:endParaRPr lang="da-DK" dirty="0"/>
          </a:p>
        </p:txBody>
      </p:sp>
      <p:pic>
        <p:nvPicPr>
          <p:cNvPr id="4" name="Picture 3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57266374-E6F6-CF46-2009-20634F5B8BA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133461" y="720146"/>
            <a:ext cx="1017214" cy="101721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2CD88D0-5012-29B8-F107-1288C752A5C0}"/>
              </a:ext>
            </a:extLst>
          </p:cNvPr>
          <p:cNvGrpSpPr/>
          <p:nvPr/>
        </p:nvGrpSpPr>
        <p:grpSpPr>
          <a:xfrm>
            <a:off x="1330886" y="2132487"/>
            <a:ext cx="8199061" cy="1535142"/>
            <a:chOff x="1330886" y="2132487"/>
            <a:chExt cx="8199061" cy="15351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68AAE9-10E8-7093-F83E-BAF52C99A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3839" y="2674233"/>
              <a:ext cx="6276108" cy="99339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67AA95-24CB-631C-C17B-ACDC40243DA2}"/>
                    </a:ext>
                  </a:extLst>
                </p:cNvPr>
                <p:cNvSpPr txBox="1"/>
                <p:nvPr/>
              </p:nvSpPr>
              <p:spPr>
                <a:xfrm>
                  <a:off x="5386630" y="2178653"/>
                  <a:ext cx="294805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𝑃𝑃𝑇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a-DK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67AA95-24CB-631C-C17B-ACDC40243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630" y="2178653"/>
                  <a:ext cx="2948051" cy="299249"/>
                </a:xfrm>
                <a:prstGeom prst="rect">
                  <a:avLst/>
                </a:prstGeom>
                <a:blipFill>
                  <a:blip r:embed="rId4"/>
                  <a:stretch>
                    <a:fillRect l="-1242" r="-2692" b="-2857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DD8344-BB02-DD22-C469-2FFCBC565584}"/>
                </a:ext>
              </a:extLst>
            </p:cNvPr>
            <p:cNvSpPr txBox="1"/>
            <p:nvPr/>
          </p:nvSpPr>
          <p:spPr>
            <a:xfrm>
              <a:off x="1330886" y="2132487"/>
              <a:ext cx="4191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Definition (non-adaptive BB extraction): </a:t>
              </a:r>
              <a:endParaRPr lang="da-DK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69EDAC-E8CF-7EF1-1258-4A8AE9164212}"/>
              </a:ext>
            </a:extLst>
          </p:cNvPr>
          <p:cNvSpPr txBox="1"/>
          <p:nvPr/>
        </p:nvSpPr>
        <p:spPr>
          <a:xfrm>
            <a:off x="2622962" y="4776694"/>
            <a:ext cx="57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NB: </a:t>
            </a:r>
            <a:r>
              <a:rPr lang="en-US" dirty="0"/>
              <a:t>This is not straight-line extractability; it is just black-box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79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793-C116-05DF-D136-2C1EAE41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 result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F2CA9-684E-DD2E-585E-2986D6C7F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78182"/>
                <a:ext cx="10058400" cy="1704109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b="1" dirty="0" err="1"/>
                  <a:t>Thm</a:t>
                </a:r>
                <a:r>
                  <a:rPr lang="en-US" b="1" dirty="0"/>
                  <a:t>.</a:t>
                </a:r>
                <a:r>
                  <a:rPr lang="en-US" dirty="0"/>
                  <a:t> There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(non-adaptive BB extractable) SNARKs (with </a:t>
                </a:r>
                <a:r>
                  <a:rPr lang="en-US" dirty="0" err="1"/>
                  <a:t>prf</a:t>
                </a:r>
                <a:r>
                  <a:rPr lang="en-US" dirty="0"/>
                  <a:t>-size O(L)) for class </a:t>
                </a:r>
                <a:r>
                  <a:rPr lang="en-US" dirty="0">
                    <a:highlight>
                      <a:srgbClr val="FFFF00"/>
                    </a:highlight>
                  </a:rPr>
                  <a:t>C</a:t>
                </a:r>
                <a:r>
                  <a:rPr lang="en-US" dirty="0"/>
                  <a:t> if there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a-DK" dirty="0"/>
                  <a:t> </a:t>
                </a:r>
                <a:r>
                  <a:rPr lang="da-DK" dirty="0" err="1"/>
                  <a:t>SNAR</a:t>
                </a:r>
                <a:r>
                  <a:rPr lang="da-DK" b="1" dirty="0" err="1"/>
                  <a:t>G</a:t>
                </a:r>
                <a:r>
                  <a:rPr lang="da-DK" dirty="0" err="1"/>
                  <a:t>s</a:t>
                </a:r>
                <a:r>
                  <a:rPr lang="da-DK" dirty="0"/>
                  <a:t> </a:t>
                </a:r>
                <a:r>
                  <a:rPr lang="en-US" dirty="0"/>
                  <a:t>with </a:t>
                </a:r>
                <a:r>
                  <a:rPr lang="en-US" dirty="0" err="1"/>
                  <a:t>prf</a:t>
                </a:r>
                <a:r>
                  <a:rPr lang="en-US" dirty="0"/>
                  <a:t>-size O(L)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Compact FHE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CRHF</a:t>
                </a:r>
                <a:endParaRPr lang="da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F2CA9-684E-DD2E-585E-2986D6C7F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78182"/>
                <a:ext cx="10058400" cy="1704109"/>
              </a:xfrm>
              <a:blipFill>
                <a:blip r:embed="rId2"/>
                <a:stretch>
                  <a:fillRect l="-1391" t="-4965" b="-35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C50B6142-B491-FC32-7ED4-A22B96BF303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978320" y="720146"/>
            <a:ext cx="1017214" cy="10172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F8B1A5-84C9-E314-D0D6-9D7E7D1C0335}"/>
              </a:ext>
            </a:extLst>
          </p:cNvPr>
          <p:cNvGrpSpPr/>
          <p:nvPr/>
        </p:nvGrpSpPr>
        <p:grpSpPr>
          <a:xfrm>
            <a:off x="9271660" y="1011981"/>
            <a:ext cx="1534886" cy="1016121"/>
            <a:chOff x="8731332" y="1002684"/>
            <a:chExt cx="1534886" cy="10161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896C2F-88C2-5A47-D8E2-5B44538AEAC1}"/>
                </a:ext>
              </a:extLst>
            </p:cNvPr>
            <p:cNvSpPr txBox="1"/>
            <p:nvPr/>
          </p:nvSpPr>
          <p:spPr>
            <a:xfrm>
              <a:off x="8731332" y="1002684"/>
              <a:ext cx="1534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We’ll look at this in a sec!</a:t>
              </a:r>
              <a:endParaRPr lang="da-DK" u="sn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ECCBE68-0330-7935-3587-6B9EF312B4CC}"/>
                </a:ext>
              </a:extLst>
            </p:cNvPr>
            <p:cNvCxnSpPr/>
            <p:nvPr/>
          </p:nvCxnSpPr>
          <p:spPr>
            <a:xfrm flipH="1">
              <a:off x="9102436" y="1668483"/>
              <a:ext cx="225632" cy="350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E2DD05-EF76-7743-1C9B-8F6C5F08F2BC}"/>
              </a:ext>
            </a:extLst>
          </p:cNvPr>
          <p:cNvSpPr txBox="1">
            <a:spLocks/>
          </p:cNvSpPr>
          <p:nvPr/>
        </p:nvSpPr>
        <p:spPr>
          <a:xfrm>
            <a:off x="958734" y="3994068"/>
            <a:ext cx="10382201" cy="700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Corollary: </a:t>
            </a:r>
            <a:r>
              <a:rPr lang="en-US" dirty="0"/>
              <a:t>There plausibly exist non-adapt BB-</a:t>
            </a:r>
            <a:r>
              <a:rPr lang="en-US" dirty="0" err="1"/>
              <a:t>extr</a:t>
            </a:r>
            <a:r>
              <a:rPr lang="en-US" dirty="0"/>
              <a:t> SNARKs of O(1) size for class C </a:t>
            </a:r>
            <a:r>
              <a:rPr lang="en-US" i="1" dirty="0"/>
              <a:t>from falsifiable assumptions.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9BF1B9-73AC-251A-95C1-E7FCE4FD705C}"/>
              </a:ext>
            </a:extLst>
          </p:cNvPr>
          <p:cNvGrpSpPr/>
          <p:nvPr/>
        </p:nvGrpSpPr>
        <p:grpSpPr>
          <a:xfrm>
            <a:off x="8694222" y="4387932"/>
            <a:ext cx="2461458" cy="1009403"/>
            <a:chOff x="8921337" y="354080"/>
            <a:chExt cx="1534886" cy="17307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6F7B8-80D6-83F6-FDD9-AD135D284B34}"/>
                </a:ext>
              </a:extLst>
            </p:cNvPr>
            <p:cNvSpPr txBox="1"/>
            <p:nvPr/>
          </p:nvSpPr>
          <p:spPr>
            <a:xfrm>
              <a:off x="8921337" y="884510"/>
              <a:ext cx="15348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If </a:t>
              </a:r>
              <a:r>
                <a:rPr lang="en-US" u="sng" dirty="0" err="1"/>
                <a:t>iO</a:t>
              </a:r>
              <a:r>
                <a:rPr lang="en-US" u="sng" dirty="0"/>
                <a:t> exists from falsifiable assumptions</a:t>
              </a:r>
              <a:endParaRPr lang="da-DK" u="sng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72E2E2-F84C-239A-E375-F8399E685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2372" y="354080"/>
              <a:ext cx="0" cy="558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5E1CD4-A6F0-9E6A-A4BF-3C2927C521CF}"/>
              </a:ext>
            </a:extLst>
          </p:cNvPr>
          <p:cNvSpPr txBox="1">
            <a:spLocks/>
          </p:cNvSpPr>
          <p:nvPr/>
        </p:nvSpPr>
        <p:spPr>
          <a:xfrm>
            <a:off x="1338974" y="4914691"/>
            <a:ext cx="5147953" cy="1223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On the complexity class C:</a:t>
            </a:r>
          </a:p>
          <a:p>
            <a:pPr marL="0" indent="0">
              <a:buNone/>
            </a:pPr>
            <a:r>
              <a:rPr lang="en-US" sz="1600" b="1" i="1" dirty="0"/>
              <a:t> - </a:t>
            </a:r>
            <a:r>
              <a:rPr lang="en-US" sz="1600" dirty="0"/>
              <a:t>C is </a:t>
            </a:r>
            <a:r>
              <a:rPr lang="en-US" sz="1600" b="1" dirty="0" err="1"/>
              <a:t>FewP</a:t>
            </a:r>
            <a:r>
              <a:rPr lang="en-US" sz="1600" dirty="0"/>
              <a:t>: subset of NP with at most poly # of witnesses</a:t>
            </a:r>
          </a:p>
          <a:p>
            <a:pPr marL="0" indent="0">
              <a:buNone/>
            </a:pPr>
            <a:r>
              <a:rPr lang="en-US" sz="1600" dirty="0"/>
              <a:t>- example: R*(cm; w, </a:t>
            </a:r>
            <a:r>
              <a:rPr lang="en-US" sz="1600" dirty="0" err="1"/>
              <a:t>opn</a:t>
            </a:r>
            <a:r>
              <a:rPr lang="en-US" sz="1600" dirty="0"/>
              <a:t>) := “R(w) AND Open(cm, w, </a:t>
            </a:r>
            <a:r>
              <a:rPr lang="en-US" sz="1600" dirty="0" err="1"/>
              <a:t>opn</a:t>
            </a:r>
            <a:r>
              <a:rPr lang="en-US" sz="1600" dirty="0"/>
              <a:t>)”</a:t>
            </a:r>
            <a:br>
              <a:rPr lang="en-US" sz="1600" dirty="0"/>
            </a:br>
            <a:r>
              <a:rPr lang="en-US" sz="1600" dirty="0"/>
              <a:t>(for perfectly binding cm and arbitrary </a:t>
            </a:r>
            <a:r>
              <a:rPr lang="en-US" sz="1600" u="sng" dirty="0"/>
              <a:t>NP </a:t>
            </a:r>
            <a:r>
              <a:rPr lang="en-US" sz="1600" dirty="0"/>
              <a:t>relation R)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28407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BDF2-4C11-C2DA-F8BA-F731AA62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construction of </a:t>
            </a:r>
            <a:r>
              <a:rPr lang="en-US" dirty="0" err="1"/>
              <a:t>na</a:t>
            </a:r>
            <a:r>
              <a:rPr lang="en-US" dirty="0"/>
              <a:t>-BB SNARK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806BD-59E1-41A2-3EB0-E44BDCEDB591}"/>
              </a:ext>
            </a:extLst>
          </p:cNvPr>
          <p:cNvSpPr txBox="1"/>
          <p:nvPr/>
        </p:nvSpPr>
        <p:spPr>
          <a:xfrm>
            <a:off x="1812405" y="2072819"/>
            <a:ext cx="9000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Goal: </a:t>
            </a:r>
            <a:r>
              <a:rPr lang="en-US" dirty="0"/>
              <a:t>let the extractor produce w through oracle-access to A (keeping proof succinct)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0DE3C-1D1F-FDC0-EEB1-A8CE7394C7CB}"/>
              </a:ext>
            </a:extLst>
          </p:cNvPr>
          <p:cNvSpPr txBox="1"/>
          <p:nvPr/>
        </p:nvSpPr>
        <p:spPr>
          <a:xfrm>
            <a:off x="1812405" y="2407190"/>
            <a:ext cx="6094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Idea: </a:t>
            </a:r>
            <a:r>
              <a:rPr lang="en-US" dirty="0"/>
              <a:t>let the proof contain one bit of the witness; the extractor can ask more proofs and retrieve more bits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6FBD82-917E-F7CC-084C-0D375188ED49}"/>
                  </a:ext>
                </a:extLst>
              </p:cNvPr>
              <p:cNvSpPr txBox="1"/>
              <p:nvPr/>
            </p:nvSpPr>
            <p:spPr>
              <a:xfrm>
                <a:off x="1773124" y="4269984"/>
                <a:ext cx="468465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Prover(</a:t>
                </a:r>
                <a:r>
                  <a:rPr lang="en-US" b="1" dirty="0" err="1"/>
                  <a:t>crs,x,w</a:t>
                </a:r>
                <a:r>
                  <a:rPr lang="en-US" b="1" dirty="0"/>
                  <a:t>):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/>
                  <a:t>Crs</a:t>
                </a:r>
                <a:r>
                  <a:rPr lang="en-US" dirty="0"/>
                  <a:t> contains random index </a:t>
                </a:r>
                <a:r>
                  <a:rPr lang="en-US" dirty="0" err="1"/>
                  <a:t>i</a:t>
                </a:r>
                <a:r>
                  <a:rPr lang="en-US" dirty="0"/>
                  <a:t> in 1,…, |w|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Output </a:t>
                </a:r>
                <a:r>
                  <a:rPr lang="el-GR" i="1" dirty="0"/>
                  <a:t>π</a:t>
                </a:r>
                <a:r>
                  <a:rPr lang="en-US" i="1" dirty="0"/>
                  <a:t>* = (</a:t>
                </a:r>
                <a:r>
                  <a:rPr lang="el-GR" i="1" dirty="0"/>
                  <a:t>π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/>
              </a:p>
              <a:p>
                <a:pPr marL="285750" indent="-285750">
                  <a:buFontTx/>
                  <a:buChar char="-"/>
                </a:pPr>
                <a:r>
                  <a:rPr lang="en-US" i="1" dirty="0"/>
                  <a:t>Where </a:t>
                </a:r>
                <a:r>
                  <a:rPr lang="el-GR" i="1" dirty="0"/>
                  <a:t>π</a:t>
                </a:r>
                <a:r>
                  <a:rPr lang="en-US" i="1" dirty="0"/>
                  <a:t> is SNAR</a:t>
                </a:r>
                <a:r>
                  <a:rPr lang="en-US" b="1" i="1" dirty="0"/>
                  <a:t>G </a:t>
                </a:r>
                <a:r>
                  <a:rPr lang="en-US" i="1" dirty="0"/>
                  <a:t>proof that</a:t>
                </a:r>
                <a:br>
                  <a:rPr lang="en-US" i="1" dirty="0"/>
                </a:br>
                <a:r>
                  <a:rPr lang="en-US" i="1" dirty="0"/>
                  <a:t>“R(</a:t>
                </a:r>
                <a:r>
                  <a:rPr lang="en-US" i="1" dirty="0" err="1"/>
                  <a:t>x,w</a:t>
                </a:r>
                <a:r>
                  <a:rPr lang="en-US" i="1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i="1" dirty="0"/>
                  <a:t>”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da-DK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6FBD82-917E-F7CC-084C-0D375188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124" y="4269984"/>
                <a:ext cx="4684655" cy="2308324"/>
              </a:xfrm>
              <a:prstGeom prst="rect">
                <a:avLst/>
              </a:prstGeom>
              <a:blipFill>
                <a:blip r:embed="rId2"/>
                <a:stretch>
                  <a:fillRect l="-1172" t="-131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DFF4603-E7F8-8F16-8348-8BD2B838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87" y="151667"/>
            <a:ext cx="4892633" cy="774417"/>
          </a:xfrm>
          <a:prstGeom prst="rect">
            <a:avLst/>
          </a:prstGeom>
        </p:spPr>
      </p:pic>
      <p:pic>
        <p:nvPicPr>
          <p:cNvPr id="4" name="Content Placeholder 3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EDCF6C9C-F456-DD5E-E532-CA78BE98C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grayscl/>
          </a:blip>
          <a:stretch>
            <a:fillRect/>
          </a:stretch>
        </p:blipFill>
        <p:spPr>
          <a:xfrm>
            <a:off x="10728395" y="706605"/>
            <a:ext cx="1030755" cy="1030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6EAC78-25F8-7BAA-93C6-8D630FFDD21E}"/>
                  </a:ext>
                </a:extLst>
              </p:cNvPr>
              <p:cNvSpPr txBox="1"/>
              <p:nvPr/>
            </p:nvSpPr>
            <p:spPr>
              <a:xfrm>
                <a:off x="1631644" y="3261688"/>
                <a:ext cx="5243042" cy="830997"/>
              </a:xfrm>
              <a:prstGeom prst="rect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To extract:</a:t>
                </a:r>
              </a:p>
              <a:p>
                <a:pPr marL="285750" indent="-285750">
                  <a:buFontTx/>
                  <a:buChar char="-"/>
                </a:pPr>
                <a:r>
                  <a:rPr lang="da-DK" sz="1600" dirty="0" err="1">
                    <a:solidFill>
                      <a:schemeClr val="accent2">
                        <a:lumMod val="75000"/>
                      </a:schemeClr>
                    </a:solidFill>
                  </a:rPr>
                  <a:t>Extractor</a:t>
                </a:r>
                <a:r>
                  <a:rPr lang="da-DK" sz="1600" dirty="0">
                    <a:solidFill>
                      <a:schemeClr val="accent2">
                        <a:lumMod val="75000"/>
                      </a:schemeClr>
                    </a:solidFill>
                  </a:rPr>
                  <a:t> asks </a:t>
                </a:r>
                <a:r>
                  <a:rPr lang="da-DK" sz="1600" dirty="0" err="1">
                    <a:solidFill>
                      <a:schemeClr val="accent2">
                        <a:lumMod val="75000"/>
                      </a:schemeClr>
                    </a:solidFill>
                  </a:rPr>
                  <a:t>differenct</a:t>
                </a:r>
                <a:r>
                  <a:rPr lang="da-DK" sz="16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a-DK" sz="1600" dirty="0" err="1">
                    <a:solidFill>
                      <a:schemeClr val="accent2">
                        <a:lumMod val="75000"/>
                      </a:schemeClr>
                    </a:solidFill>
                  </a:rPr>
                  <a:t>crs</a:t>
                </a:r>
                <a:r>
                  <a:rPr lang="da-DK" sz="1600" dirty="0">
                    <a:solidFill>
                      <a:schemeClr val="accent2">
                        <a:lumMod val="75000"/>
                      </a:schemeClr>
                    </a:solidFill>
                  </a:rPr>
                  <a:t>-s with </a:t>
                </a:r>
                <a:r>
                  <a:rPr lang="da-DK" sz="1600" dirty="0" err="1">
                    <a:solidFill>
                      <a:schemeClr val="accent2">
                        <a:lumMod val="75000"/>
                      </a:schemeClr>
                    </a:solidFill>
                  </a:rPr>
                  <a:t>different</a:t>
                </a:r>
                <a:r>
                  <a:rPr lang="da-DK" sz="1600" dirty="0">
                    <a:solidFill>
                      <a:schemeClr val="accent2">
                        <a:lumMod val="75000"/>
                      </a:schemeClr>
                    </a:solidFill>
                  </a:rPr>
                  <a:t> i = 1,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…, |w|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Receives </a:t>
                </a:r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l-GR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π</a:t>
                </a:r>
                <a:r>
                  <a:rPr lang="en-US" sz="1600" i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chemeClr val="accent2">
                        <a:lumMod val="75000"/>
                      </a:schemeClr>
                    </a:solidFill>
                  </a:rPr>
                  <a:t>), </a:t>
                </a:r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l-GR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π</a:t>
                </a:r>
                <a:r>
                  <a:rPr lang="en-US" sz="1600" i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),…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6EAC78-25F8-7BAA-93C6-8D630FFD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44" y="3261688"/>
                <a:ext cx="5243042" cy="830997"/>
              </a:xfrm>
              <a:prstGeom prst="rect">
                <a:avLst/>
              </a:prstGeom>
              <a:blipFill>
                <a:blip r:embed="rId5"/>
                <a:stretch>
                  <a:fillRect l="-580" t="-1449" b="-7971"/>
                </a:stretch>
              </a:blipFill>
              <a:ln w="127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CC0FAF7-860D-885A-9833-4C464532184B}"/>
              </a:ext>
            </a:extLst>
          </p:cNvPr>
          <p:cNvSpPr/>
          <p:nvPr/>
        </p:nvSpPr>
        <p:spPr>
          <a:xfrm>
            <a:off x="7323537" y="564078"/>
            <a:ext cx="1030755" cy="362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37022B-A0D6-C3F4-F864-85D642E3AAD8}"/>
              </a:ext>
            </a:extLst>
          </p:cNvPr>
          <p:cNvGrpSpPr/>
          <p:nvPr/>
        </p:nvGrpSpPr>
        <p:grpSpPr>
          <a:xfrm>
            <a:off x="4426776" y="3142760"/>
            <a:ext cx="7653984" cy="1323439"/>
            <a:chOff x="4426776" y="3142760"/>
            <a:chExt cx="7653984" cy="13234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BB5306-F7A8-64B4-F9EB-822B21238668}"/>
                </a:ext>
              </a:extLst>
            </p:cNvPr>
            <p:cNvSpPr txBox="1"/>
            <p:nvPr/>
          </p:nvSpPr>
          <p:spPr>
            <a:xfrm>
              <a:off x="7765226" y="3142760"/>
              <a:ext cx="4315534" cy="1323439"/>
            </a:xfrm>
            <a:prstGeom prst="rect">
              <a:avLst/>
            </a:prstGeom>
            <a:noFill/>
            <a:ln w="12700">
              <a:solidFill>
                <a:srgbClr val="CC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Problem 1: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rgbClr val="C00000"/>
                  </a:solidFill>
                </a:rPr>
                <a:t>This works only if there a single witness (UP)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rgbClr val="C00000"/>
                  </a:solidFill>
                </a:rPr>
                <a:t>To go beyond UP (</a:t>
              </a:r>
              <a:r>
                <a:rPr lang="en-US" sz="1600" dirty="0" err="1">
                  <a:solidFill>
                    <a:srgbClr val="C00000"/>
                  </a:solidFill>
                </a:rPr>
                <a:t>FewP</a:t>
              </a:r>
              <a:r>
                <a:rPr lang="en-US" sz="1600" dirty="0">
                  <a:solidFill>
                    <a:srgbClr val="C00000"/>
                  </a:solidFill>
                </a:rPr>
                <a:t>) we can “fingerprint” witnesses through CRHF</a:t>
              </a:r>
            </a:p>
            <a:p>
              <a:pPr marL="285750" indent="-285750">
                <a:buFontTx/>
                <a:buChar char="-"/>
              </a:pPr>
              <a:endParaRPr lang="da-DK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28C7AE5-83AE-F1FF-8B10-39052B4C9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6776" y="3677186"/>
              <a:ext cx="3268868" cy="289293"/>
            </a:xfrm>
            <a:prstGeom prst="straightConnector1">
              <a:avLst/>
            </a:prstGeom>
            <a:ln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A2483C-91AA-8C57-801D-953922F58E25}"/>
              </a:ext>
            </a:extLst>
          </p:cNvPr>
          <p:cNvGrpSpPr/>
          <p:nvPr/>
        </p:nvGrpSpPr>
        <p:grpSpPr>
          <a:xfrm>
            <a:off x="5566493" y="4901604"/>
            <a:ext cx="6514267" cy="1077218"/>
            <a:chOff x="2821979" y="2689962"/>
            <a:chExt cx="7321944" cy="8768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3622EF-D295-71B0-69FC-6DE29D4207DC}"/>
                </a:ext>
              </a:extLst>
            </p:cNvPr>
            <p:cNvSpPr txBox="1"/>
            <p:nvPr/>
          </p:nvSpPr>
          <p:spPr>
            <a:xfrm>
              <a:off x="5174935" y="2689962"/>
              <a:ext cx="4968988" cy="876805"/>
            </a:xfrm>
            <a:prstGeom prst="rect">
              <a:avLst/>
            </a:prstGeom>
            <a:noFill/>
            <a:ln w="12700">
              <a:solidFill>
                <a:srgbClr val="CC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Problem 2 (more subtle):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rgbClr val="C00000"/>
                  </a:solidFill>
                </a:rPr>
                <a:t>Prover should not know the index it is revealing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rgbClr val="C00000"/>
                  </a:solidFill>
                </a:rPr>
                <a:t>We can use FHE/PIR for that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		(and provide a </a:t>
              </a:r>
              <a:r>
                <a:rPr lang="en-US" sz="1600" dirty="0" err="1">
                  <a:solidFill>
                    <a:srgbClr val="C00000"/>
                  </a:solidFill>
                </a:rPr>
                <a:t>sk</a:t>
              </a:r>
              <a:r>
                <a:rPr lang="en-US" sz="1600" dirty="0">
                  <a:solidFill>
                    <a:srgbClr val="C00000"/>
                  </a:solidFill>
                </a:rPr>
                <a:t> to Ext) 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2B9FA6-1921-1D11-38E5-9344C3498E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1979" y="2863185"/>
              <a:ext cx="2264443" cy="90898"/>
            </a:xfrm>
            <a:prstGeom prst="straightConnector1">
              <a:avLst/>
            </a:prstGeom>
            <a:ln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FBDADCC-11F9-3FCE-EE35-BE4319017CE0}"/>
              </a:ext>
            </a:extLst>
          </p:cNvPr>
          <p:cNvSpPr txBox="1"/>
          <p:nvPr/>
        </p:nvSpPr>
        <p:spPr>
          <a:xfrm>
            <a:off x="2005362" y="5809545"/>
            <a:ext cx="2421413" cy="338554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NB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we ignore ZK for now</a:t>
            </a:r>
          </a:p>
        </p:txBody>
      </p:sp>
    </p:spTree>
    <p:extLst>
      <p:ext uri="{BB962C8B-B14F-4D97-AF65-F5344CB8AC3E}">
        <p14:creationId xmlns:p14="http://schemas.microsoft.com/office/powerpoint/2010/main" val="11941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animBg="1"/>
      <p:bldP spid="14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7CD8-B520-E072-4EA3-ED10FE3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4C2B-9F1A-216D-53B8-811C4FAAFFFD}"/>
              </a:ext>
            </a:extLst>
          </p:cNvPr>
          <p:cNvSpPr txBox="1"/>
          <p:nvPr/>
        </p:nvSpPr>
        <p:spPr>
          <a:xfrm>
            <a:off x="851506" y="2551837"/>
            <a:ext cx="4830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b="1" dirty="0"/>
              <a:t>Implications of GW—more explicitly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GW does hold for preprocessing SNARGs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(observation) GW does not hold for a meaningful class of languages, “trapdoor languages”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36DB-1607-C0C2-3D06-222365116C70}"/>
              </a:ext>
            </a:extLst>
          </p:cNvPr>
          <p:cNvSpPr txBox="1"/>
          <p:nvPr/>
        </p:nvSpPr>
        <p:spPr>
          <a:xfrm>
            <a:off x="5682343" y="2551837"/>
            <a:ext cx="60403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2) SNARKs and UC (</a:t>
            </a:r>
            <a:r>
              <a:rPr lang="en-US" b="1" dirty="0" err="1"/>
              <a:t>blackbox</a:t>
            </a:r>
            <a:r>
              <a:rPr lang="en-US" b="1" dirty="0"/>
              <a:t> extraction)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Adaptive BB (negative result)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(minor contribution) </a:t>
            </a:r>
            <a:r>
              <a:rPr lang="en-US" dirty="0"/>
              <a:t>we provide a proof of impossibility for hard languages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Non-adaptive BB: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Positive result: </a:t>
            </a:r>
            <a:r>
              <a:rPr lang="en-US" dirty="0"/>
              <a:t>non-trivial </a:t>
            </a:r>
            <a:r>
              <a:rPr lang="da-DK" dirty="0"/>
              <a:t>⊆ </a:t>
            </a:r>
            <a:r>
              <a:rPr lang="en-US" dirty="0"/>
              <a:t>of NP admits it!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Negative result: </a:t>
            </a:r>
            <a:r>
              <a:rPr lang="en-US" dirty="0"/>
              <a:t>not all NP admits it</a:t>
            </a:r>
            <a:br>
              <a:rPr lang="en-US" dirty="0"/>
            </a:br>
            <a:r>
              <a:rPr lang="en-US" dirty="0"/>
              <a:t> (under standard assumptions)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C372B-C5C5-5A16-FB89-330314AC7D0C}"/>
              </a:ext>
            </a:extLst>
          </p:cNvPr>
          <p:cNvCxnSpPr>
            <a:cxnSpLocks/>
          </p:cNvCxnSpPr>
          <p:nvPr/>
        </p:nvCxnSpPr>
        <p:spPr>
          <a:xfrm>
            <a:off x="5955476" y="2551837"/>
            <a:ext cx="0" cy="360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3C7200E7-BB74-07BF-2AEB-6F511FF7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20" y="2825683"/>
            <a:ext cx="603317" cy="603317"/>
          </a:xfrm>
          <a:prstGeom prst="rect">
            <a:avLst/>
          </a:prstGeom>
        </p:spPr>
      </p:pic>
      <p:pic>
        <p:nvPicPr>
          <p:cNvPr id="9" name="Picture 8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1B60004C-6E0E-2B4B-C00F-4984D7C1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059150" y="3542839"/>
            <a:ext cx="603317" cy="603317"/>
          </a:xfrm>
          <a:prstGeom prst="rect">
            <a:avLst/>
          </a:prstGeom>
        </p:spPr>
      </p:pic>
      <p:pic>
        <p:nvPicPr>
          <p:cNvPr id="10" name="Picture 9" descr="A tree with no leaves&#10;&#10;Description automatically generated with medium confidence">
            <a:extLst>
              <a:ext uri="{FF2B5EF4-FFF2-40B4-BE49-F238E27FC236}">
                <a16:creationId xmlns:a16="http://schemas.microsoft.com/office/drawing/2014/main" id="{867858E2-899E-359E-6A79-6E675616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57" y="2846114"/>
            <a:ext cx="577738" cy="50160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01AD64D-9D36-7B98-1A60-A7D19957A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86" t="38241" r="1586" b="-35116"/>
          <a:stretch/>
        </p:blipFill>
        <p:spPr>
          <a:xfrm>
            <a:off x="1294319" y="3445725"/>
            <a:ext cx="493276" cy="6507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B036437-F679-55D1-864D-E533848F5536}"/>
              </a:ext>
            </a:extLst>
          </p:cNvPr>
          <p:cNvSpPr/>
          <p:nvPr/>
        </p:nvSpPr>
        <p:spPr>
          <a:xfrm>
            <a:off x="5955476" y="4243477"/>
            <a:ext cx="5936691" cy="603317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35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ED59-0E4B-6B02-C30A-24D31820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result from</a:t>
            </a:r>
            <a:br>
              <a:rPr lang="en-US" dirty="0"/>
            </a:br>
            <a:r>
              <a:rPr lang="en-US" dirty="0"/>
              <a:t>Continuous-Leakage Resilient OWF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164D6-6CEB-676C-E4AC-F2AD7D19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436" y="3297127"/>
            <a:ext cx="6415490" cy="1271891"/>
          </a:xfrm>
          <a:ln>
            <a:solidFill>
              <a:schemeClr val="tx1"/>
            </a:solidFill>
          </a:ln>
        </p:spPr>
      </p:pic>
      <p:pic>
        <p:nvPicPr>
          <p:cNvPr id="6" name="Content Placeholder 3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31160C4D-566C-D2D5-EBFA-D072688BF9C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916353" y="583776"/>
            <a:ext cx="1030755" cy="1030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88BF6-8BED-C172-0CAF-C492CD66E79B}"/>
              </a:ext>
            </a:extLst>
          </p:cNvPr>
          <p:cNvSpPr txBox="1"/>
          <p:nvPr/>
        </p:nvSpPr>
        <p:spPr>
          <a:xfrm>
            <a:off x="2096134" y="2096798"/>
            <a:ext cx="6927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result we just saw cannot be extended to all NP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can show that “short enough” non-adaptive BB proofs can be used to break a certain type of </a:t>
            </a:r>
            <a:r>
              <a:rPr lang="en-US" b="1" dirty="0"/>
              <a:t>leakage resilient OWF</a:t>
            </a:r>
          </a:p>
          <a:p>
            <a:pPr marL="285750" indent="-285750">
              <a:buFontTx/>
              <a:buChar char="-"/>
            </a:pPr>
            <a:endParaRPr lang="da-DK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FB8C1-2DAF-4702-95D0-1262617D31FF}"/>
              </a:ext>
            </a:extLst>
          </p:cNvPr>
          <p:cNvGrpSpPr/>
          <p:nvPr/>
        </p:nvGrpSpPr>
        <p:grpSpPr>
          <a:xfrm>
            <a:off x="1417661" y="4941685"/>
            <a:ext cx="9417638" cy="1046039"/>
            <a:chOff x="1417661" y="4941685"/>
            <a:chExt cx="9417638" cy="1046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3F431B-B356-8027-0D0F-B8732692B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7661" y="5260805"/>
              <a:ext cx="9417638" cy="726919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38D11D-E366-2E31-2C89-9985C1F99E73}"/>
                </a:ext>
              </a:extLst>
            </p:cNvPr>
            <p:cNvGrpSpPr/>
            <p:nvPr/>
          </p:nvGrpSpPr>
          <p:grpSpPr>
            <a:xfrm>
              <a:off x="2096135" y="4941685"/>
              <a:ext cx="1526317" cy="509878"/>
              <a:chOff x="328513" y="3259723"/>
              <a:chExt cx="1526317" cy="509878"/>
            </a:xfrm>
          </p:grpSpPr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48337640-0676-BB6D-4F80-295729D3ABA4}"/>
                  </a:ext>
                </a:extLst>
              </p:cNvPr>
              <p:cNvSpPr/>
              <p:nvPr/>
            </p:nvSpPr>
            <p:spPr>
              <a:xfrm rot="5400000">
                <a:off x="760888" y="2930085"/>
                <a:ext cx="407141" cy="1271891"/>
              </a:xfrm>
              <a:prstGeom prst="righ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D4A58B-6F7D-26AE-00F8-99C3F74BFC08}"/>
                  </a:ext>
                </a:extLst>
              </p:cNvPr>
              <p:cNvSpPr txBox="1"/>
              <p:nvPr/>
            </p:nvSpPr>
            <p:spPr>
              <a:xfrm>
                <a:off x="339729" y="3259723"/>
                <a:ext cx="15151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Under DLOG</a:t>
                </a:r>
                <a:endParaRPr lang="da-DK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9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4F04-4344-3F95-55A9-81E6A216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A032-FC84-7035-E6A3-E145285D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GW is not an “all encompassing” reason for why it is (theoretically) hard to build SNARG/Ks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Trapdoor languages, low-space languages, non-adaptivity…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Adaptivity matters for black-box extractability (required for UC)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Still open: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Extending our result of GW for preprocessing CRS: non parameter-preserving reductions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GW and accumulation-based techniques?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paper for additional discussion of boundaries about impossibility in SNARG/Ks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646CE5AE-CB0B-501B-5ABB-0FE8CED7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16" y="2109176"/>
            <a:ext cx="3727573" cy="3727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2E92B-EF3A-53BE-63BA-FC4767EB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2329-BFE3-F238-C490-E2F51C635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420" y="2834640"/>
            <a:ext cx="10058400" cy="4023360"/>
          </a:xfrm>
        </p:spPr>
        <p:txBody>
          <a:bodyPr/>
          <a:lstStyle/>
          <a:p>
            <a:r>
              <a:rPr lang="en-US" dirty="0"/>
              <a:t>Questions?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4AE48-119C-A519-B379-4A07D111AE30}"/>
              </a:ext>
            </a:extLst>
          </p:cNvPr>
          <p:cNvSpPr txBox="1"/>
          <p:nvPr/>
        </p:nvSpPr>
        <p:spPr>
          <a:xfrm>
            <a:off x="3887869" y="5839233"/>
            <a:ext cx="865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hlinkClick r:id="rId3"/>
              </a:rPr>
              <a:t>https://eprint.iacr.org/2022/638.pdf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7029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BDDB-B501-6488-D5DB-6A3C7718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14B2-6CB9-F673-4CCB-A488B6CD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black-box extractability</a:t>
            </a:r>
          </a:p>
          <a:p>
            <a:pPr lvl="1"/>
            <a:r>
              <a:rPr lang="en-US" dirty="0"/>
              <a:t>(minor contribution) we provide a proof that adaptive-BB extractability is impossible for hard languages</a:t>
            </a:r>
          </a:p>
          <a:p>
            <a:pPr lvl="1"/>
            <a:r>
              <a:rPr lang="en-US" dirty="0"/>
              <a:t>Next we ask: what happens for the non-adaptive case?</a:t>
            </a:r>
          </a:p>
          <a:p>
            <a:pPr lvl="2"/>
            <a:r>
              <a:rPr lang="en-US" dirty="0"/>
              <a:t>Non-adaptive = adversary first declares statement x; only after can see </a:t>
            </a:r>
            <a:r>
              <a:rPr lang="en-US" dirty="0" err="1"/>
              <a:t>crs</a:t>
            </a:r>
            <a:r>
              <a:rPr lang="en-US" dirty="0"/>
              <a:t> and push proof</a:t>
            </a:r>
          </a:p>
          <a:p>
            <a:pPr lvl="2"/>
            <a:r>
              <a:rPr lang="en-US" b="1" dirty="0"/>
              <a:t>(move part below to different slide)</a:t>
            </a:r>
          </a:p>
          <a:p>
            <a:pPr lvl="1"/>
            <a:r>
              <a:rPr lang="en-US" dirty="0"/>
              <a:t>Surprise: it is possible to obtain non-adaptive BB-extraction for a non-trivial subset of NP!</a:t>
            </a:r>
          </a:p>
          <a:p>
            <a:pPr lvl="2"/>
            <a:r>
              <a:rPr lang="en-US" dirty="0"/>
              <a:t>SNARK is constructed from SNAR</a:t>
            </a:r>
            <a:r>
              <a:rPr lang="en-US" b="1" dirty="0"/>
              <a:t>G</a:t>
            </a:r>
            <a:r>
              <a:rPr lang="en-US" dirty="0"/>
              <a:t> + FHE + CRHF</a:t>
            </a:r>
            <a:endParaRPr lang="en-US" b="1" dirty="0"/>
          </a:p>
          <a:p>
            <a:pPr lvl="2"/>
            <a:r>
              <a:rPr lang="en-US" dirty="0"/>
              <a:t>Plausibly </a:t>
            </a:r>
            <a:r>
              <a:rPr lang="en-US" dirty="0" err="1"/>
              <a:t>instantiatable</a:t>
            </a:r>
            <a:r>
              <a:rPr lang="en-US" dirty="0"/>
              <a:t> from non-falsifiable assumptions</a:t>
            </a:r>
          </a:p>
          <a:p>
            <a:pPr lvl="1"/>
            <a:r>
              <a:rPr lang="en-US" dirty="0"/>
              <a:t>Q: so maybe non-adaptive BB-extraction possible for all NP?</a:t>
            </a:r>
          </a:p>
          <a:p>
            <a:pPr lvl="1"/>
            <a:r>
              <a:rPr lang="en-US" dirty="0"/>
              <a:t>Our next result: we answer “no”</a:t>
            </a:r>
          </a:p>
          <a:p>
            <a:pPr lvl="2"/>
            <a:r>
              <a:rPr lang="en-US" dirty="0"/>
              <a:t>Theorem: If Continuous-Leakage OWF exist then it one cannot obtain such SNARKs for all NP</a:t>
            </a:r>
          </a:p>
          <a:p>
            <a:pPr lvl="2"/>
            <a:r>
              <a:rPr lang="en-US" dirty="0"/>
              <a:t>Corollary: under DDH such SNARKs cannot exist for all NP</a:t>
            </a:r>
          </a:p>
        </p:txBody>
      </p:sp>
    </p:spTree>
    <p:extLst>
      <p:ext uri="{BB962C8B-B14F-4D97-AF65-F5344CB8AC3E}">
        <p14:creationId xmlns:p14="http://schemas.microsoft.com/office/powerpoint/2010/main" val="388765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EA5B-FD15-9B61-E866-B913ABED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our expectations about SNARGs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4EAF-A114-4E79-0207-F99F50C5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663025" cy="4023360"/>
          </a:xfrm>
        </p:spPr>
        <p:txBody>
          <a:bodyPr>
            <a:normAutofit/>
          </a:bodyPr>
          <a:lstStyle/>
          <a:p>
            <a:r>
              <a:rPr lang="en-US" dirty="0"/>
              <a:t>- We have several constructions that are succinct</a:t>
            </a:r>
          </a:p>
          <a:p>
            <a:pPr lvl="1"/>
            <a:r>
              <a:rPr lang="en-US" dirty="0"/>
              <a:t>(Groth16, Bulletproofs,…)</a:t>
            </a:r>
          </a:p>
          <a:p>
            <a:r>
              <a:rPr lang="en-US" dirty="0"/>
              <a:t>- …and are from idealized models or strong assumptions:</a:t>
            </a:r>
          </a:p>
          <a:p>
            <a:pPr lvl="1"/>
            <a:r>
              <a:rPr lang="en-US" dirty="0"/>
              <a:t>AGM, GGM, ROM, Knowledge-of-Exponent assumptions</a:t>
            </a:r>
          </a:p>
          <a:p>
            <a:r>
              <a:rPr lang="en-US" dirty="0"/>
              <a:t>- This is not really a coincidence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2967-C0C7-86E7-80A9-C56848ED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9453" cy="1450757"/>
          </a:xfrm>
        </p:spPr>
        <p:txBody>
          <a:bodyPr/>
          <a:lstStyle/>
          <a:p>
            <a:r>
              <a:rPr lang="en-US" dirty="0"/>
              <a:t>Why idealized models/strong assumptions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68069-AA72-CB8B-7F8D-D2787CECFD80}"/>
              </a:ext>
            </a:extLst>
          </p:cNvPr>
          <p:cNvSpPr txBox="1"/>
          <p:nvPr/>
        </p:nvSpPr>
        <p:spPr>
          <a:xfrm>
            <a:off x="5086351" y="4080458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Gentry&amp;Wichs</a:t>
            </a:r>
            <a:r>
              <a:rPr lang="en-US" dirty="0"/>
              <a:t> (or GW)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0A001-F0D7-0798-EEF5-20972BB5AFC1}"/>
              </a:ext>
            </a:extLst>
          </p:cNvPr>
          <p:cNvSpPr txBox="1"/>
          <p:nvPr/>
        </p:nvSpPr>
        <p:spPr>
          <a:xfrm>
            <a:off x="1967947" y="5054047"/>
            <a:ext cx="10003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If we “obtain” a SNARG from (true) assumption X then X is not falsifiable.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“Falsifiable” ~ “can be shown not to hold through efficient adversary interacting with efficient challenger”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ECDC1-3862-13F5-3C5E-096EA5362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339" y="2039587"/>
            <a:ext cx="7432323" cy="204110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636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746C-4A73-4EF0-745F-C14DE6B0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 and related folklore</a:t>
            </a:r>
            <a:endParaRPr lang="da-DK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840C6B-2452-BA38-6287-D61CBDDD5F8F}"/>
              </a:ext>
            </a:extLst>
          </p:cNvPr>
          <p:cNvGrpSpPr/>
          <p:nvPr/>
        </p:nvGrpSpPr>
        <p:grpSpPr>
          <a:xfrm>
            <a:off x="399545" y="1992456"/>
            <a:ext cx="7050734" cy="2266521"/>
            <a:chOff x="399545" y="1992456"/>
            <a:chExt cx="7050734" cy="22665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138F42-A795-DB3D-85FC-20551914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545" y="1992456"/>
              <a:ext cx="7050734" cy="20114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26F485-22C0-0D5E-249E-65BFC35986B5}"/>
                </a:ext>
              </a:extLst>
            </p:cNvPr>
            <p:cNvSpPr txBox="1"/>
            <p:nvPr/>
          </p:nvSpPr>
          <p:spPr>
            <a:xfrm>
              <a:off x="3141861" y="3889645"/>
              <a:ext cx="127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Groth16</a:t>
              </a:r>
              <a:endParaRPr lang="da-DK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338D7B-EDEB-AFE3-7609-ADD65253121D}"/>
              </a:ext>
            </a:extLst>
          </p:cNvPr>
          <p:cNvGrpSpPr/>
          <p:nvPr/>
        </p:nvGrpSpPr>
        <p:grpSpPr>
          <a:xfrm>
            <a:off x="5508067" y="3020918"/>
            <a:ext cx="7114753" cy="1688553"/>
            <a:chOff x="5508067" y="3020918"/>
            <a:chExt cx="7114753" cy="16885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DCA28C-A25C-FF37-E863-838EB4CEF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067" y="3020918"/>
              <a:ext cx="7114753" cy="13240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6773E4-D769-8D5B-7AE6-ED4C4F54179E}"/>
                </a:ext>
              </a:extLst>
            </p:cNvPr>
            <p:cNvSpPr txBox="1"/>
            <p:nvPr/>
          </p:nvSpPr>
          <p:spPr>
            <a:xfrm>
              <a:off x="8103811" y="4340139"/>
              <a:ext cx="127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Spartan</a:t>
              </a:r>
              <a:endParaRPr lang="da-DK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69457B-2BD9-82AA-E829-48350D97FCAD}"/>
              </a:ext>
            </a:extLst>
          </p:cNvPr>
          <p:cNvSpPr txBox="1"/>
          <p:nvPr/>
        </p:nvSpPr>
        <p:spPr>
          <a:xfrm>
            <a:off x="1879761" y="5045729"/>
            <a:ext cx="860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statements above are balanced enough. </a:t>
            </a:r>
            <a:r>
              <a:rPr lang="en-US" b="1" dirty="0"/>
              <a:t>But </a:t>
            </a:r>
            <a:r>
              <a:rPr lang="en-US" dirty="0"/>
              <a:t>the folklore seems to be more extreme:</a:t>
            </a:r>
            <a:br>
              <a:rPr lang="en-US" dirty="0"/>
            </a:br>
            <a:r>
              <a:rPr lang="en-US" i="1" dirty="0"/>
              <a:t>“only trivial applications can be achieved with falsifiable assumptions” </a:t>
            </a:r>
          </a:p>
          <a:p>
            <a:endParaRPr lang="da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21CB4-63CD-E4B8-2BAB-F605D1789BF8}"/>
              </a:ext>
            </a:extLst>
          </p:cNvPr>
          <p:cNvSpPr txBox="1"/>
          <p:nvPr/>
        </p:nvSpPr>
        <p:spPr>
          <a:xfrm>
            <a:off x="1879761" y="5844026"/>
            <a:ext cx="631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 what extent is the folklore right? </a:t>
            </a:r>
          </a:p>
        </p:txBody>
      </p:sp>
    </p:spTree>
    <p:extLst>
      <p:ext uri="{BB962C8B-B14F-4D97-AF65-F5344CB8AC3E}">
        <p14:creationId xmlns:p14="http://schemas.microsoft.com/office/powerpoint/2010/main" val="38032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A30E-0C49-5CD8-EFB6-8DA74970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Folklore already misled us in the past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A71F-93B3-FB0A-4D70-303537F8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345" y="2113808"/>
            <a:ext cx="10058400" cy="915413"/>
          </a:xfrm>
        </p:spPr>
        <p:txBody>
          <a:bodyPr>
            <a:normAutofit/>
          </a:bodyPr>
          <a:lstStyle/>
          <a:p>
            <a:r>
              <a:rPr lang="en-US" b="1" dirty="0"/>
              <a:t>[Cleve86]: </a:t>
            </a:r>
            <a:r>
              <a:rPr lang="en-US" dirty="0"/>
              <a:t>two parties cannot securely compute a function with fairness</a:t>
            </a:r>
          </a:p>
          <a:p>
            <a:r>
              <a:rPr lang="en-US" b="1" dirty="0"/>
              <a:t>The long-standing folklore: </a:t>
            </a:r>
            <a:r>
              <a:rPr lang="en-US" dirty="0"/>
              <a:t>nothing trivial can be computed fairly by two parties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F5D965-DD17-8D66-342C-DFF6175AB1E1}"/>
              </a:ext>
            </a:extLst>
          </p:cNvPr>
          <p:cNvSpPr txBox="1">
            <a:spLocks/>
          </p:cNvSpPr>
          <p:nvPr/>
        </p:nvSpPr>
        <p:spPr>
          <a:xfrm>
            <a:off x="817076" y="4970797"/>
            <a:ext cx="4435307" cy="12080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But, you could say,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why would this also be the case for GW?</a:t>
            </a:r>
            <a:endParaRPr lang="da-DK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671F13-277E-CE76-E114-8EACBA63CDBE}"/>
              </a:ext>
            </a:extLst>
          </p:cNvPr>
          <p:cNvGrpSpPr/>
          <p:nvPr/>
        </p:nvGrpSpPr>
        <p:grpSpPr>
          <a:xfrm>
            <a:off x="3048362" y="2857835"/>
            <a:ext cx="9180206" cy="3796983"/>
            <a:chOff x="3048362" y="2857835"/>
            <a:chExt cx="9180206" cy="379698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BAFD07-2B77-EBC9-933C-CA88DFB4E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3064" y="2857835"/>
              <a:ext cx="6785504" cy="37969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9AF0F5-DAC1-79A3-C0C7-652FF16E6333}"/>
                </a:ext>
              </a:extLst>
            </p:cNvPr>
            <p:cNvSpPr txBox="1"/>
            <p:nvPr/>
          </p:nvSpPr>
          <p:spPr>
            <a:xfrm>
              <a:off x="3048362" y="3198167"/>
              <a:ext cx="60952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Twenty years later…</a:t>
              </a:r>
              <a:endParaRPr lang="da-DK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72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74DD-54E3-2AFD-60D0-F72E80CD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of GW</a:t>
            </a:r>
            <a:endParaRPr lang="da-DK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45CE20B-EC78-3101-1C78-536CDCEE9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86" t="38241" r="1586" b="-35116"/>
          <a:stretch/>
        </p:blipFill>
        <p:spPr>
          <a:xfrm>
            <a:off x="914458" y="2877780"/>
            <a:ext cx="3400206" cy="448572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7B6951-D2FA-376F-94CF-89CB13EF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385" y="2193604"/>
            <a:ext cx="2063363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Languages</a:t>
            </a:r>
            <a:endParaRPr lang="da-DK" sz="24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B61F24-F100-808E-7B86-403C7E38EA9D}"/>
              </a:ext>
            </a:extLst>
          </p:cNvPr>
          <p:cNvGrpSpPr/>
          <p:nvPr/>
        </p:nvGrpSpPr>
        <p:grpSpPr>
          <a:xfrm>
            <a:off x="4924802" y="2241643"/>
            <a:ext cx="2682152" cy="4023360"/>
            <a:chOff x="4924802" y="2241643"/>
            <a:chExt cx="2682152" cy="402336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0AE83C-3962-BC14-50DE-F2F46F90DAAD}"/>
                </a:ext>
              </a:extLst>
            </p:cNvPr>
            <p:cNvGrpSpPr/>
            <p:nvPr/>
          </p:nvGrpSpPr>
          <p:grpSpPr>
            <a:xfrm>
              <a:off x="5016345" y="2241643"/>
              <a:ext cx="2499066" cy="4023360"/>
              <a:chOff x="5016345" y="2241643"/>
              <a:chExt cx="2499066" cy="4023360"/>
            </a:xfrm>
          </p:grpSpPr>
          <p:sp>
            <p:nvSpPr>
              <p:cNvPr id="16" name="Content Placeholder 9">
                <a:extLst>
                  <a:ext uri="{FF2B5EF4-FFF2-40B4-BE49-F238E27FC236}">
                    <a16:creationId xmlns:a16="http://schemas.microsoft.com/office/drawing/2014/main" id="{5676539D-0B8F-6505-9057-163D4BE1D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572" y="2241643"/>
                <a:ext cx="2063363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/>
                  <a:t>Adaptivity</a:t>
                </a:r>
                <a:endParaRPr lang="da-DK" sz="2400" b="1" dirty="0"/>
              </a:p>
            </p:txBody>
          </p:sp>
          <p:pic>
            <p:nvPicPr>
              <p:cNvPr id="12" name="Picture 11" descr="A picture containing reptile, lizard, green&#10;&#10;Description automatically generated">
                <a:extLst>
                  <a:ext uri="{FF2B5EF4-FFF2-40B4-BE49-F238E27FC236}">
                    <a16:creationId xmlns:a16="http://schemas.microsoft.com/office/drawing/2014/main" id="{110A71B7-8AE8-0C0B-869E-0BDCFB85D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6345" y="3003790"/>
                <a:ext cx="2499066" cy="2499066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ECF040-1ED4-1722-DD41-E46062C971EE}"/>
                </a:ext>
              </a:extLst>
            </p:cNvPr>
            <p:cNvSpPr txBox="1"/>
            <p:nvPr/>
          </p:nvSpPr>
          <p:spPr>
            <a:xfrm>
              <a:off x="6459118" y="3244334"/>
              <a:ext cx="114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adversary</a:t>
              </a:r>
              <a:endParaRPr lang="da-DK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DDA52-4777-0D94-59B8-2BD589F84BFF}"/>
                </a:ext>
              </a:extLst>
            </p:cNvPr>
            <p:cNvSpPr txBox="1"/>
            <p:nvPr/>
          </p:nvSpPr>
          <p:spPr>
            <a:xfrm>
              <a:off x="4924802" y="461670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crs</a:t>
              </a:r>
              <a:endParaRPr lang="da-DK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904CDC-FB9A-8D31-659C-4540F466C8C8}"/>
              </a:ext>
            </a:extLst>
          </p:cNvPr>
          <p:cNvGrpSpPr/>
          <p:nvPr/>
        </p:nvGrpSpPr>
        <p:grpSpPr>
          <a:xfrm>
            <a:off x="8763435" y="2241643"/>
            <a:ext cx="3162415" cy="4023360"/>
            <a:chOff x="8763435" y="2241643"/>
            <a:chExt cx="3162415" cy="4023360"/>
          </a:xfrm>
        </p:grpSpPr>
        <p:pic>
          <p:nvPicPr>
            <p:cNvPr id="24" name="Picture 23" descr="A tree with no leaves&#10;&#10;Description automatically generated with medium confidence">
              <a:extLst>
                <a:ext uri="{FF2B5EF4-FFF2-40B4-BE49-F238E27FC236}">
                  <a16:creationId xmlns:a16="http://schemas.microsoft.com/office/drawing/2014/main" id="{B25330C0-BE01-1E4F-C29A-26E9E2776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0628" y="2610942"/>
              <a:ext cx="2285222" cy="2285222"/>
            </a:xfrm>
            <a:prstGeom prst="rect">
              <a:avLst/>
            </a:prstGeom>
          </p:spPr>
        </p:pic>
        <p:sp>
          <p:nvSpPr>
            <p:cNvPr id="21" name="Content Placeholder 9">
              <a:extLst>
                <a:ext uri="{FF2B5EF4-FFF2-40B4-BE49-F238E27FC236}">
                  <a16:creationId xmlns:a16="http://schemas.microsoft.com/office/drawing/2014/main" id="{69C90B49-E77C-D7E3-17FB-592114F9B503}"/>
                </a:ext>
              </a:extLst>
            </p:cNvPr>
            <p:cNvSpPr txBox="1">
              <a:spLocks/>
            </p:cNvSpPr>
            <p:nvPr/>
          </p:nvSpPr>
          <p:spPr>
            <a:xfrm>
              <a:off x="9092317" y="2241643"/>
              <a:ext cx="2063363" cy="402336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Setup model</a:t>
              </a:r>
              <a:endParaRPr lang="da-DK" sz="2400" b="1" dirty="0"/>
            </a:p>
          </p:txBody>
        </p:sp>
        <p:pic>
          <p:nvPicPr>
            <p:cNvPr id="19" name="Picture 18" descr="A picture containing tree, sky, plant, outdoor&#10;&#10;Description automatically generated">
              <a:extLst>
                <a:ext uri="{FF2B5EF4-FFF2-40B4-BE49-F238E27FC236}">
                  <a16:creationId xmlns:a16="http://schemas.microsoft.com/office/drawing/2014/main" id="{267B0C5C-2933-B6DD-67A5-B67E59D20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3435" y="4618856"/>
              <a:ext cx="609600" cy="40538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EB78AC-52AF-A7F3-4353-76A36755B192}"/>
                </a:ext>
              </a:extLst>
            </p:cNvPr>
            <p:cNvSpPr txBox="1"/>
            <p:nvPr/>
          </p:nvSpPr>
          <p:spPr>
            <a:xfrm>
              <a:off x="8811816" y="4969032"/>
              <a:ext cx="5128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crs</a:t>
              </a:r>
              <a:endParaRPr lang="da-DK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83EE6C-175F-C308-5DC8-C294AAFA1E71}"/>
                </a:ext>
              </a:extLst>
            </p:cNvPr>
            <p:cNvSpPr txBox="1"/>
            <p:nvPr/>
          </p:nvSpPr>
          <p:spPr>
            <a:xfrm>
              <a:off x="10450379" y="4957899"/>
              <a:ext cx="8585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CRS</a:t>
              </a:r>
              <a:endParaRPr lang="da-DK" sz="24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C9925C9-E6A7-140B-D6DE-D5A15DAFDDE5}"/>
              </a:ext>
            </a:extLst>
          </p:cNvPr>
          <p:cNvSpPr txBox="1"/>
          <p:nvPr/>
        </p:nvSpPr>
        <p:spPr>
          <a:xfrm>
            <a:off x="3153233" y="5926445"/>
            <a:ext cx="64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these boundaries are explicit in literature, some aren’t.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43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1621-85C7-EE58-752C-A6F4D2DC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of GW: Languages</a:t>
            </a:r>
            <a:endParaRPr lang="da-DK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59F941-6EB5-C633-00C7-E73B0BD39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86" t="38241" r="1586" b="-35116"/>
          <a:stretch/>
        </p:blipFill>
        <p:spPr>
          <a:xfrm>
            <a:off x="9044609" y="531741"/>
            <a:ext cx="2667663" cy="3519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40276-AD88-1FC7-D1F1-E95451FC12C5}"/>
              </a:ext>
            </a:extLst>
          </p:cNvPr>
          <p:cNvSpPr txBox="1"/>
          <p:nvPr/>
        </p:nvSpPr>
        <p:spPr>
          <a:xfrm>
            <a:off x="1155420" y="2294905"/>
            <a:ext cx="502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Explicit</a:t>
            </a:r>
            <a:r>
              <a:rPr lang="en-US" dirty="0"/>
              <a:t>: GW “does not cover” low-space languages</a:t>
            </a:r>
            <a:endParaRPr lang="da-D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C8F03-8227-6357-7D3C-9F31FB85B5DF}"/>
              </a:ext>
            </a:extLst>
          </p:cNvPr>
          <p:cNvGrpSpPr/>
          <p:nvPr/>
        </p:nvGrpSpPr>
        <p:grpSpPr>
          <a:xfrm>
            <a:off x="6919857" y="2185147"/>
            <a:ext cx="5935765" cy="1969147"/>
            <a:chOff x="6919857" y="2185147"/>
            <a:chExt cx="5935765" cy="19691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B60846-3D94-3C4B-E127-8339EE696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9857" y="2185147"/>
              <a:ext cx="4716785" cy="17087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3C319D-15E7-4F7D-3063-4B30486368F0}"/>
                </a:ext>
              </a:extLst>
            </p:cNvPr>
            <p:cNvSpPr txBox="1"/>
            <p:nvPr/>
          </p:nvSpPr>
          <p:spPr>
            <a:xfrm>
              <a:off x="7565550" y="3892684"/>
              <a:ext cx="5290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(builds succinct arguments from </a:t>
              </a:r>
              <a:r>
                <a:rPr lang="en-US" sz="1100" b="1" dirty="0"/>
                <a:t>falsifiable</a:t>
              </a:r>
              <a:r>
                <a:rPr lang="en-US" sz="1100" dirty="0"/>
                <a:t> assumptions)</a:t>
              </a:r>
              <a:endParaRPr lang="da-DK" sz="11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F70F5E-9A16-4521-C623-E6D8ED70F554}"/>
              </a:ext>
            </a:extLst>
          </p:cNvPr>
          <p:cNvGrpSpPr/>
          <p:nvPr/>
        </p:nvGrpSpPr>
        <p:grpSpPr>
          <a:xfrm>
            <a:off x="1262172" y="2855479"/>
            <a:ext cx="6181505" cy="1037205"/>
            <a:chOff x="1262173" y="3043264"/>
            <a:chExt cx="6181505" cy="10372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380CD3-C0F0-28B8-4B9B-8D34331B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173" y="3043264"/>
              <a:ext cx="5297752" cy="906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63109C-E845-1BC5-CF31-537173430A51}"/>
                </a:ext>
              </a:extLst>
            </p:cNvPr>
            <p:cNvSpPr txBox="1"/>
            <p:nvPr/>
          </p:nvSpPr>
          <p:spPr>
            <a:xfrm>
              <a:off x="2153606" y="3818859"/>
              <a:ext cx="5290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(from [</a:t>
              </a:r>
              <a:r>
                <a:rPr lang="en-US" sz="1100" b="1" dirty="0"/>
                <a:t>C</a:t>
              </a:r>
              <a:r>
                <a:rPr lang="en-US" sz="1100" dirty="0"/>
                <a:t>GKS22])</a:t>
              </a:r>
              <a:endParaRPr lang="da-DK" sz="11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422854F-4883-C073-DBF3-90EDEF2D6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64" y="4858559"/>
            <a:ext cx="4524534" cy="7940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95B6AA-5017-F3B8-749F-5A8B3F086C35}"/>
              </a:ext>
            </a:extLst>
          </p:cNvPr>
          <p:cNvSpPr txBox="1"/>
          <p:nvPr/>
        </p:nvSpPr>
        <p:spPr>
          <a:xfrm>
            <a:off x="1097279" y="4458406"/>
            <a:ext cx="750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Somewhat implicit</a:t>
            </a:r>
            <a:r>
              <a:rPr lang="en-US" dirty="0"/>
              <a:t>: What about Kiltz&amp;Wee15 (linear languages)? 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8C4C5-AAE6-2626-27C8-0BB6392E9540}"/>
              </a:ext>
            </a:extLst>
          </p:cNvPr>
          <p:cNvSpPr txBox="1"/>
          <p:nvPr/>
        </p:nvSpPr>
        <p:spPr>
          <a:xfrm>
            <a:off x="1262172" y="5583376"/>
            <a:ext cx="982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KW15 obtains O(1) arguments for linear properties from Diffie-Hellman-like assumptions (falsifiable)</a:t>
            </a:r>
            <a:endParaRPr lang="da-DK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BCFE40-7623-A7D9-92F4-8BFE923E3080}"/>
              </a:ext>
            </a:extLst>
          </p:cNvPr>
          <p:cNvSpPr/>
          <p:nvPr/>
        </p:nvSpPr>
        <p:spPr>
          <a:xfrm>
            <a:off x="4247550" y="3562385"/>
            <a:ext cx="2312374" cy="6122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 just esoteric languages: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Merkle tree openings!</a:t>
            </a:r>
            <a:endParaRPr 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8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1621-85C7-EE58-752C-A6F4D2DC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of GW: Adaptivity</a:t>
            </a:r>
            <a:endParaRPr lang="da-DK" dirty="0"/>
          </a:p>
        </p:txBody>
      </p:sp>
      <p:pic>
        <p:nvPicPr>
          <p:cNvPr id="5" name="Picture 4" descr="A picture containing reptile, lizard, green&#10;&#10;Description automatically generated">
            <a:extLst>
              <a:ext uri="{FF2B5EF4-FFF2-40B4-BE49-F238E27FC236}">
                <a16:creationId xmlns:a16="http://schemas.microsoft.com/office/drawing/2014/main" id="{0BE099F8-983B-43F5-DF94-C0437B79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58" y="286603"/>
            <a:ext cx="2499066" cy="2499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C93C6-18A4-9AE8-473E-B563798B10A6}"/>
              </a:ext>
            </a:extLst>
          </p:cNvPr>
          <p:cNvSpPr txBox="1"/>
          <p:nvPr/>
        </p:nvSpPr>
        <p:spPr>
          <a:xfrm>
            <a:off x="10424831" y="527147"/>
            <a:ext cx="114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adversary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F99F6-3C7E-210F-A63C-E4C6D9E28E24}"/>
              </a:ext>
            </a:extLst>
          </p:cNvPr>
          <p:cNvSpPr txBox="1"/>
          <p:nvPr/>
        </p:nvSpPr>
        <p:spPr>
          <a:xfrm>
            <a:off x="8890515" y="18995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crs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233CE-28E1-6636-6408-52C18C570B3C}"/>
              </a:ext>
            </a:extLst>
          </p:cNvPr>
          <p:cNvSpPr txBox="1"/>
          <p:nvPr/>
        </p:nvSpPr>
        <p:spPr>
          <a:xfrm>
            <a:off x="1097279" y="2158341"/>
            <a:ext cx="7106319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GW is for </a:t>
            </a:r>
            <a:r>
              <a:rPr lang="en-US" i="1" dirty="0"/>
              <a:t>adaptive</a:t>
            </a:r>
            <a:r>
              <a:rPr lang="en-US" dirty="0"/>
              <a:t> soundness </a:t>
            </a:r>
          </a:p>
          <a:p>
            <a:r>
              <a:rPr lang="en-US" dirty="0"/>
              <a:t>	- (adversary first sees CRS and then chooses false input to break)</a:t>
            </a:r>
          </a:p>
          <a:p>
            <a:r>
              <a:rPr lang="en-US" b="1" dirty="0"/>
              <a:t>- What about the non-adaptive case?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DB874-CB71-3F00-CBC4-2F0270241B92}"/>
              </a:ext>
            </a:extLst>
          </p:cNvPr>
          <p:cNvGrpSpPr/>
          <p:nvPr/>
        </p:nvGrpSpPr>
        <p:grpSpPr>
          <a:xfrm>
            <a:off x="1097279" y="3206650"/>
            <a:ext cx="11029138" cy="1363134"/>
            <a:chOff x="1097279" y="3206650"/>
            <a:chExt cx="11029138" cy="136313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9A0843-1F5F-216C-B898-AB43552EF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6532" y="3206650"/>
              <a:ext cx="4819885" cy="9296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327A66-35C2-565C-2C59-9438E567EE14}"/>
                </a:ext>
              </a:extLst>
            </p:cNvPr>
            <p:cNvSpPr txBox="1"/>
            <p:nvPr/>
          </p:nvSpPr>
          <p:spPr>
            <a:xfrm>
              <a:off x="1097279" y="3215567"/>
              <a:ext cx="5932768" cy="135421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 err="1"/>
                <a:t>Lipmaa&amp;Pavlyk</a:t>
              </a:r>
              <a:r>
                <a:rPr lang="en-US" dirty="0"/>
                <a:t> (AC21) attempt at constructing a SNARG in the non-adaptive setting from falsifiable assumptions</a:t>
              </a:r>
              <a:endParaRPr lang="da-DK" dirty="0"/>
            </a:p>
            <a:p>
              <a:pPr marL="742950" lvl="1" indent="-285750">
                <a:buFontTx/>
                <a:buChar char="-"/>
              </a:pPr>
              <a:r>
                <a:rPr lang="da-DK" sz="1400" dirty="0" err="1"/>
                <a:t>Unfortunately</a:t>
              </a:r>
              <a:r>
                <a:rPr lang="da-DK" sz="1400" dirty="0"/>
                <a:t> security </a:t>
              </a:r>
              <a:r>
                <a:rPr lang="da-DK" sz="1400" dirty="0" err="1"/>
                <a:t>proof</a:t>
              </a:r>
              <a:r>
                <a:rPr lang="da-DK" sz="1400" dirty="0"/>
                <a:t> has </a:t>
              </a:r>
              <a:r>
                <a:rPr lang="da-DK" sz="1400" dirty="0" err="1"/>
                <a:t>recently</a:t>
              </a:r>
              <a:r>
                <a:rPr lang="da-DK" sz="1400" dirty="0"/>
                <a:t> </a:t>
              </a:r>
              <a:r>
                <a:rPr lang="da-DK" sz="1400" dirty="0" err="1"/>
                <a:t>been</a:t>
              </a:r>
              <a:r>
                <a:rPr lang="da-DK" sz="1400" dirty="0"/>
                <a:t> </a:t>
              </a:r>
              <a:r>
                <a:rPr lang="da-DK" sz="1400" dirty="0" err="1"/>
                <a:t>shown</a:t>
              </a:r>
              <a:r>
                <a:rPr lang="da-DK" sz="1400" dirty="0"/>
                <a:t> to have </a:t>
              </a:r>
              <a:r>
                <a:rPr lang="da-DK" sz="1400" dirty="0" err="1"/>
                <a:t>serious</a:t>
              </a:r>
              <a:r>
                <a:rPr lang="da-DK" sz="1400" dirty="0"/>
                <a:t> </a:t>
              </a:r>
              <a:r>
                <a:rPr lang="da-DK" sz="1400" dirty="0" err="1"/>
                <a:t>flaw</a:t>
              </a:r>
              <a:r>
                <a:rPr lang="da-DK" sz="1400" dirty="0"/>
                <a:t>.</a:t>
              </a:r>
              <a:endParaRPr lang="en-US" sz="1400" dirty="0"/>
            </a:p>
            <a:p>
              <a:endParaRPr lang="da-D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C5337B-38F2-82AE-A104-D9B0D1FEF3AB}"/>
              </a:ext>
            </a:extLst>
          </p:cNvPr>
          <p:cNvGrpSpPr/>
          <p:nvPr/>
        </p:nvGrpSpPr>
        <p:grpSpPr>
          <a:xfrm>
            <a:off x="1170603" y="4600760"/>
            <a:ext cx="10362393" cy="1248966"/>
            <a:chOff x="1170603" y="4600760"/>
            <a:chExt cx="10362393" cy="12489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F81E44-742F-80F6-A173-6D19290C0E03}"/>
                </a:ext>
              </a:extLst>
            </p:cNvPr>
            <p:cNvSpPr txBox="1"/>
            <p:nvPr/>
          </p:nvSpPr>
          <p:spPr>
            <a:xfrm>
              <a:off x="1170603" y="4618252"/>
              <a:ext cx="5932768" cy="646331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But </a:t>
              </a:r>
              <a:r>
                <a:rPr lang="en-US" dirty="0"/>
                <a:t>we have actually been knowing a construction since 2013</a:t>
              </a:r>
            </a:p>
            <a:p>
              <a:r>
                <a:rPr lang="en-US" i="1" dirty="0"/>
                <a:t>(plausibly </a:t>
              </a:r>
              <a:r>
                <a:rPr lang="en-US" dirty="0"/>
                <a:t>from falsifiable assumptions</a:t>
              </a:r>
              <a:r>
                <a:rPr lang="en-US" i="1" dirty="0"/>
                <a:t>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3890A9-C7C6-25EE-46B1-835C8F3D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6598" y="4600760"/>
              <a:ext cx="3936398" cy="124896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8D460F-65AF-D716-C3E8-5D9D5B331FD5}"/>
              </a:ext>
            </a:extLst>
          </p:cNvPr>
          <p:cNvSpPr txBox="1"/>
          <p:nvPr/>
        </p:nvSpPr>
        <p:spPr>
          <a:xfrm>
            <a:off x="1217755" y="5340213"/>
            <a:ext cx="5243716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Simple construction from </a:t>
            </a:r>
            <a:r>
              <a:rPr lang="en-US" u="sng" dirty="0" err="1"/>
              <a:t>iO</a:t>
            </a:r>
            <a:r>
              <a:rPr lang="en-US" u="sng" dirty="0"/>
              <a:t> (</a:t>
            </a:r>
            <a:r>
              <a:rPr lang="en-US" u="sng" dirty="0" err="1"/>
              <a:t>Sahai&amp;Waters</a:t>
            </a:r>
            <a:r>
              <a:rPr lang="en-US" u="sng" dirty="0"/>
              <a:t>):</a:t>
            </a:r>
          </a:p>
          <a:p>
            <a:pPr marL="285750" indent="-285750">
              <a:buFontTx/>
              <a:buChar char="-"/>
            </a:pPr>
            <a:r>
              <a:rPr lang="en-US" dirty="0"/>
              <a:t>P: run </a:t>
            </a:r>
            <a:r>
              <a:rPr lang="en-US" dirty="0" err="1"/>
              <a:t>iO</a:t>
            </a:r>
            <a:r>
              <a:rPr lang="en-US" dirty="0"/>
              <a:t> of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dirty="0" err="1"/>
              <a:t>x,w</a:t>
            </a:r>
            <a:r>
              <a:rPr lang="en-US" dirty="0"/>
              <a:t>): if R(</a:t>
            </a:r>
            <a:r>
              <a:rPr lang="en-US" dirty="0" err="1"/>
              <a:t>x,w</a:t>
            </a:r>
            <a:r>
              <a:rPr lang="en-US" dirty="0"/>
              <a:t>) return PRF(</a:t>
            </a:r>
            <a:r>
              <a:rPr lang="en-US" dirty="0" err="1"/>
              <a:t>k,x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V: run </a:t>
            </a:r>
            <a:r>
              <a:rPr lang="en-US" dirty="0" err="1"/>
              <a:t>iO</a:t>
            </a:r>
            <a:r>
              <a:rPr lang="en-US" dirty="0"/>
              <a:t> of </a:t>
            </a:r>
            <a:r>
              <a:rPr lang="en-US" dirty="0" err="1"/>
              <a:t>F’</a:t>
            </a:r>
            <a:r>
              <a:rPr lang="en-US" baseline="-25000" dirty="0" err="1"/>
              <a:t>k</a:t>
            </a:r>
            <a:r>
              <a:rPr lang="en-US" dirty="0"/>
              <a:t>(x,</a:t>
            </a:r>
            <a:r>
              <a:rPr lang="el-GR" i="1" dirty="0"/>
              <a:t> π</a:t>
            </a:r>
            <a:r>
              <a:rPr lang="en-US" dirty="0"/>
              <a:t>): accept if </a:t>
            </a:r>
            <a:r>
              <a:rPr lang="el-GR" i="1" dirty="0"/>
              <a:t>π </a:t>
            </a:r>
            <a:r>
              <a:rPr lang="en-US" dirty="0"/>
              <a:t>== PRF(</a:t>
            </a:r>
            <a:r>
              <a:rPr lang="en-US" dirty="0" err="1"/>
              <a:t>k,x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11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1453</TotalTime>
  <Words>2087</Words>
  <Application>Microsoft Office PowerPoint</Application>
  <PresentationFormat>Widescreen</PresentationFormat>
  <Paragraphs>230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Retrospect</vt:lpstr>
      <vt:lpstr>Impossibilities in Succinct Arguments</vt:lpstr>
      <vt:lpstr>(Non-Interactive) Succinct Arguments</vt:lpstr>
      <vt:lpstr>Setting our expectations about SNARGs</vt:lpstr>
      <vt:lpstr>Why idealized models/strong assumptions</vt:lpstr>
      <vt:lpstr>GW and related folklore</vt:lpstr>
      <vt:lpstr>Folklore already misled us in the past</vt:lpstr>
      <vt:lpstr>Boundaries of GW</vt:lpstr>
      <vt:lpstr>Boundaries of GW: Languages</vt:lpstr>
      <vt:lpstr>Boundaries of GW: Adaptivity</vt:lpstr>
      <vt:lpstr>Boundaries of GW: Setup model</vt:lpstr>
      <vt:lpstr>This work: checking boundaries for GW (and more)</vt:lpstr>
      <vt:lpstr>This work: checking boundaries for GW (and more)</vt:lpstr>
      <vt:lpstr>More folklore to double check:  SNARKs, UC and black-box extractability</vt:lpstr>
      <vt:lpstr>To what extent is “this” inherent?</vt:lpstr>
      <vt:lpstr>Some of our contributions: (cont.)</vt:lpstr>
      <vt:lpstr>A roadmap</vt:lpstr>
      <vt:lpstr>Next</vt:lpstr>
      <vt:lpstr>Negative result for Succinct Adaptive BB Extraction</vt:lpstr>
      <vt:lpstr>Next</vt:lpstr>
      <vt:lpstr>Defining non-Adaptive BB Extraction</vt:lpstr>
      <vt:lpstr>The positive result</vt:lpstr>
      <vt:lpstr>Sketch of construction of na-BB SNARK</vt:lpstr>
      <vt:lpstr>Next</vt:lpstr>
      <vt:lpstr>Negative result from Continuous-Leakage Resilient OWF</vt:lpstr>
      <vt:lpstr>In closing</vt:lpstr>
      <vt:lpstr>Thanks!</vt:lpstr>
      <vt:lpstr>This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Campanelli</dc:creator>
  <cp:lastModifiedBy>Matteo Campanelli</cp:lastModifiedBy>
  <cp:revision>169</cp:revision>
  <dcterms:created xsi:type="dcterms:W3CDTF">2022-07-13T09:30:12Z</dcterms:created>
  <dcterms:modified xsi:type="dcterms:W3CDTF">2022-07-20T11:25:39Z</dcterms:modified>
</cp:coreProperties>
</file>