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92" r:id="rId14"/>
    <p:sldId id="269" r:id="rId15"/>
    <p:sldId id="270" r:id="rId16"/>
    <p:sldId id="283" r:id="rId17"/>
    <p:sldId id="284" r:id="rId18"/>
    <p:sldId id="285" r:id="rId19"/>
    <p:sldId id="286" r:id="rId20"/>
    <p:sldId id="287" r:id="rId21"/>
    <p:sldId id="272" r:id="rId22"/>
    <p:sldId id="293" r:id="rId23"/>
    <p:sldId id="289" r:id="rId24"/>
    <p:sldId id="290" r:id="rId25"/>
    <p:sldId id="274" r:id="rId26"/>
    <p:sldId id="294" r:id="rId27"/>
    <p:sldId id="295" r:id="rId28"/>
    <p:sldId id="299" r:id="rId29"/>
    <p:sldId id="300" r:id="rId30"/>
    <p:sldId id="301" r:id="rId31"/>
    <p:sldId id="276" r:id="rId32"/>
    <p:sldId id="277" r:id="rId33"/>
    <p:sldId id="279" r:id="rId34"/>
    <p:sldId id="280" r:id="rId35"/>
    <p:sldId id="281" r:id="rId36"/>
    <p:sldId id="282" r:id="rId37"/>
    <p:sldId id="296" r:id="rId38"/>
    <p:sldId id="302" r:id="rId39"/>
    <p:sldId id="297" r:id="rId40"/>
    <p:sldId id="298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9769-3978-49F5-A8F0-63B0CD0DBFCD}" type="datetime1">
              <a:rPr lang="it-IT" smtClean="0"/>
              <a:t>25/06/2021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Mobile Programming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120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B8C6BB1A-4E09-459B-99AF-DD7010F89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39778" y="136524"/>
            <a:ext cx="951143" cy="1116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Mobile Programming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‹N›</a:t>
            </a:fld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F04EA2DB-1314-4DF4-94FB-9EE366966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460499"/>
            <a:ext cx="8362950" cy="467350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800">
                <a:latin typeface="+mn-lt"/>
              </a:defRPr>
            </a:lvl1pPr>
            <a:lvl2pPr>
              <a:lnSpc>
                <a:spcPct val="110000"/>
              </a:lnSpc>
              <a:defRPr sz="2400"/>
            </a:lvl2pPr>
            <a:lvl3pPr>
              <a:lnSpc>
                <a:spcPct val="110000"/>
              </a:lnSpc>
              <a:defRPr sz="2000"/>
            </a:lvl3pPr>
            <a:lvl4pPr>
              <a:lnSpc>
                <a:spcPct val="110000"/>
              </a:lnSpc>
              <a:defRPr sz="1800"/>
            </a:lvl4pPr>
            <a:lvl5pPr>
              <a:lnSpc>
                <a:spcPct val="110000"/>
              </a:lnSpc>
              <a:defRPr sz="18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544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B8C6BB1A-4E09-459B-99AF-DD7010F89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39778" y="136524"/>
            <a:ext cx="951143" cy="1116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2391570" y="2767807"/>
            <a:ext cx="6040439" cy="777874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it-IT" dirty="0" err="1"/>
              <a:t>CodeLab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928" y="136524"/>
            <a:ext cx="7691719" cy="604043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Mobile Programming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‹N›</a:t>
            </a:fld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68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dro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60360B4-E7A1-4448-B245-41E6B05E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5647-9F98-4F3B-BE46-7CDECE950A8D}" type="datetime1">
              <a:rPr lang="it-IT" smtClean="0"/>
              <a:t>25/06/2021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3312A2-CF0D-4C97-BE7C-03A12F7A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4FD36C-A1F2-4274-BB2F-12410952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4E8AFD-8898-4718-9A48-025F2B24E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74010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5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8B32-FABF-422D-89BB-9239702D2D84}" type="datetime1">
              <a:rPr lang="it-IT" smtClean="0"/>
              <a:t>25/06/2021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480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5647-9F98-4F3B-BE46-7CDECE950A8D}" type="datetime1">
              <a:rPr lang="it-IT" smtClean="0"/>
              <a:t>25/06/2021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Mobile Programming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066F0-4D30-4799-9F72-EBBB480C82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56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7" r:id="rId3"/>
    <p:sldLayoutId id="2147483675" r:id="rId4"/>
    <p:sldLayoutId id="2147483676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arla" panose="020B00040305030300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arla" panose="020B000403050303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88BFD6-0B5E-4CF1-B77D-72279295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FragmentAllFiles.kt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F2F38C3-A7E8-4AB6-990C-BEDF613B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910D06-D15A-4678-B618-57979629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34D69E-CD2C-4D71-8307-E3A8DE6F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4C4150CA-122C-4B61-8693-4BBC4FB38F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All’interno di questo fragment vengono mostrate le directories e i files creati/salvati dall’utente</a:t>
            </a:r>
          </a:p>
          <a:p>
            <a:r>
              <a:rPr lang="it-IT" dirty="0"/>
              <a:t>Esistono due diverse modalità di visualizzazione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7472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5472F3-110C-445D-B037-FC2B1BE1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Adapters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16C5CC1-B95A-4505-A8DE-604C110A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D04EA7-2DB7-4704-979E-F466D377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10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3717EB-807A-4CCB-852E-73595DB7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4DA8C6F-0DE6-43B2-A610-8EB50DF09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Sono stati implementati quattro diversi adapter: due adapter per quanto riguarda i files e due adapter per le directories</a:t>
            </a:r>
          </a:p>
          <a:p>
            <a:r>
              <a:rPr lang="it-IT" dirty="0"/>
              <a:t>Il motivo di ciò è perché esistono quattro modalità di visualizzazione, due per i files e due per le directories</a:t>
            </a:r>
          </a:p>
        </p:txBody>
      </p:sp>
    </p:spTree>
    <p:extLst>
      <p:ext uri="{BB962C8B-B14F-4D97-AF65-F5344CB8AC3E}">
        <p14:creationId xmlns:p14="http://schemas.microsoft.com/office/powerpoint/2010/main" val="2993220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729609-A8A0-4DF6-83B9-A14676EA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setAdapterDirectory ()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992EB46-E38B-4A99-96B1-4775949C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46249CE-B087-47DC-A93C-A425725F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11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90CEDB-3A97-46D1-BE47-06E5401C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7F241F17-054B-4D27-92E1-1BBC48A21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02" y="1952267"/>
            <a:ext cx="8025595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fun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setAdapterDirectory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(listDirectory: List&lt;Directory&gt;){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binding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rvFiles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.invalidate()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Log.d(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"DIR_SIZE"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listDirectory.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size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.toString())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showMode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 FilesShowMode.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DIR_BIG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adapterDirectoryBig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DirectoryBigAdapter(listDirectory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requireContext()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,this,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spanCount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binding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rvFiles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adapter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adapterDirectoryBig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showMode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 FilesShowMode.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DIR_SMALL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adapterDirectorySmall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DirectorySmallAdapter(listDirectory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requireContext()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,this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binding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rvFiles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adapter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adapterDirectorySmall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63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90EF27-BCF6-4F60-9741-A4B62AD4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setAdapterFiles ()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2341D4B-5AFA-4A0B-AB14-08896FEB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B02564-7561-46EB-B2C6-1AEF1BB2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12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2D2F916-37E2-41BB-94BA-7ACC6252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1CCC7F1-2FF6-41A0-B523-B53D3D50D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436" y="1809086"/>
            <a:ext cx="7213128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fun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setAdapterFiles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(listFiles: List&lt;Note&gt;){</a:t>
            </a:r>
            <a:b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showMode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 FilesShowMode.</a:t>
            </a:r>
            <a:r>
              <a:rPr kumimoji="0" lang="it-IT" altLang="it-IT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BIG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adapter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AllFilesBigAdapter(listFiles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requireContext()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,this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binding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rvFiles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adapter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adapter</a:t>
            </a:r>
            <a:b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adapterSmall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AllFilesSmallAdapter(listFiles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requireContext()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,this,this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binding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rvFiles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adapter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adapterSmall</a:t>
            </a:r>
            <a:b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36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7A9641-7581-4219-9D68-A975191B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setUI()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DBFF82C-20AA-45FE-9D9B-B96D0335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87F5AE2-109A-421C-832A-FD6BC4F1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13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D02D39-C7B5-496A-A79F-32E5936F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63644A-6440-47BF-A11B-A2C85427A749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28650" y="1905915"/>
            <a:ext cx="7886700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note = Note()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note.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-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viewModel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selectedNote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2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value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note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binding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rvFiles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.invalidate()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binding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rvFiles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.invalidateItemDecorations()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binding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rvFiles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2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adapter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binding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rvFiles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2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layoutManager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layoutManager: RecyclerView.LayoutManager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 </a:t>
            </a:r>
            <a:r>
              <a:rPr kumimoji="0" lang="it-IT" altLang="it-IT" sz="2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until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binding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rvFiles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2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itemDecorationCount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binding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rvFiles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.removeItemDecorationAt(i)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84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5F505A-D7E3-446D-B277-7DFC0826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setUI() (2)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70928D9-4ECF-4355-8E0F-55CC2C2A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3760D7-9D52-45FF-9719-0120C09B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14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B787EDC-E34E-4962-B535-105FD460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11C8367-9E57-4E42-9839-AE4193B6DEC8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09573" y="1724615"/>
            <a:ext cx="8124853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orientation = requireContext().</a:t>
            </a:r>
            <a:r>
              <a:rPr kumimoji="0" lang="it-IT" altLang="it-IT" sz="1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resources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configuration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orientation</a:t>
            </a:r>
            <a:b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(orientation == Configuration.</a:t>
            </a:r>
            <a:r>
              <a:rPr kumimoji="0" lang="it-IT" altLang="it-IT" sz="1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ORIENTATION_LANDSCAPE 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&amp;&amp; 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showMode 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 FilesShowMode.</a:t>
            </a:r>
            <a:r>
              <a:rPr kumimoji="0" lang="it-IT" altLang="it-IT" sz="1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SMALL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binding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previewLayout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!!.</a:t>
            </a:r>
            <a:r>
              <a:rPr kumimoji="0" lang="it-IT" altLang="it-IT" sz="1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isVisible 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b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binding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guidelineAllFiles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!!.setGuidelinePercent(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0.4f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</a:t>
            </a:r>
            <a:r>
              <a:rPr kumimoji="0" lang="it-IT" altLang="it-IT" sz="1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childFragmentManager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.beginTransaction()</a:t>
            </a:r>
            <a:b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.replace(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binding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previewLayout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!!.</a:t>
            </a:r>
            <a:r>
              <a:rPr kumimoji="0" lang="it-IT" altLang="it-IT" sz="1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FragmentNoteDetails()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DETAILS_FRAGMENT_TAG 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.commit()</a:t>
            </a:r>
            <a:b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(orientation == Configuration.</a:t>
            </a:r>
            <a:r>
              <a:rPr kumimoji="0" lang="it-IT" altLang="it-IT" sz="1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ORIENTATION_LANDSCAPE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binding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previewLayout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!!.</a:t>
            </a:r>
            <a:r>
              <a:rPr kumimoji="0" lang="it-IT" altLang="it-IT" sz="1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isVisible 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b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binding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guidelineAllFiles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!!.setGuidelinePercent(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1f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74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A634C0-1A8D-4D16-9025-FB08EBA5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setUI() (3)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209F57B-A3D3-42DA-96AD-8AE8D91A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D25B1D-2473-4429-851E-77F2F5CF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15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91445FE-A181-4C50-B430-941EEDB7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E819EF-16F3-49DA-8BBC-8AEF3A07D896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728662" y="1322745"/>
            <a:ext cx="7686675" cy="48320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when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showMode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FilesShowMode.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BIG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spanCount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(orientation == Configuration.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ORIENTATION_LANDSCAPE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layoutManager =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StaggeredGridLayoutManager(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spanCount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StaggeredGridLayoutManager.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VERTICAL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(layoutManager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StaggeredGridLayoutManager).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gapStrategy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=StaggeredGridLayoutManager.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GAP_HANDLING_NONE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FilesShowMode.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DIR_BIG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spanCount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(orientation == Configuration.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ORIENTATION_LANDSCAPE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layoutManager =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StaggeredGridLayoutManager(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spanCount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StaggeredGridLayoutManager.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VERTICAL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(layoutManager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StaggeredGridLayoutManager).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gapStrategy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=StaggeredGridLayoutManager.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GAP_HANDLING_NONE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FilesShowMode.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DIR_SMALL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spanCount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layoutManager = LinearLayoutManager(requireContext())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FilesShowMode.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SMALL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spanCount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layoutManager = LinearLayoutManager(requireContext())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275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55B5A2-29D4-46D3-BCB8-8AC315C4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setUI() (4)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6C9BF7B-EF01-4EFF-A0ED-F9B57F96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36DF8E9-3C43-4D7C-9ED2-5CCBE29A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16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05BDA6-4F0D-4A5B-B0F1-3E136B9B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4455CC1-0D3D-4546-B7CE-A0128A8199BF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727981" y="1443841"/>
            <a:ext cx="7688037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binding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rvFiles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layoutManager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layoutManager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showMode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==FilesShowMode.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DIR_BIG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||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showMode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 FilesShowMode.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BIG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binding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rvFiles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itemDecorationCount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binding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rvFiles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.addItemDecoration(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    GridSpacingDecorator(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        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resources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.getDimensionPixelSize(R.dimen.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cardView_margin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spanCount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          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)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}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}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binding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rvFiles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itemDecorationCount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     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binding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rvFiles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.addItemDecoration(                                   LinearSpacingDecorator(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resources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.getDimensionPixelSize(R.dimen.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cardView_margin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spanCount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        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}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}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831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D1FBC5-9E07-4EDE-BA37-E7D08324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setUI() (5)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0812E37-75CA-4433-8E84-241CD7E4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F1F58F-84C0-4D5A-95E3-4293148A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17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11C7568-024F-46E0-BA98-B66ADE66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C397AD2-5F3C-4F13-B39E-BF19BA96398D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749753" y="1441352"/>
            <a:ext cx="7644493" cy="461664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showMode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 FilesShowMode.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DIR_BIG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||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showMode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 FilesShowMode.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DIR_SMALL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binding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imageButton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visibility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=View.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GONE</a:t>
            </a:r>
            <a:b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viewModel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listNotes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value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!=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setAdapterFiles(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viewModel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listNotes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value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!!)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binding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imageButton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visibility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=View.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VISIBLE</a:t>
            </a:r>
            <a:b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binding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imageButton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.setOnClickListener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showMode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showMode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 FilesShowMode.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BIG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FilesShowMode.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DIR_BIG</a:t>
            </a:r>
            <a:b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FilesShowMode.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DIR_SMALL</a:t>
            </a:r>
            <a:b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mActionMode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selectedItem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ArrayList()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setUI()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loadData()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binding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sv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.setOnQueryTextListener(MyQueryListener())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208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EE5928-1C0E-479D-8AC0-93F6815D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loadData()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932EACB-1C68-4C30-947C-539F2590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2B6D5F-9FEA-45DB-95B7-2B790069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18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831821-9FDF-46E5-B4FF-024B8E88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FE89354-BE4D-4366-9B52-057394AA2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994" y="1364407"/>
            <a:ext cx="7490012" cy="477053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arla" panose="020B000403050303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private fun </a:t>
            </a:r>
            <a:r>
              <a:rPr lang="it-IT" altLang="it-IT" sz="1600" dirty="0">
                <a:solidFill>
                  <a:srgbClr val="FFC66D"/>
                </a:solidFill>
                <a:latin typeface="JetBrains Mono"/>
              </a:rPr>
              <a:t>loadData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(){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Log.d(</a:t>
            </a:r>
            <a:r>
              <a:rPr lang="it-IT" altLang="it-IT" sz="1600" dirty="0">
                <a:solidFill>
                  <a:srgbClr val="6A8759"/>
                </a:solidFill>
                <a:latin typeface="JetBrains Mono"/>
              </a:rPr>
              <a:t>"RESUME"</a:t>
            </a: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,</a:t>
            </a:r>
            <a:r>
              <a:rPr lang="it-IT" altLang="it-IT" sz="1600" dirty="0">
                <a:solidFill>
                  <a:srgbClr val="6A8759"/>
                </a:solidFill>
                <a:latin typeface="JetBrains Mono"/>
              </a:rPr>
              <a:t>"RESUME"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val 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dao = DbDigitalPhotoEditor.getInstance(requireContext()).digitalPhotoEditorDAO()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it-IT" altLang="it-IT" sz="1600" i="1" dirty="0">
                <a:solidFill>
                  <a:srgbClr val="A9B7C6"/>
                </a:solidFill>
                <a:latin typeface="JetBrains Mono"/>
              </a:rPr>
              <a:t>CoroutineScope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(Dispatchers.</a:t>
            </a:r>
            <a:r>
              <a:rPr lang="it-IT" altLang="it-IT" sz="1600" dirty="0">
                <a:solidFill>
                  <a:srgbClr val="9876AA"/>
                </a:solidFill>
                <a:latin typeface="JetBrains Mono"/>
              </a:rPr>
              <a:t>IO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).</a:t>
            </a:r>
            <a:r>
              <a:rPr lang="it-IT" altLang="it-IT" sz="1600" i="1" dirty="0">
                <a:solidFill>
                  <a:srgbClr val="FFC66D"/>
                </a:solidFill>
                <a:latin typeface="JetBrains Mono"/>
              </a:rPr>
              <a:t>launch</a:t>
            </a:r>
            <a:r>
              <a:rPr lang="it-IT" altLang="it-IT" sz="1600" b="1" dirty="0">
                <a:solidFill>
                  <a:srgbClr val="A9B7C6"/>
                </a:solidFill>
                <a:latin typeface="JetBrains Mono"/>
              </a:rPr>
              <a:t>{</a:t>
            </a:r>
            <a:br>
              <a:rPr lang="it-IT" altLang="it-IT" sz="1600" b="1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b="1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val 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results = dao.loadDirectories()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val 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listDirectory = </a:t>
            </a:r>
            <a:r>
              <a:rPr lang="it-IT" altLang="it-IT" sz="1600" i="1" dirty="0">
                <a:solidFill>
                  <a:srgbClr val="A9B7C6"/>
                </a:solidFill>
                <a:latin typeface="JetBrains Mono"/>
              </a:rPr>
              <a:t>mutableListOf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&lt;Directory&gt;()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var 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size = </a:t>
            </a:r>
            <a:r>
              <a:rPr lang="it-IT" altLang="it-IT" sz="1600" dirty="0">
                <a:solidFill>
                  <a:srgbClr val="6897BB"/>
                </a:solidFill>
                <a:latin typeface="JetBrains Mono"/>
              </a:rPr>
              <a:t>0</a:t>
            </a:r>
            <a:br>
              <a:rPr lang="it-IT" altLang="it-IT" sz="1600" dirty="0">
                <a:solidFill>
                  <a:srgbClr val="6897BB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6897BB"/>
                </a:solidFill>
                <a:latin typeface="JetBrains Mono"/>
              </a:rPr>
              <a:t>        </a:t>
            </a: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var 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lastModify: Long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for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(res </a:t>
            </a: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in 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results){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        size = dao.loadDirectorySize(res)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        lastModify = dao.getLastModifyDir(res)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        listDirectory.add(Directory(res</a:t>
            </a: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,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size</a:t>
            </a: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Date(lastModify)))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    }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it-IT" altLang="it-IT" sz="1600" i="1" dirty="0">
                <a:solidFill>
                  <a:srgbClr val="A9B7C6"/>
                </a:solidFill>
                <a:latin typeface="JetBrains Mono"/>
              </a:rPr>
              <a:t>CoroutineScope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(Dispatchers.</a:t>
            </a:r>
            <a:r>
              <a:rPr lang="it-IT" altLang="it-IT" sz="1600" dirty="0">
                <a:solidFill>
                  <a:srgbClr val="9876AA"/>
                </a:solidFill>
                <a:latin typeface="JetBrains Mono"/>
              </a:rPr>
              <a:t>Main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).</a:t>
            </a:r>
            <a:r>
              <a:rPr lang="it-IT" altLang="it-IT" sz="1600" i="1" dirty="0">
                <a:solidFill>
                  <a:srgbClr val="FFC66D"/>
                </a:solidFill>
                <a:latin typeface="JetBrains Mono"/>
              </a:rPr>
              <a:t>launch </a:t>
            </a:r>
            <a:r>
              <a:rPr lang="it-IT" altLang="it-IT" sz="1600" b="1" dirty="0">
                <a:solidFill>
                  <a:srgbClr val="A9B7C6"/>
                </a:solidFill>
                <a:latin typeface="JetBrains Mono"/>
              </a:rPr>
              <a:t>{</a:t>
            </a:r>
            <a:br>
              <a:rPr lang="it-IT" altLang="it-IT" sz="1600" b="1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b="1" dirty="0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it-IT" altLang="it-IT" sz="1600" dirty="0">
                <a:solidFill>
                  <a:srgbClr val="9876AA"/>
                </a:solidFill>
                <a:latin typeface="JetBrains Mono"/>
              </a:rPr>
              <a:t>viewModel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.</a:t>
            </a:r>
            <a:r>
              <a:rPr lang="it-IT" altLang="it-IT" sz="1600" dirty="0">
                <a:solidFill>
                  <a:srgbClr val="9876AA"/>
                </a:solidFill>
                <a:latin typeface="JetBrains Mono"/>
              </a:rPr>
              <a:t>listDirectory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.</a:t>
            </a:r>
            <a:r>
              <a:rPr lang="it-IT" altLang="it-IT" sz="1600" i="1" dirty="0">
                <a:solidFill>
                  <a:srgbClr val="9876AA"/>
                </a:solidFill>
                <a:latin typeface="JetBrains Mono"/>
              </a:rPr>
              <a:t>value 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= listDirectory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it-IT" altLang="it-IT" sz="1600" dirty="0">
                <a:solidFill>
                  <a:srgbClr val="9876AA"/>
                </a:solidFill>
                <a:latin typeface="JetBrains Mono"/>
              </a:rPr>
              <a:t>binding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.</a:t>
            </a:r>
            <a:r>
              <a:rPr lang="it-IT" altLang="it-IT" sz="1600" dirty="0">
                <a:solidFill>
                  <a:srgbClr val="9876AA"/>
                </a:solidFill>
                <a:latin typeface="JetBrains Mono"/>
              </a:rPr>
              <a:t>textView7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.</a:t>
            </a:r>
            <a:r>
              <a:rPr lang="it-IT" altLang="it-IT" sz="1600" i="1" dirty="0">
                <a:solidFill>
                  <a:srgbClr val="9876AA"/>
                </a:solidFill>
                <a:latin typeface="JetBrains Mono"/>
              </a:rPr>
              <a:t>isVisible 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= listDirectory.isEmpty()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it-IT" altLang="it-IT" sz="1600" b="1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it-IT" altLang="it-IT" sz="1600" b="1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b="1" dirty="0">
                <a:solidFill>
                  <a:srgbClr val="A9B7C6"/>
                </a:solidFill>
                <a:latin typeface="JetBrains Mono"/>
              </a:rPr>
              <a:t>    }</a:t>
            </a:r>
            <a:br>
              <a:rPr lang="it-IT" altLang="it-IT" sz="1600" b="1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}</a:t>
            </a:r>
            <a:endParaRPr lang="it-IT" altLang="it-IT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39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7D342D-4F70-4EDF-8C6F-608684B2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Metodi chiamati negli adapter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E44A7E5-EBCE-4D5A-B7F8-D90C2788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83108FE-DF5A-4F67-9149-3052FA51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19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D7F7031-8C7D-4703-85BB-27F35FAA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61C43E9-65B6-436A-A844-811BD2D181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All’interno delle classi adapter vengono chiamati i seguenti metodi della classe FragmentAllFiles:</a:t>
            </a:r>
          </a:p>
        </p:txBody>
      </p:sp>
    </p:spTree>
    <p:extLst>
      <p:ext uri="{BB962C8B-B14F-4D97-AF65-F5344CB8AC3E}">
        <p14:creationId xmlns:p14="http://schemas.microsoft.com/office/powerpoint/2010/main" val="125625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7EB4E4-F86C-440E-8F7B-1CB66002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Fragment_all_files.xml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39E4855-9475-4F36-B6FE-6D17C95E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4203D5-155A-429C-965B-C64119A4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2036B52-3C3E-47D4-9669-59A2809C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3A8E14E8-0822-4F9B-9349-92A2747C91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460499"/>
            <a:ext cx="4195020" cy="4673507"/>
          </a:xfrm>
        </p:spPr>
        <p:txBody>
          <a:bodyPr>
            <a:normAutofit fontScale="92500"/>
          </a:bodyPr>
          <a:lstStyle/>
          <a:p>
            <a:r>
              <a:rPr lang="it-IT" sz="2000" dirty="0"/>
              <a:t>La recycler view mostra le directories oppure i files all’interno della directory selezionata dall’utente.</a:t>
            </a:r>
          </a:p>
          <a:p>
            <a:r>
              <a:rPr lang="it-IT" sz="2000" dirty="0"/>
              <a:t>L’ ImageButton viene mostrato all’utente solamente se si stanno mostrando i files nella directory, altrimenti è invisibile.</a:t>
            </a:r>
          </a:p>
          <a:p>
            <a:r>
              <a:rPr lang="it-IT" sz="2000" dirty="0"/>
              <a:t>La textView è visibile solamente se non sono presenti directories oppure non sono presenti files all’interno della directory selezionata. </a:t>
            </a:r>
          </a:p>
          <a:p>
            <a:endParaRPr lang="it-IT" sz="2000" dirty="0"/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2B309C8-852D-4569-B332-2F41CC4ED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47" y="1290054"/>
            <a:ext cx="2804403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76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691B7C-D948-46B5-A5C5-2042091F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selectedHandler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FBCD4E2-E3C1-49A8-A90E-EE09DC00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24A887-1ECE-4951-99B9-26360388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20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7A99161-364C-4EAB-AAFB-C66C7E85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D40BFDE-F6E1-4F01-9D63-9ABF3E51E674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28650" y="1350429"/>
            <a:ext cx="7825668" cy="48936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selectedHandler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(element: Any): Boolean {</a:t>
            </a:r>
            <a:b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 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isFirst = 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b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if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selectedItem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.isEmpty()){</a:t>
            </a:r>
            <a:b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mActionMode 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requireActivity().startActionMode(AllFilesActionModeCallback())</a:t>
            </a:r>
            <a:b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isFirst = 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b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selectedItem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.contains(element)) {</a:t>
            </a:r>
            <a:b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selectedItem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.remove(element)</a:t>
            </a:r>
            <a:b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selectedItem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size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mActionMode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!!.finish()</a:t>
            </a:r>
            <a:b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false</a:t>
            </a:r>
            <a:b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selectedItem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.add(element)</a:t>
            </a:r>
            <a:b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(isFirst) {</a:t>
            </a:r>
            <a:b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note = Note()</a:t>
            </a:r>
            <a:b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note.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 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-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viewModel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selectedNote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3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value 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note</a:t>
            </a:r>
            <a:b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//Invoke reset only if the fragment exists</a:t>
            </a:r>
            <a:b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3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childFragmentManager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.findFragmentByTag(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DETAILS_FRAGMENT_TAG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== 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b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else</a:t>
            </a:r>
            <a:b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3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childFragmentManager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.findFragmentByTag(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DETAILS_FRAGMENT_TAG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FragmentNoteDetails))?.reset()</a:t>
            </a:r>
            <a:b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true</a:t>
            </a:r>
            <a:b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it-IT" altLang="it-IT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17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36C7046-17AA-47AF-87BD-243906D6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943464-44B3-47EF-82A2-700E58B1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21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6B6FB92-ED3E-430E-B43D-C00C143B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0AE7369-D985-437C-99DC-D0038AC0445F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1141639" y="1166842"/>
            <a:ext cx="6860721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 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isSelected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(note: Note): Boolean{</a:t>
            </a:r>
            <a:b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(any 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selectedItem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(any 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is 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Note){</a:t>
            </a:r>
            <a:b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(any.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 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 note.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true</a:t>
            </a:r>
            <a:b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false</a:t>
            </a:r>
            <a:b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isAnItemSelected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 Boolean {</a:t>
            </a:r>
            <a:b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selectedItem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24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isNotEmpty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63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F80015-507B-4A29-91C9-30E87BF8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changeToFiles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90A6641-1BEA-4DF1-B914-BCF866BD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C3F9B3A-52F5-4123-B27C-82685400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22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36C60E-2BBB-4E86-AACE-40F1FA78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A5EF934-6890-4C42-BA63-7F3D80803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1" y="1551563"/>
            <a:ext cx="8939178" cy="37548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changeToFiles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(directory: String){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CoroutineScope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(Dispatchers.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IO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launch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files = DbDigitalPhotoEditor.getInstance(requireContext()).digitalPhotoEditorDAO().loadAllByDirectory(directory)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CoroutineScope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(Dispatchers.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Main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launch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showMode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 FilesShowMode.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DIR_BIG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showMode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FilesShowMode.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BIG</a:t>
            </a:r>
            <a:b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showMode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 FilesShowMode.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DIR_SMALL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showMode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FilesShowMode.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SMALL</a:t>
            </a:r>
            <a:b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setUI()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actualDirectory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directory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viewModel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listNotes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value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=files.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toMutableList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viewModel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.sort(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sortingType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selectedItem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ArrayList()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mActionMode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369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A3902-43AA-4AFD-B8C6-5809C8BA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Menu Contestuale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CF4DF95-97BD-4340-AC8F-FB65A1FEF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6B5436-E60A-425E-8351-18424066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23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CC6AB8-0A22-4508-A184-FCCA165F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5F806480-013C-452E-9D34-C8536DE77E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Tenendo premuto su una directory o sul un file è possibile abilitare la selezione multipla degli elementi per poi dare all’utente la possibilità di eseguire determinate azioni</a:t>
            </a:r>
          </a:p>
        </p:txBody>
      </p:sp>
    </p:spTree>
    <p:extLst>
      <p:ext uri="{BB962C8B-B14F-4D97-AF65-F5344CB8AC3E}">
        <p14:creationId xmlns:p14="http://schemas.microsoft.com/office/powerpoint/2010/main" val="2501091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33A9447-2603-4B62-88F6-574A9CA7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42F7BB-4E47-4371-BBBC-5532EAB2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24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45E837F-0538-4900-BFC5-5ACC161A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865D7C9-96CE-4521-92E5-609C4FFF60B7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1610644" y="136524"/>
            <a:ext cx="5922712" cy="61555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inner class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AllFilesActionModeCallback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()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ActionMode.Callback{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onCreateActionMode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(mode: ActionMode?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menu: Menu?): Boolean {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showMode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==FilesShowMode.</a:t>
            </a:r>
            <a:r>
              <a:rPr kumimoji="0" lang="it-IT" altLang="it-IT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DIR_BIG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||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showMode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 FilesShowMode.</a:t>
            </a:r>
            <a:r>
              <a:rPr kumimoji="0" lang="it-IT" altLang="it-IT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DIR_SMALL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mode!!.</a:t>
            </a:r>
            <a:r>
              <a:rPr kumimoji="0" lang="it-IT" altLang="it-IT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menuInflater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.inflate(R.menu.</a:t>
            </a:r>
            <a:r>
              <a:rPr kumimoji="0" lang="it-IT" altLang="it-IT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menu_onlong_digital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menu)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mode!!.</a:t>
            </a:r>
            <a:r>
              <a:rPr kumimoji="0" lang="it-IT" altLang="it-IT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menuInflater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.inflate(R.menu.</a:t>
            </a:r>
            <a:r>
              <a:rPr kumimoji="0" lang="it-IT" altLang="it-IT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menu_onlong_files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menu)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true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onPrepareActionMode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(mode: ActionMode?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menu: Menu?): Boolean {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false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onActionItemClicked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(mode: ActionMode?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item: MenuItem?): Boolean {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showMode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==FilesShowMode.</a:t>
            </a:r>
            <a:r>
              <a:rPr kumimoji="0" lang="it-IT" altLang="it-IT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BIG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||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showMode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 FilesShowMode.</a:t>
            </a:r>
            <a:r>
              <a:rPr kumimoji="0" lang="it-IT" altLang="it-IT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SMALL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//Files case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when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(item!!.</a:t>
            </a:r>
            <a:r>
              <a:rPr kumimoji="0" lang="it-IT" altLang="it-IT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itemId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R.id.</a:t>
            </a:r>
            <a:r>
              <a:rPr kumimoji="0" lang="it-IT" altLang="it-IT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it_files_delete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deleteFiles(mode)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R.id.</a:t>
            </a:r>
            <a:r>
              <a:rPr kumimoji="0" lang="it-IT" altLang="it-IT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it_files_merge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mergeFiles(mode)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deleteFiles(mode)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}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//Directory case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deleteDirectories(mode)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true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onDestroyActionMode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(mode: ActionMode?) {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selectedItem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ArrayList()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mActionMode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200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5096BEF-91AC-40FE-974D-43DFCD3E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2AB3B4-E4EE-44BD-84BE-71C6423A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25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9C79F7-502E-41E7-A8FC-E6FFB77E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D9CD03F-93DE-49D6-8F56-D5E22B82AF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390525" y="1259164"/>
            <a:ext cx="8362950" cy="46735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fun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deleteDirectories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(mode: ActionMode?){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alertDialog = AlertDialog.Builder(requireContext())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alertDialog.setTitle(R.string.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delete_directories_alert_title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alertDialog.setMessage(R.string.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delete_directories_alert_message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alertDialog.setPositiveButton(R.string.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yes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dialogInterface: DialogInterface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i: Int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b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CoroutineScope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(Dispatchers.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IO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launch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dao = DbDigitalPhotoEditor.getInstance(requireContext()).digitalPhotoEditorDAO()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listDir = ArrayList&lt;Directory&gt;()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(elem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selectedItem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(elem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is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Directory){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dao.deleteDirectory(elem.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listDir.add(elem)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CoroutineScope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(Dispatchers.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Main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launch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newList =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viewModel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listDirectory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value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!!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newList.removeAll(listDir)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viewModel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listDirectory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value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newList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dialogInterface.dismiss()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mode!!.finish()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alertDialog.setNegativeButton(R.string.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dialogInterface: DialogInterface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_: Int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b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dialogInterface.dismiss()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mode!!.finish()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alertDialog.show()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836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7BC7D4F-6EC6-4C0A-9F26-6D79786B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B4E9120-97EB-4E10-8A1A-6B0E3755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26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26429A-D720-49FF-AB92-90E7D8E9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A4F0F99-2847-4FB0-A0E9-F2F20DED3E48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390525" y="1334665"/>
            <a:ext cx="8362950" cy="46735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fun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deleteFiles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(mode: ActionMode?){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alertDialog = AlertDialog.Builder(requireContext())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alertDialog.setTitle(R.string.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delete_files_alert_title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alertDialog.setTitle(R.string.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delete_files_alert_message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alertDialog.setPositiveButton(R.string.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yes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dialogInterface: DialogInterface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_: Int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b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dao = DbDigitalPhotoEditor.getInstance(requireContext()).digitalPhotoEditorDAO()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CoroutineScope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(Dispatchers.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IO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launch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listNote = ArrayList&lt;Note&gt;()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(elem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selectedItem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(elem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is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Note)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listNote.add(elem)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dao.deleteAll(listNote)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CoroutineScope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(Dispatchers.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Main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launch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 =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viewModel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listNotes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value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!!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list.removeAll(listNote)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viewModel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listNotes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value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list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dialogInterface.dismiss()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mode!!.finish()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alertDialog.setNegativeButton(R.string.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dialogInterface: DialogInterface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_: Int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b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dialogInterface.dismiss()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mode!!.finish()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alertDialog.show()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608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C054E10-A632-4E65-AE31-B2B0CDFC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5ABB08-0B33-4D00-80AC-6213C07B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27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1D3D3B-A5F4-4DEA-9DE3-AC4A059D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637B86F-FE68-43B3-9064-7028AEEB20D0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904073" y="1539428"/>
            <a:ext cx="7335854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fun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mergeFiles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(mode: ActionMode?){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stringBuilder = StringBuilder()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(elem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selectedItem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(elem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is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Note){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stringBuilder.append(elem.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stringBuilder.append(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note = Note(stringBuilder.toString()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"und"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System.currentTimeMillis()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,false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intent = Intent(requireContext()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TextResultActivity::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java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intent.putExtra(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"result"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note)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intent.putExtra(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"type"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TextResultType.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NOT_SAVED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ordinal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requireContext().startActivity(intent)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mode!!.finish()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26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1FCF5F-FF59-4875-AEBA-D2CD3C71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>
                <a:solidFill>
                  <a:srgbClr val="FF0000"/>
                </a:solidFill>
              </a:rPr>
              <a:t>Cambiare la modalità visualizzazione dei dati (1)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BF21D39-D380-46F2-9DD1-C6518215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479271-EC3A-402E-B13E-4DF712A9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28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5CCB2E-A942-4DF9-8030-49FEA667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447F5A9-310B-4721-84A8-2A025E6E1D2A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952323" y="1364407"/>
            <a:ext cx="7239354" cy="477053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it_preview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selectedItem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ArrayList()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mActionMode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if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showMode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 FilesShowMode.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DIR_BIG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||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showMode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 FilesShowMode.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Log.d(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"HERE"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"HERE"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item.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icon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ContextCompat.getDrawable(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requireContext()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R.drawable.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ic_baseline_grid_view_24</a:t>
            </a:r>
            <a:b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showMode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 FilesShowMode.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DIR_BIG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showMode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FilesShowMode.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DIR_SMALL</a:t>
            </a:r>
            <a:b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setUI()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setAdapterDirectory(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viewModel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listDirectory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value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!!)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showMode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FilesShowMode.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SMALL</a:t>
            </a:r>
            <a:b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setUI()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setAdapterFiles(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viewModel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listNotes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value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!!)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875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0B7C3F-951C-4BE9-9E08-0B44E141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>
                <a:solidFill>
                  <a:srgbClr val="FF0000"/>
                </a:solidFill>
              </a:rPr>
              <a:t>Cambiare la modalità visualizzazione dei dati (2)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0594F2E-DCE1-4BDC-AF77-9099A886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D29314D-4B7B-4FCD-8AC5-5006A1DB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29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29F37B-A5E6-4AD1-9CB1-F87D3BB9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19233EF-0C1E-46D5-9FDC-40280A7AE6E6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717096" y="1524257"/>
            <a:ext cx="7709807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item.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icon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ContextCompat.getDrawable(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requireContext()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R.drawable.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ic_baseline_format_list_bulleted_24</a:t>
            </a:r>
            <a:b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showMode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 FilesShowMode.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DIR_SMALL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showMode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FilesShowMode.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DIR_BIG</a:t>
            </a:r>
            <a:b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setUI()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setAdapterDirectory(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viewModel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listDirectory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value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!!)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showMode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FilesShowMode.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BIG</a:t>
            </a:r>
            <a:b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setUI()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setAdapterFiles(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viewModel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listNotes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value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!!)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6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A649F-1E44-464C-8F3C-D86F0157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Fragment_all_files.xml (land)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3532005-33ED-43FA-91EA-58150956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8A7FDB8-E383-4CFB-A90D-A584D769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3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622088-C795-48A9-B294-527C4CEC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pic>
        <p:nvPicPr>
          <p:cNvPr id="8" name="Immagine 7" descr="Immagine che contiene testo, elettronico, altoparlante&#10;&#10;Descrizione generata automaticamente">
            <a:extLst>
              <a:ext uri="{FF2B5EF4-FFF2-40B4-BE49-F238E27FC236}">
                <a16:creationId xmlns:a16="http://schemas.microsoft.com/office/drawing/2014/main" id="{39725AA6-6B2A-4DD4-ACC8-A61531DDC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890" y="1874385"/>
            <a:ext cx="5540220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38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0DCB905-3220-4307-897A-A40B9493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203E6E9-6AD4-4C7B-9822-F84CA099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30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99B77A-3EB9-4D9A-8123-52E7A89E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386B3F4-5984-4455-90EB-89803302B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114" y="1782395"/>
            <a:ext cx="8403771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arla" panose="020B000403050303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R.id.</a:t>
            </a:r>
            <a:r>
              <a:rPr lang="it-IT" altLang="it-IT" sz="1600" i="1" dirty="0">
                <a:solidFill>
                  <a:srgbClr val="9876AA"/>
                </a:solidFill>
                <a:latin typeface="JetBrains Mono"/>
              </a:rPr>
              <a:t>it_filter 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-&gt; {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val 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sharedPreferences = requireActivity().getSharedPreferences(</a:t>
            </a:r>
            <a:r>
              <a:rPr lang="it-IT" altLang="it-IT" sz="1600" dirty="0">
                <a:solidFill>
                  <a:srgbClr val="6A8759"/>
                </a:solidFill>
                <a:latin typeface="JetBrains Mono"/>
              </a:rPr>
              <a:t>"filter_all_files"</a:t>
            </a: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,</a:t>
            </a:r>
            <a:br>
              <a:rPr lang="it-IT" altLang="it-IT" sz="1600" dirty="0">
                <a:solidFill>
                  <a:srgbClr val="CC7832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        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Activity.</a:t>
            </a:r>
            <a:r>
              <a:rPr lang="it-IT" altLang="it-IT" sz="1600" i="1" dirty="0">
                <a:solidFill>
                  <a:srgbClr val="9876AA"/>
                </a:solidFill>
                <a:latin typeface="JetBrains Mono"/>
              </a:rPr>
              <a:t>MODE_PRIVATE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var 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filterMode = sharedPreferences.getInt(</a:t>
            </a:r>
            <a:r>
              <a:rPr lang="it-IT" altLang="it-IT" sz="1600" dirty="0">
                <a:solidFill>
                  <a:srgbClr val="6A8759"/>
                </a:solidFill>
                <a:latin typeface="JetBrains Mono"/>
              </a:rPr>
              <a:t>"filterMode"</a:t>
            </a: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,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FilterMode.</a:t>
            </a:r>
            <a:r>
              <a:rPr lang="it-IT" altLang="it-IT" sz="1600" i="1" dirty="0">
                <a:solidFill>
                  <a:srgbClr val="9876AA"/>
                </a:solidFill>
                <a:latin typeface="JetBrains Mono"/>
              </a:rPr>
              <a:t>BY_TEXT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.</a:t>
            </a:r>
            <a:r>
              <a:rPr lang="it-IT" altLang="it-IT" sz="1600" dirty="0">
                <a:solidFill>
                  <a:srgbClr val="9876AA"/>
                </a:solidFill>
                <a:latin typeface="JetBrains Mono"/>
              </a:rPr>
              <a:t>ordinal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var 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sortingType = sharedPreferences.getInt(</a:t>
            </a:r>
            <a:r>
              <a:rPr lang="it-IT" altLang="it-IT" sz="1600" dirty="0">
                <a:solidFill>
                  <a:srgbClr val="6A8759"/>
                </a:solidFill>
                <a:latin typeface="JetBrains Mono"/>
              </a:rPr>
              <a:t>"sortingType"</a:t>
            </a: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,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SortingType.</a:t>
            </a:r>
            <a:r>
              <a:rPr lang="it-IT" altLang="it-IT" sz="1600" i="1" dirty="0">
                <a:solidFill>
                  <a:srgbClr val="9876AA"/>
                </a:solidFill>
                <a:latin typeface="JetBrains Mono"/>
              </a:rPr>
              <a:t>ALPHABETIC_ASC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.</a:t>
            </a:r>
            <a:r>
              <a:rPr lang="it-IT" altLang="it-IT" sz="1600" dirty="0">
                <a:solidFill>
                  <a:srgbClr val="9876AA"/>
                </a:solidFill>
                <a:latin typeface="JetBrains Mono"/>
              </a:rPr>
              <a:t>ordinal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val 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dialog = FilterDialog.getInstance(filterMode</a:t>
            </a: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,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sortingType)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dialog.setOnFilterSelected</a:t>
            </a:r>
            <a:r>
              <a:rPr lang="it-IT" altLang="it-IT" sz="1600" b="1" dirty="0">
                <a:solidFill>
                  <a:srgbClr val="A9B7C6"/>
                </a:solidFill>
                <a:latin typeface="JetBrains Mono"/>
              </a:rPr>
              <a:t>{ 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filter: FilterMode</a:t>
            </a: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sorting: SortingType </a:t>
            </a:r>
            <a:r>
              <a:rPr lang="it-IT" altLang="it-IT" sz="1600" b="1" dirty="0">
                <a:solidFill>
                  <a:srgbClr val="A9B7C6"/>
                </a:solidFill>
                <a:latin typeface="JetBrains Mono"/>
              </a:rPr>
              <a:t>-&gt;</a:t>
            </a:r>
            <a:br>
              <a:rPr lang="it-IT" altLang="it-IT" sz="1600" b="1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b="1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it-IT" altLang="it-IT" sz="1600" dirty="0">
                <a:solidFill>
                  <a:srgbClr val="9876AA"/>
                </a:solidFill>
                <a:latin typeface="JetBrains Mono"/>
              </a:rPr>
              <a:t>selectedItem 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= ArrayList()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it-IT" altLang="it-IT" sz="1600" dirty="0">
                <a:solidFill>
                  <a:srgbClr val="9876AA"/>
                </a:solidFill>
                <a:latin typeface="JetBrains Mono"/>
              </a:rPr>
              <a:t>mActionMode 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= </a:t>
            </a: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null</a:t>
            </a:r>
            <a:br>
              <a:rPr lang="it-IT" altLang="it-IT" sz="1600" dirty="0">
                <a:solidFill>
                  <a:srgbClr val="CC7832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        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filterMode = filter.</a:t>
            </a:r>
            <a:r>
              <a:rPr lang="it-IT" altLang="it-IT" sz="1600" dirty="0">
                <a:solidFill>
                  <a:srgbClr val="9876AA"/>
                </a:solidFill>
                <a:latin typeface="JetBrains Mono"/>
              </a:rPr>
              <a:t>ordinal</a:t>
            </a:r>
            <a:br>
              <a:rPr lang="it-IT" altLang="it-IT" sz="1600" dirty="0">
                <a:solidFill>
                  <a:srgbClr val="9876AA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9876AA"/>
                </a:solidFill>
                <a:latin typeface="JetBrains Mono"/>
              </a:rPr>
              <a:t>        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sortingType = sorting.</a:t>
            </a:r>
            <a:r>
              <a:rPr lang="it-IT" altLang="it-IT" sz="1600" dirty="0">
                <a:solidFill>
                  <a:srgbClr val="9876AA"/>
                </a:solidFill>
                <a:latin typeface="JetBrains Mono"/>
              </a:rPr>
              <a:t>ordinal</a:t>
            </a:r>
            <a:br>
              <a:rPr lang="it-IT" altLang="it-IT" sz="1600" dirty="0">
                <a:solidFill>
                  <a:srgbClr val="9876AA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9876AA"/>
                </a:solidFill>
                <a:latin typeface="JetBrains Mono"/>
              </a:rPr>
              <a:t>        </a:t>
            </a: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this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.</a:t>
            </a:r>
            <a:r>
              <a:rPr lang="it-IT" altLang="it-IT" sz="1600" dirty="0">
                <a:solidFill>
                  <a:srgbClr val="9876AA"/>
                </a:solidFill>
                <a:latin typeface="JetBrains Mono"/>
              </a:rPr>
              <a:t>filterMode 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= filter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this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.</a:t>
            </a:r>
            <a:r>
              <a:rPr lang="it-IT" altLang="it-IT" sz="1600" dirty="0">
                <a:solidFill>
                  <a:srgbClr val="9876AA"/>
                </a:solidFill>
                <a:latin typeface="JetBrains Mono"/>
              </a:rPr>
              <a:t>sortingType 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= sorting</a:t>
            </a:r>
            <a:endParaRPr lang="it-IT" altLang="it-IT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684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A6347F1-30F2-48F5-9809-3F0EFCFF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3113E3-4324-4C11-B090-27BACC5C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31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B1466B-CB74-4311-A6BE-72B3C24B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D8E74A4-19D2-4F05-9E79-F1832CD59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175" y="1304988"/>
            <a:ext cx="8037650" cy="477053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arla" panose="020B000403050303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if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it-IT" altLang="it-IT" sz="1600" dirty="0">
                <a:solidFill>
                  <a:srgbClr val="9876AA"/>
                </a:solidFill>
                <a:latin typeface="JetBrains Mono"/>
              </a:rPr>
              <a:t>showMode 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== FilesShowMode.</a:t>
            </a:r>
            <a:r>
              <a:rPr lang="it-IT" altLang="it-IT" sz="1600" i="1" dirty="0">
                <a:solidFill>
                  <a:srgbClr val="9876AA"/>
                </a:solidFill>
                <a:latin typeface="JetBrains Mono"/>
              </a:rPr>
              <a:t>DIR_BIG 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|| </a:t>
            </a:r>
            <a:r>
              <a:rPr lang="it-IT" altLang="it-IT" sz="1600" dirty="0">
                <a:solidFill>
                  <a:srgbClr val="9876AA"/>
                </a:solidFill>
                <a:latin typeface="JetBrains Mono"/>
              </a:rPr>
              <a:t>showMode 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== FilesShowMode.</a:t>
            </a:r>
            <a:r>
              <a:rPr lang="it-IT" altLang="it-IT" sz="1600" i="1" dirty="0">
                <a:solidFill>
                  <a:srgbClr val="9876AA"/>
                </a:solidFill>
                <a:latin typeface="JetBrains Mono"/>
              </a:rPr>
              <a:t>DIR_SMALL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) {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if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(filter == FilterMode.</a:t>
            </a:r>
            <a:r>
              <a:rPr lang="it-IT" altLang="it-IT" sz="1600" i="1" dirty="0">
                <a:solidFill>
                  <a:srgbClr val="9876AA"/>
                </a:solidFill>
                <a:latin typeface="JetBrains Mono"/>
              </a:rPr>
              <a:t>BY_COUNTRY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){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            Toast.makeText(requireContext()</a:t>
            </a: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,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requireContext().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		getString(R.string.</a:t>
            </a:r>
            <a:r>
              <a:rPr lang="it-IT" altLang="it-IT" sz="1600" i="1" dirty="0">
                <a:solidFill>
                  <a:srgbClr val="9876AA"/>
                </a:solidFill>
                <a:latin typeface="JetBrains Mono"/>
              </a:rPr>
              <a:t>no_country_directory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,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Toast.</a:t>
            </a:r>
            <a:r>
              <a:rPr lang="it-IT" altLang="it-IT" sz="1600" i="1" dirty="0">
                <a:solidFill>
                  <a:srgbClr val="9876AA"/>
                </a:solidFill>
                <a:latin typeface="JetBrains Mono"/>
              </a:rPr>
              <a:t>LENGTH_LONG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).show()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        }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it-IT" altLang="it-IT" sz="1600" dirty="0">
                <a:solidFill>
                  <a:srgbClr val="9876AA"/>
                </a:solidFill>
                <a:latin typeface="JetBrains Mono"/>
              </a:rPr>
              <a:t>viewModel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.filterDirectory(</a:t>
            </a:r>
            <a:r>
              <a:rPr lang="it-IT" altLang="it-IT" sz="1600" dirty="0">
                <a:solidFill>
                  <a:srgbClr val="9876AA"/>
                </a:solidFill>
                <a:latin typeface="JetBrains Mono"/>
              </a:rPr>
              <a:t>binding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.</a:t>
            </a:r>
            <a:r>
              <a:rPr lang="it-IT" altLang="it-IT" sz="1600" dirty="0">
                <a:solidFill>
                  <a:srgbClr val="9876AA"/>
                </a:solidFill>
                <a:latin typeface="JetBrains Mono"/>
              </a:rPr>
              <a:t>sv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.</a:t>
            </a:r>
            <a:r>
              <a:rPr lang="it-IT" altLang="it-IT" sz="1600" i="1" dirty="0">
                <a:solidFill>
                  <a:srgbClr val="9876AA"/>
                </a:solidFill>
                <a:latin typeface="JetBrains Mono"/>
              </a:rPr>
              <a:t>query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.toString())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it-IT" altLang="it-IT" sz="1600" dirty="0">
                <a:solidFill>
                  <a:srgbClr val="9876AA"/>
                </a:solidFill>
                <a:latin typeface="JetBrains Mono"/>
              </a:rPr>
              <a:t>viewModel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.sortDirectories(sorting)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    }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else 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{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it-IT" altLang="it-IT" sz="1600" dirty="0">
                <a:solidFill>
                  <a:srgbClr val="9876AA"/>
                </a:solidFill>
                <a:latin typeface="JetBrains Mono"/>
              </a:rPr>
              <a:t>viewModel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.filter(</a:t>
            </a:r>
            <a:r>
              <a:rPr lang="it-IT" altLang="it-IT" sz="1600" dirty="0">
                <a:solidFill>
                  <a:srgbClr val="9876AA"/>
                </a:solidFill>
                <a:latin typeface="JetBrains Mono"/>
              </a:rPr>
              <a:t>binding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.</a:t>
            </a:r>
            <a:r>
              <a:rPr lang="it-IT" altLang="it-IT" sz="1600" dirty="0">
                <a:solidFill>
                  <a:srgbClr val="9876AA"/>
                </a:solidFill>
                <a:latin typeface="JetBrains Mono"/>
              </a:rPr>
              <a:t>sv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.</a:t>
            </a:r>
            <a:r>
              <a:rPr lang="it-IT" altLang="it-IT" sz="1600" i="1" dirty="0">
                <a:solidFill>
                  <a:srgbClr val="9876AA"/>
                </a:solidFill>
                <a:latin typeface="JetBrains Mono"/>
              </a:rPr>
              <a:t>query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.toString()</a:t>
            </a: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filter</a:t>
            </a: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,</a:t>
            </a:r>
            <a:r>
              <a:rPr lang="it-IT" altLang="it-IT" sz="1600" dirty="0">
                <a:solidFill>
                  <a:srgbClr val="9876AA"/>
                </a:solidFill>
                <a:latin typeface="JetBrains Mono"/>
              </a:rPr>
              <a:t>actualDirectory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it-IT" altLang="it-IT" sz="1600" dirty="0">
                <a:solidFill>
                  <a:srgbClr val="9876AA"/>
                </a:solidFill>
                <a:latin typeface="JetBrains Mono"/>
              </a:rPr>
              <a:t>viewModel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.sort(sorting)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    }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val 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editor = sharedPreferences.edit()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    editor.putInt(</a:t>
            </a:r>
            <a:r>
              <a:rPr lang="it-IT" altLang="it-IT" sz="1600" dirty="0">
                <a:solidFill>
                  <a:srgbClr val="6A8759"/>
                </a:solidFill>
                <a:latin typeface="JetBrains Mono"/>
              </a:rPr>
              <a:t>"filterMode"</a:t>
            </a: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,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filterMode)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    editor.putInt(</a:t>
            </a:r>
            <a:r>
              <a:rPr lang="it-IT" altLang="it-IT" sz="1600" dirty="0">
                <a:solidFill>
                  <a:srgbClr val="6A8759"/>
                </a:solidFill>
                <a:latin typeface="JetBrains Mono"/>
              </a:rPr>
              <a:t>"sortingType"</a:t>
            </a: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,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sortingType)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    editor.apply()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it-IT" altLang="it-IT" sz="1600" b="1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it-IT" altLang="it-IT" sz="1600" b="1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b="1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dialog.show(</a:t>
            </a:r>
            <a:r>
              <a:rPr lang="it-IT" altLang="it-IT" sz="1600" i="1" dirty="0">
                <a:solidFill>
                  <a:srgbClr val="9876AA"/>
                </a:solidFill>
                <a:latin typeface="JetBrains Mono"/>
              </a:rPr>
              <a:t>parentFragmentManager</a:t>
            </a: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,</a:t>
            </a:r>
            <a:r>
              <a:rPr lang="it-IT" altLang="it-IT" sz="1600" dirty="0">
                <a:solidFill>
                  <a:srgbClr val="6A8759"/>
                </a:solidFill>
                <a:latin typeface="JetBrains Mono"/>
              </a:rPr>
              <a:t>"FILTERDIALOG"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}</a:t>
            </a:r>
            <a:endParaRPr lang="it-IT" altLang="it-IT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927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30019D-6390-411B-84ED-58C09F12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PDF Files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0DE2609-C1B0-4DBD-A4B4-FBE301CD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AD1964-4E11-4E23-BDBC-DA17DF4E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32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76CC4CE-BBAC-4265-B58F-009F2E0B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CE1C9D3-AAE5-4EE0-8B92-F90B23CA7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40" y="2010738"/>
            <a:ext cx="7992120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arla" panose="020B000403050303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2000" dirty="0">
                <a:solidFill>
                  <a:srgbClr val="A9B7C6"/>
                </a:solidFill>
                <a:latin typeface="JetBrains Mono"/>
              </a:rPr>
              <a:t>R.id.</a:t>
            </a:r>
            <a:r>
              <a:rPr lang="it-IT" altLang="it-IT" sz="2000" i="1" dirty="0">
                <a:solidFill>
                  <a:srgbClr val="9876AA"/>
                </a:solidFill>
                <a:latin typeface="JetBrains Mono"/>
              </a:rPr>
              <a:t>it_pdf </a:t>
            </a:r>
            <a:r>
              <a:rPr lang="it-IT" altLang="it-IT" sz="2000" dirty="0">
                <a:solidFill>
                  <a:srgbClr val="A9B7C6"/>
                </a:solidFill>
                <a:latin typeface="JetBrains Mono"/>
              </a:rPr>
              <a:t>-&gt; {</a:t>
            </a:r>
            <a:br>
              <a:rPr lang="it-IT" altLang="it-IT" sz="20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20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it-IT" altLang="it-IT" sz="2000" i="1" dirty="0">
                <a:solidFill>
                  <a:srgbClr val="A9B7C6"/>
                </a:solidFill>
                <a:latin typeface="JetBrains Mono"/>
              </a:rPr>
              <a:t>CoroutineScope</a:t>
            </a:r>
            <a:r>
              <a:rPr lang="it-IT" altLang="it-IT" sz="2000" dirty="0">
                <a:solidFill>
                  <a:srgbClr val="A9B7C6"/>
                </a:solidFill>
                <a:latin typeface="JetBrains Mono"/>
              </a:rPr>
              <a:t>(Dispatchers.</a:t>
            </a:r>
            <a:r>
              <a:rPr lang="it-IT" altLang="it-IT" sz="2000" dirty="0">
                <a:solidFill>
                  <a:srgbClr val="9876AA"/>
                </a:solidFill>
                <a:latin typeface="JetBrains Mono"/>
              </a:rPr>
              <a:t>IO</a:t>
            </a:r>
            <a:r>
              <a:rPr lang="it-IT" altLang="it-IT" sz="2000" dirty="0">
                <a:solidFill>
                  <a:srgbClr val="A9B7C6"/>
                </a:solidFill>
                <a:latin typeface="JetBrains Mono"/>
              </a:rPr>
              <a:t>).</a:t>
            </a:r>
            <a:r>
              <a:rPr lang="it-IT" altLang="it-IT" sz="2000" i="1" dirty="0">
                <a:solidFill>
                  <a:srgbClr val="FFC66D"/>
                </a:solidFill>
                <a:latin typeface="JetBrains Mono"/>
              </a:rPr>
              <a:t>launch </a:t>
            </a:r>
            <a:r>
              <a:rPr lang="it-IT" altLang="it-IT" sz="2000" b="1" dirty="0">
                <a:solidFill>
                  <a:srgbClr val="A9B7C6"/>
                </a:solidFill>
                <a:latin typeface="JetBrains Mono"/>
              </a:rPr>
              <a:t>{</a:t>
            </a:r>
            <a:br>
              <a:rPr lang="it-IT" altLang="it-IT" sz="2000" b="1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2000" b="1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it-IT" altLang="it-IT" sz="2000" dirty="0">
                <a:solidFill>
                  <a:srgbClr val="CC7832"/>
                </a:solidFill>
                <a:latin typeface="JetBrains Mono"/>
              </a:rPr>
              <a:t>val </a:t>
            </a:r>
            <a:r>
              <a:rPr lang="it-IT" altLang="it-IT" sz="2000" dirty="0">
                <a:solidFill>
                  <a:srgbClr val="A9B7C6"/>
                </a:solidFill>
                <a:latin typeface="JetBrains Mono"/>
              </a:rPr>
              <a:t>rootDir = RealMainActivity.</a:t>
            </a:r>
            <a:r>
              <a:rPr lang="it-IT" altLang="it-IT" sz="2000" dirty="0">
                <a:solidFill>
                  <a:srgbClr val="9876AA"/>
                </a:solidFill>
                <a:latin typeface="JetBrains Mono"/>
              </a:rPr>
              <a:t>rootDir</a:t>
            </a:r>
            <a:br>
              <a:rPr lang="it-IT" altLang="it-IT" sz="2000" dirty="0">
                <a:solidFill>
                  <a:srgbClr val="9876AA"/>
                </a:solidFill>
                <a:latin typeface="JetBrains Mono"/>
              </a:rPr>
            </a:br>
            <a:r>
              <a:rPr lang="it-IT" altLang="it-IT" sz="2000" dirty="0">
                <a:solidFill>
                  <a:srgbClr val="9876AA"/>
                </a:solidFill>
                <a:latin typeface="JetBrains Mono"/>
              </a:rPr>
              <a:t>        </a:t>
            </a:r>
            <a:r>
              <a:rPr lang="it-IT" altLang="it-IT" sz="2000" dirty="0">
                <a:solidFill>
                  <a:srgbClr val="CC7832"/>
                </a:solidFill>
                <a:latin typeface="JetBrains Mono"/>
              </a:rPr>
              <a:t>val </a:t>
            </a:r>
            <a:r>
              <a:rPr lang="it-IT" altLang="it-IT" sz="2000" dirty="0">
                <a:solidFill>
                  <a:srgbClr val="A9B7C6"/>
                </a:solidFill>
                <a:latin typeface="JetBrains Mono"/>
              </a:rPr>
              <a:t>listFiles = getPdfFilesFromRootDir(rootDir)</a:t>
            </a:r>
            <a:br>
              <a:rPr lang="it-IT" altLang="it-IT" sz="20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20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it-IT" altLang="it-IT" sz="2000" i="1" dirty="0">
                <a:solidFill>
                  <a:srgbClr val="A9B7C6"/>
                </a:solidFill>
                <a:latin typeface="JetBrains Mono"/>
              </a:rPr>
              <a:t>CoroutineScope</a:t>
            </a:r>
            <a:r>
              <a:rPr lang="it-IT" altLang="it-IT" sz="2000" dirty="0">
                <a:solidFill>
                  <a:srgbClr val="A9B7C6"/>
                </a:solidFill>
                <a:latin typeface="JetBrains Mono"/>
              </a:rPr>
              <a:t>(Dispatchers.</a:t>
            </a:r>
            <a:r>
              <a:rPr lang="it-IT" altLang="it-IT" sz="2000" dirty="0">
                <a:solidFill>
                  <a:srgbClr val="9876AA"/>
                </a:solidFill>
                <a:latin typeface="JetBrains Mono"/>
              </a:rPr>
              <a:t>Main</a:t>
            </a:r>
            <a:r>
              <a:rPr lang="it-IT" altLang="it-IT" sz="2000" dirty="0">
                <a:solidFill>
                  <a:srgbClr val="A9B7C6"/>
                </a:solidFill>
                <a:latin typeface="JetBrains Mono"/>
              </a:rPr>
              <a:t>).</a:t>
            </a:r>
            <a:r>
              <a:rPr lang="it-IT" altLang="it-IT" sz="2000" i="1" dirty="0">
                <a:solidFill>
                  <a:srgbClr val="FFC66D"/>
                </a:solidFill>
                <a:latin typeface="JetBrains Mono"/>
              </a:rPr>
              <a:t>launch </a:t>
            </a:r>
            <a:r>
              <a:rPr lang="it-IT" altLang="it-IT" sz="2000" b="1" dirty="0">
                <a:solidFill>
                  <a:srgbClr val="A9B7C6"/>
                </a:solidFill>
                <a:latin typeface="JetBrains Mono"/>
              </a:rPr>
              <a:t>{</a:t>
            </a:r>
            <a:br>
              <a:rPr lang="it-IT" altLang="it-IT" sz="2000" b="1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2000" b="1" dirty="0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it-IT" altLang="it-IT" sz="2000" dirty="0">
                <a:solidFill>
                  <a:srgbClr val="CC7832"/>
                </a:solidFill>
                <a:latin typeface="JetBrains Mono"/>
              </a:rPr>
              <a:t>val </a:t>
            </a:r>
            <a:r>
              <a:rPr lang="it-IT" altLang="it-IT" sz="2000" dirty="0">
                <a:solidFill>
                  <a:srgbClr val="A9B7C6"/>
                </a:solidFill>
                <a:latin typeface="JetBrains Mono"/>
              </a:rPr>
              <a:t>dialog = SelectPdfDialog.getInstance(listFiles)</a:t>
            </a:r>
            <a:br>
              <a:rPr lang="it-IT" altLang="it-IT" sz="20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2000" dirty="0">
                <a:solidFill>
                  <a:srgbClr val="A9B7C6"/>
                </a:solidFill>
                <a:latin typeface="JetBrains Mono"/>
              </a:rPr>
              <a:t>            dialog.show(</a:t>
            </a:r>
            <a:r>
              <a:rPr lang="it-IT" altLang="it-IT" sz="2000" i="1" dirty="0">
                <a:solidFill>
                  <a:srgbClr val="9876AA"/>
                </a:solidFill>
                <a:latin typeface="JetBrains Mono"/>
              </a:rPr>
              <a:t>parentFragmentManager</a:t>
            </a:r>
            <a:r>
              <a:rPr lang="it-IT" altLang="it-IT" sz="20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it-IT" altLang="it-IT" sz="2000" dirty="0">
                <a:solidFill>
                  <a:srgbClr val="6A8759"/>
                </a:solidFill>
                <a:latin typeface="JetBrains Mono"/>
              </a:rPr>
              <a:t>"SELECTPDFDIALOG"</a:t>
            </a:r>
            <a:r>
              <a:rPr lang="it-IT" altLang="it-IT" sz="2000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it-IT" altLang="it-IT" sz="20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20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it-IT" altLang="it-IT" sz="2000" b="1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it-IT" altLang="it-IT" sz="2000" b="1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2000" b="1" dirty="0">
                <a:solidFill>
                  <a:srgbClr val="A9B7C6"/>
                </a:solidFill>
                <a:latin typeface="JetBrains Mono"/>
              </a:rPr>
              <a:t>    }</a:t>
            </a:r>
            <a:br>
              <a:rPr lang="it-IT" altLang="it-IT" sz="2000" b="1" dirty="0">
                <a:solidFill>
                  <a:srgbClr val="A9B7C6"/>
                </a:solidFill>
                <a:latin typeface="JetBrains Mono"/>
              </a:rPr>
            </a:br>
            <a:br>
              <a:rPr lang="it-IT" altLang="it-IT" sz="2000" b="1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2000" dirty="0">
                <a:solidFill>
                  <a:srgbClr val="A9B7C6"/>
                </a:solidFill>
                <a:latin typeface="JetBrains Mono"/>
              </a:rPr>
              <a:t>}</a:t>
            </a:r>
            <a:endParaRPr lang="it-IT" altLang="it-IT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931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8CB3FF-1A9D-4A5D-9EA3-707D892A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PDF Files (1)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7173453-EB1E-487F-8E36-73CAA76E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3F04202-B9BC-450B-8E8C-6921BFD8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33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5772F0-BADE-4C6D-9ED7-A3DFE7F0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9CDE329-3964-413D-B449-DFCF1E6CF2FA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869496" y="2118460"/>
            <a:ext cx="7405007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fun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getPdfFilesFromRootDir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(rootDir: File): List&lt;File&gt; {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rootDir.</a:t>
            </a:r>
            <a:r>
              <a:rPr kumimoji="0" lang="it-IT" altLang="it-IT" sz="2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walk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it-IT" altLang="it-IT" sz="2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filter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it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2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extension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"pdf"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2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toList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343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FA8D7B-8BB7-449C-9A7A-8B1EEBB2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Widget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B555BC-1A31-477B-B5F2-B9EC80D3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5E7F29-199D-432D-B91C-8B7A6BED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34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0271511-AA78-49C2-BEAC-6FDE7CC0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FF7AC4B-1682-46DC-8758-95E184A309F4}"/>
              </a:ext>
            </a:extLst>
          </p:cNvPr>
          <p:cNvPicPr/>
          <p:nvPr/>
        </p:nvPicPr>
        <p:blipFill rotWithShape="1">
          <a:blip r:embed="rId2"/>
          <a:srcRect l="8988" t="38636" r="9326" b="48735"/>
          <a:stretch/>
        </p:blipFill>
        <p:spPr bwMode="auto">
          <a:xfrm>
            <a:off x="1941366" y="2476997"/>
            <a:ext cx="5545284" cy="1904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83406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9EEE7-D76C-46EB-B011-3AD32229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Widget (2)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F7A4A89-DA5A-491C-AAA3-21186E18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8E574B-4C1B-49A4-891E-F8D585BD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35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CA2BEB7-17F6-488F-96C1-ECB163DA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4EB47897-9970-45F5-85C2-D99D8D547D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MyAppWidget.kt</a:t>
            </a:r>
          </a:p>
          <a:p>
            <a:r>
              <a:rPr lang="it-IT" dirty="0"/>
              <a:t>xml/my_app_widget_info.xml</a:t>
            </a:r>
          </a:p>
          <a:p>
            <a:r>
              <a:rPr lang="it-IT" dirty="0"/>
              <a:t>Layout/layout_my_app_widget.xml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5614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6F9A81-3442-420D-94A8-661EBC071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Widget (3): RealMainActivity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0FCFA8E-CDBE-46D2-9635-4EE5C664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67ACD1-5498-4395-A276-056F7BBC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36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CC6861-0982-40D6-A64C-DC37AFDF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D32A8E7-2DE5-4115-BD50-248BFD6CD57F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89655" y="1843357"/>
            <a:ext cx="7764690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onCreate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(savedInstanceState: Bundle?) {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.onCreate(savedInstanceState)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binding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ActivityRealMainBinding.inflate(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layoutInflater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widget_metadata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intent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.getIntExtra(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"fragment"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setContentView(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binding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root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(allPermissionsGranted()){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init()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ActivityCompat.requestPermissions(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REQUIRED_PERMISSIONS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REQUEST_CODE_PERMISSIONS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7992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37BA3C-6BD6-414F-9A7E-21752AFAD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Widget (4): RealMainActivity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1461C40-6374-402E-B21C-FCF91583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3A126C9-82C2-4A10-8848-03A12CC0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37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E084AF6-749B-450A-BDBD-9C1D1E0E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F129D88-2D6B-4C62-810A-B2F4AEDDCC45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1227366" y="2426236"/>
            <a:ext cx="6689267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widget_metadata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!= -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binding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viewPagerMain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2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currentItem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widget_metadata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65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20018B-2C24-4226-AB4B-F08E9DD6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Menu_all_files.xml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6D41CAF-1B5B-4141-BA3D-9F935BDB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2CA893-BD8A-4D6D-A8E0-1C73F659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4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763C2BD-1DB1-4470-A36E-FEDCD27C3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0D54958-ABBC-4F25-90BA-AB4510B66E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460499"/>
            <a:ext cx="3800737" cy="4673507"/>
          </a:xfrm>
        </p:spPr>
        <p:txBody>
          <a:bodyPr/>
          <a:lstStyle/>
          <a:p>
            <a:r>
              <a:rPr lang="it-IT" dirty="0"/>
              <a:t>Il menu è strutturato in tre item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2CD0CBB-6C6E-4C86-8BC6-20A65F4A4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46" y="1365346"/>
            <a:ext cx="2789162" cy="467146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513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BEC226-CC38-49C6-AD36-F9501938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Item_directory_big.xml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6AE7145-930F-47AF-83BC-FAD86851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16E893-B825-4E6E-B9E0-BA9C4E0C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5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8DA491-4EC4-4983-B39D-1DECBF05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4F11030-5720-4642-8B47-83A5C45A38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460499"/>
            <a:ext cx="3347732" cy="4673507"/>
          </a:xfrm>
        </p:spPr>
        <p:txBody>
          <a:bodyPr/>
          <a:lstStyle/>
          <a:p>
            <a:r>
              <a:rPr lang="it-IT" sz="2000" dirty="0"/>
              <a:t>Il layout rappresenta il folder mostrato all’utente se viene scelta la modalità di visualizzazione DIR_BIG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2302865-87F1-461F-8638-BE0CC97FD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581" y="1579828"/>
            <a:ext cx="2472916" cy="443484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1847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2622A0-ED23-4F1B-B91B-D8C4A10C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Item_directory_small.xml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1999C00-1789-42B6-B5F9-6F473E44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7EEF2A-FBC6-4518-8B13-EA78B09E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6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E5450F-D27B-4447-AA11-F7EEB7EF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25FF91D-0318-4987-954A-A2EB17D718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460499"/>
            <a:ext cx="3549067" cy="4673507"/>
          </a:xfrm>
        </p:spPr>
        <p:txBody>
          <a:bodyPr/>
          <a:lstStyle/>
          <a:p>
            <a:r>
              <a:rPr lang="it-IT" sz="2000" dirty="0"/>
              <a:t>Il layout rappresenta il folder mostrato all’utente se viene scelta la modalità di visualizzazione DIR_SMALL</a:t>
            </a:r>
          </a:p>
          <a:p>
            <a:endParaRPr lang="it-IT" sz="20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68939DA-FF5D-4492-8ADD-5BC6F3736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647" y="1658115"/>
            <a:ext cx="2368605" cy="418312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3005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B75C79-EAAB-46B5-B23B-2ECF4556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Item_file_big.xml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AFC5A6F-AE78-424C-AE9F-7CF8B826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33DA2E2-0446-4D8C-8C4F-EA420B63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7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1DC12F-006F-4E2C-85C4-56FF2FBE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5E66CB5A-1BF0-458F-8457-6DE74D9F32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460499"/>
            <a:ext cx="4463467" cy="4673507"/>
          </a:xfrm>
        </p:spPr>
        <p:txBody>
          <a:bodyPr/>
          <a:lstStyle/>
          <a:p>
            <a:r>
              <a:rPr lang="it-IT" sz="2000" dirty="0"/>
              <a:t>Il layout rappresenta come vengono mostrati i files all’interno della directory se viene scelta la modalità di visualizzazione BIG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DF48C12-277A-44CC-BEFB-6E7CB50C0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374" y="1644242"/>
            <a:ext cx="2431132" cy="437231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436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603C51-1A30-49F8-B5C1-60B06702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Item_file_small.xml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1D56707-41F5-4CD6-810A-DF5B9A89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2D18B9-879A-40E9-BDAF-604FF2B9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8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B9E174-3B2D-4F96-A1B5-7D21DF08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5B1C2FF-DB13-4809-9952-1B9F0732B7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460499"/>
            <a:ext cx="4136297" cy="4673507"/>
          </a:xfrm>
        </p:spPr>
        <p:txBody>
          <a:bodyPr/>
          <a:lstStyle/>
          <a:p>
            <a:r>
              <a:rPr lang="it-IT" sz="2000" dirty="0"/>
              <a:t>Il layout rappresenta come vengono mostrati i files all’interno della directory se viene scelta la modalità di visualizzazione SMALL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79C1FA5-C1C1-4C51-BC5F-37CA6BB6A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983" y="1547565"/>
            <a:ext cx="2369550" cy="421925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2526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4CE0E5-0812-4ECE-8D35-23200A88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Settaggio degli Observer 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9895C19-66F2-4526-BCC2-700915CE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25E4CD-FC1E-4BAE-BEF0-EFB8E273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9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236A50-C644-4B04-9423-C784923F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F5525A7-7C44-40D5-98A1-9EDC54AA1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294" y="1823410"/>
            <a:ext cx="7387412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arla" panose="020B000403050303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private fun </a:t>
            </a:r>
            <a:r>
              <a:rPr lang="it-IT" altLang="it-IT" sz="1600" dirty="0">
                <a:solidFill>
                  <a:srgbClr val="FFC66D"/>
                </a:solidFill>
                <a:latin typeface="JetBrains Mono"/>
              </a:rPr>
              <a:t>setLiveData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(){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val 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directoryObserver = </a:t>
            </a:r>
            <a:r>
              <a:rPr lang="it-IT" altLang="it-IT" sz="1600" i="1" dirty="0">
                <a:solidFill>
                  <a:srgbClr val="A9B7C6"/>
                </a:solidFill>
                <a:latin typeface="JetBrains Mono"/>
              </a:rPr>
              <a:t>Observer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&lt;List&lt;Directory&gt;&gt;</a:t>
            </a:r>
            <a:r>
              <a:rPr lang="it-IT" altLang="it-IT" sz="1600" dirty="0">
                <a:solidFill>
                  <a:srgbClr val="72737A"/>
                </a:solidFill>
                <a:latin typeface="JetBrains Mono"/>
              </a:rPr>
              <a:t>()</a:t>
            </a:r>
            <a:r>
              <a:rPr lang="it-IT" altLang="it-IT" sz="1600" b="1" dirty="0">
                <a:solidFill>
                  <a:srgbClr val="A9B7C6"/>
                </a:solidFill>
                <a:latin typeface="JetBrains Mono"/>
              </a:rPr>
              <a:t>{</a:t>
            </a:r>
            <a:br>
              <a:rPr lang="it-IT" altLang="it-IT" sz="1600" b="1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b="1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setUI()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    setAdapterDirectory(</a:t>
            </a:r>
            <a:r>
              <a:rPr lang="it-IT" altLang="it-IT" sz="1600" b="1" dirty="0">
                <a:solidFill>
                  <a:srgbClr val="A9B7C6"/>
                </a:solidFill>
                <a:latin typeface="JetBrains Mono"/>
              </a:rPr>
              <a:t>it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it-IT" altLang="it-IT" sz="1600" b="1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it-IT" altLang="it-IT" sz="1600" b="1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b="1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val 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listObserver = </a:t>
            </a:r>
            <a:r>
              <a:rPr lang="it-IT" altLang="it-IT" sz="1600" i="1" dirty="0">
                <a:solidFill>
                  <a:srgbClr val="A9B7C6"/>
                </a:solidFill>
                <a:latin typeface="JetBrains Mono"/>
              </a:rPr>
              <a:t>Observer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&lt;List&lt;Note&gt;&gt;</a:t>
            </a:r>
            <a:r>
              <a:rPr lang="it-IT" altLang="it-IT" sz="1600" dirty="0">
                <a:solidFill>
                  <a:srgbClr val="72737A"/>
                </a:solidFill>
                <a:latin typeface="JetBrains Mono"/>
              </a:rPr>
              <a:t>()</a:t>
            </a:r>
            <a:r>
              <a:rPr lang="it-IT" altLang="it-IT" sz="1600" b="1" dirty="0">
                <a:solidFill>
                  <a:srgbClr val="A9B7C6"/>
                </a:solidFill>
                <a:latin typeface="JetBrains Mono"/>
              </a:rPr>
              <a:t>{</a:t>
            </a:r>
            <a:br>
              <a:rPr lang="it-IT" altLang="it-IT" sz="1600" b="1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b="1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setUI()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    setAdapterFiles(</a:t>
            </a:r>
            <a:r>
              <a:rPr lang="it-IT" altLang="it-IT" sz="1600" b="1" dirty="0">
                <a:solidFill>
                  <a:srgbClr val="A9B7C6"/>
                </a:solidFill>
                <a:latin typeface="JetBrains Mono"/>
              </a:rPr>
              <a:t>it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it-IT" altLang="it-IT" sz="1600" b="1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it-IT" altLang="it-IT" sz="1600" b="1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b="1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it-IT" altLang="it-IT" sz="1600" dirty="0">
                <a:solidFill>
                  <a:srgbClr val="9876AA"/>
                </a:solidFill>
                <a:latin typeface="JetBrains Mono"/>
              </a:rPr>
              <a:t>viewModel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.</a:t>
            </a:r>
            <a:r>
              <a:rPr lang="it-IT" altLang="it-IT" sz="1600" dirty="0">
                <a:solidFill>
                  <a:srgbClr val="9876AA"/>
                </a:solidFill>
                <a:latin typeface="JetBrains Mono"/>
              </a:rPr>
              <a:t>listDirectory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.observe(requireActivity()</a:t>
            </a: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,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directoryObserver)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it-IT" altLang="it-IT" sz="1600" dirty="0">
                <a:solidFill>
                  <a:srgbClr val="9876AA"/>
                </a:solidFill>
                <a:latin typeface="JetBrains Mono"/>
              </a:rPr>
              <a:t>viewModel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.</a:t>
            </a:r>
            <a:r>
              <a:rPr lang="it-IT" altLang="it-IT" sz="1600" dirty="0">
                <a:solidFill>
                  <a:srgbClr val="9876AA"/>
                </a:solidFill>
                <a:latin typeface="JetBrains Mono"/>
              </a:rPr>
              <a:t>listNotes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.observe(requireActivity()</a:t>
            </a:r>
            <a:r>
              <a:rPr lang="it-IT" altLang="it-IT" sz="1600" dirty="0">
                <a:solidFill>
                  <a:srgbClr val="CC7832"/>
                </a:solidFill>
                <a:latin typeface="JetBrains Mono"/>
              </a:rPr>
              <a:t>,</a:t>
            </a: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listObserver)</a:t>
            </a:r>
            <a:br>
              <a:rPr lang="it-IT" altLang="it-IT" sz="1600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1600" dirty="0">
                <a:solidFill>
                  <a:srgbClr val="A9B7C6"/>
                </a:solidFill>
                <a:latin typeface="JetBrains Mono"/>
              </a:rPr>
              <a:t>}</a:t>
            </a:r>
            <a:endParaRPr lang="it-IT" altLang="it-IT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568813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2021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zato 10">
      <a:majorFont>
        <a:latin typeface="Karla"/>
        <a:ea typeface=""/>
        <a:cs typeface=""/>
      </a:majorFont>
      <a:minorFont>
        <a:latin typeface="Karla"/>
        <a:ea typeface=""/>
        <a:cs typeface="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6"/>
        </a:fontRef>
      </a:style>
    </a:spDef>
    <a:lnDef>
      <a:spPr>
        <a:ln w="38100">
          <a:solidFill>
            <a:schemeClr val="accent6"/>
          </a:solidFill>
          <a:tailEnd type="triangle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ndroid2021" id="{41EA3057-FE6D-48B0-827A-F063D07E7CC1}" vid="{2C2A6620-B849-4BD6-8D88-76DA6E727CE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EC235982B21BD4799EB2D1225EE75B3" ma:contentTypeVersion="3" ma:contentTypeDescription="Creare un nuovo documento." ma:contentTypeScope="" ma:versionID="2b236644812c200386af6e3c1d1a332e">
  <xsd:schema xmlns:xsd="http://www.w3.org/2001/XMLSchema" xmlns:xs="http://www.w3.org/2001/XMLSchema" xmlns:p="http://schemas.microsoft.com/office/2006/metadata/properties" xmlns:ns2="bfa65c32-7bbb-4785-abd8-3c11c84fb49f" targetNamespace="http://schemas.microsoft.com/office/2006/metadata/properties" ma:root="true" ma:fieldsID="a47e8fad2e8eb954d83e6663abec1f4b" ns2:_="">
    <xsd:import namespace="bfa65c32-7bbb-4785-abd8-3c11c84fb4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a65c32-7bbb-4785-abd8-3c11c84fb4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1E375B-9CB5-4309-B1FC-519751CF564D}">
  <ds:schemaRefs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bfa65c32-7bbb-4785-abd8-3c11c84fb49f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CE6AE62-C473-4B6D-974E-3E8763858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a65c32-7bbb-4785-abd8-3c11c84fb4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6FC0EA-AE4A-4118-A4DA-68A67AAF9D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Android2021</Template>
  <TotalTime>447</TotalTime>
  <Words>3719</Words>
  <Application>Microsoft Office PowerPoint</Application>
  <PresentationFormat>Presentazione su schermo (4:3)</PresentationFormat>
  <Paragraphs>183</Paragraphs>
  <Slides>37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1" baseType="lpstr">
      <vt:lpstr>Arial</vt:lpstr>
      <vt:lpstr>JetBrains Mono</vt:lpstr>
      <vt:lpstr>Karla</vt:lpstr>
      <vt:lpstr>Android2021</vt:lpstr>
      <vt:lpstr>FragmentAllFiles.kt</vt:lpstr>
      <vt:lpstr>Fragment_all_files.xml</vt:lpstr>
      <vt:lpstr>Fragment_all_files.xml (land)</vt:lpstr>
      <vt:lpstr>Menu_all_files.xml</vt:lpstr>
      <vt:lpstr>Item_directory_big.xml</vt:lpstr>
      <vt:lpstr>Item_directory_small.xml</vt:lpstr>
      <vt:lpstr>Item_file_big.xml</vt:lpstr>
      <vt:lpstr>Item_file_small.xml</vt:lpstr>
      <vt:lpstr>Settaggio degli Observer </vt:lpstr>
      <vt:lpstr>Adapters</vt:lpstr>
      <vt:lpstr>setAdapterDirectory ()</vt:lpstr>
      <vt:lpstr>setAdapterFiles ()</vt:lpstr>
      <vt:lpstr>setUI()</vt:lpstr>
      <vt:lpstr>setUI() (2)</vt:lpstr>
      <vt:lpstr>setUI() (3)</vt:lpstr>
      <vt:lpstr>setUI() (4)</vt:lpstr>
      <vt:lpstr>setUI() (5)</vt:lpstr>
      <vt:lpstr>loadData()</vt:lpstr>
      <vt:lpstr>Metodi chiamati negli adapter</vt:lpstr>
      <vt:lpstr>selectedHandler</vt:lpstr>
      <vt:lpstr>Presentazione standard di PowerPoint</vt:lpstr>
      <vt:lpstr>changeToFiles</vt:lpstr>
      <vt:lpstr>Menu Contestuale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Cambiare la modalità visualizzazione dei dati (1)</vt:lpstr>
      <vt:lpstr>Cambiare la modalità visualizzazione dei dati (2)</vt:lpstr>
      <vt:lpstr>Presentazione standard di PowerPoint</vt:lpstr>
      <vt:lpstr>Presentazione standard di PowerPoint</vt:lpstr>
      <vt:lpstr>PDF Files</vt:lpstr>
      <vt:lpstr>PDF Files (1)</vt:lpstr>
      <vt:lpstr>Widget</vt:lpstr>
      <vt:lpstr>Widget (2)</vt:lpstr>
      <vt:lpstr>Widget (3): RealMainActivity</vt:lpstr>
      <vt:lpstr>Widget (4): RealMainActivity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massimo regoli</dc:creator>
  <cp:lastModifiedBy>andrea pepe</cp:lastModifiedBy>
  <cp:revision>48</cp:revision>
  <dcterms:created xsi:type="dcterms:W3CDTF">2021-04-20T13:48:57Z</dcterms:created>
  <dcterms:modified xsi:type="dcterms:W3CDTF">2021-06-25T15:35:50Z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0x010100FEC235982B21BD4799EB2D1225EE75B3</vt:lpwstr>
  </property>
</Properties>
</file>