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Raleway Medium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TIM Sans" panose="020205030406020605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4C5UJGnWilk+Hpeh0Cbg1NzPS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51" autoAdjust="0"/>
  </p:normalViewPr>
  <p:slideViewPr>
    <p:cSldViewPr snapToGrid="0">
      <p:cViewPr varScale="1">
        <p:scale>
          <a:sx n="47" d="100"/>
          <a:sy n="47" d="100"/>
        </p:scale>
        <p:origin x="19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078f581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ed078f581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265e03f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f265e03f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60c0f7b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60c0f7b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ebd8edd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geebd8edd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4e9ac2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e94e9ac2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b0c97dfcccb6b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4b0c97dfcccb6b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ebd8edd7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ebd8edd7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df6ae55e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edf6ae55e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f864091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ef864091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e7242c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e8e7242c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ebd8edd7f_0_9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eebd8edd7f_0_9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eebd8edd7f_0_9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ebd8edd7f_0_12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eebd8edd7f_0_12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6" name="Google Shape;46;geebd8edd7f_0_12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geebd8edd7f_0_12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eebd8edd7f_0_1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ebd8edd7f_0_13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geebd8edd7f_0_1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ebd8edd7f_0_13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geebd8edd7f_0_13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eebd8edd7f_0_1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ebd8edd7f_0_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eebd8edd7f_0_1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geebd8edd7f_0_1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eebd8edd7f_0_1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eebd8edd7f_0_1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eebd8edd7f_0_1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ebd8edd7f_0_10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eebd8edd7f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ebd8edd7f_0_10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eebd8edd7f_0_10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eebd8edd7f_0_1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ebd8edd7f_0_1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ebd8edd7f_0_1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eebd8edd7f_0_11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eebd8edd7f_0_1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ebd8edd7f_0_1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ebd8edd7f_0_1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ebd8edd7f_0_11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geebd8edd7f_0_11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geebd8edd7f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ebd8edd7f_0_12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" name="Google Shape;42;geebd8edd7f_0_1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ebd8edd7f_0_9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eebd8edd7f_0_9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eebd8edd7f_0_9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2" name="MSIPCMContentMarking" descr="{&quot;HashCode&quot;:-1421341466,&quot;Placement&quot;:&quot;Footer&quot;,&quot;Top&quot;:521.96,&quot;Left&quot;:396.590637,&quot;SlideWidth&quot;:960,&quot;SlideHeight&quot;:540}">
            <a:extLst>
              <a:ext uri="{FF2B5EF4-FFF2-40B4-BE49-F238E27FC236}">
                <a16:creationId xmlns:a16="http://schemas.microsoft.com/office/drawing/2014/main" id="{EE06A1C5-FABC-4C43-8CD5-BC5B99243749}"/>
              </a:ext>
            </a:extLst>
          </p:cNvPr>
          <p:cNvSpPr txBox="1"/>
          <p:nvPr userDrawn="1"/>
        </p:nvSpPr>
        <p:spPr>
          <a:xfrm>
            <a:off x="5036701" y="6628892"/>
            <a:ext cx="2118597" cy="229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it-IT" sz="800">
                <a:solidFill>
                  <a:srgbClr val="4472C4"/>
                </a:solidFill>
                <a:latin typeface="TIM Sans" panose="02020503040602060503" pitchFamily="18" charset="0"/>
              </a:rPr>
              <a:t>TIM - Uso Interno - Tutti i diritti riservati.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strogiovanni" TargetMode="External"/><Relationship Id="rId3" Type="http://schemas.openxmlformats.org/officeDocument/2006/relationships/hyperlink" Target="https://github.com/mastrogiovanni/codemotion-demo-2021" TargetMode="External"/><Relationship Id="rId7" Type="http://schemas.openxmlformats.org/officeDocument/2006/relationships/hyperlink" Target="https://prometheus.io/docs/introduction/overview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fana.com/grafana/" TargetMode="External"/><Relationship Id="rId5" Type="http://schemas.openxmlformats.org/officeDocument/2006/relationships/hyperlink" Target="https://argoproj.github.io/argo-cd/" TargetMode="External"/><Relationship Id="rId4" Type="http://schemas.openxmlformats.org/officeDocument/2006/relationships/hyperlink" Target="https://github.com/matteodamico/codemotion-observability" TargetMode="External"/><Relationship Id="rId9" Type="http://schemas.openxmlformats.org/officeDocument/2006/relationships/hyperlink" Target="https://github.com/matteodami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ed078f5818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" y="0"/>
            <a:ext cx="12190118" cy="68569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ed078f5818_0_60"/>
          <p:cNvSpPr txBox="1"/>
          <p:nvPr/>
        </p:nvSpPr>
        <p:spPr>
          <a:xfrm>
            <a:off x="941" y="1998534"/>
            <a:ext cx="121902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b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110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611"/>
              <a:buFont typeface="Arial"/>
              <a:buNone/>
            </a:pPr>
            <a:r>
              <a:rPr lang="it-IT" sz="5226" i="1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Now you see me:</a:t>
            </a:r>
            <a:br>
              <a:rPr lang="it-IT" sz="5226" i="1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it-IT" sz="5226" i="1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journey into observability</a:t>
            </a:r>
            <a:r>
              <a:rPr lang="it-IT" sz="3600" b="0" i="1" u="none" strike="noStrike" cap="non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900"/>
          </a:p>
        </p:txBody>
      </p:sp>
      <p:sp>
        <p:nvSpPr>
          <p:cNvPr id="62" name="Google Shape;62;ged078f5818_0_60"/>
          <p:cNvSpPr txBox="1"/>
          <p:nvPr/>
        </p:nvSpPr>
        <p:spPr>
          <a:xfrm>
            <a:off x="941" y="3487630"/>
            <a:ext cx="121902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Matteo D’Amico</a:t>
            </a:r>
            <a:endParaRPr sz="29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Architect,</a:t>
            </a:r>
            <a:r>
              <a:rPr lang="it-IT"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t-IT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 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ged078f5818_0_60"/>
          <p:cNvSpPr txBox="1"/>
          <p:nvPr/>
        </p:nvSpPr>
        <p:spPr>
          <a:xfrm>
            <a:off x="941" y="4630630"/>
            <a:ext cx="121902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Michele Mastrogiovanni</a:t>
            </a:r>
            <a:endParaRPr sz="29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CTO,</a:t>
            </a:r>
            <a:r>
              <a:rPr lang="it-IT"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t-IT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Stonize 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/>
          <p:nvPr/>
        </p:nvSpPr>
        <p:spPr>
          <a:xfrm rot="5400000">
            <a:off x="9411854" y="3179271"/>
            <a:ext cx="1257300" cy="12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 rot="5400000">
            <a:off x="1556675" y="3179275"/>
            <a:ext cx="1257300" cy="12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4376736" y="1431436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4" descr="Immagine che contiene testo, clipart, kit da pronto soccorso, segnal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1549" y="2093423"/>
            <a:ext cx="27051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"/>
          <p:cNvSpPr/>
          <p:nvPr/>
        </p:nvSpPr>
        <p:spPr>
          <a:xfrm>
            <a:off x="4376735" y="4193870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4376734" y="1438179"/>
            <a:ext cx="34385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sz="14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4161" y="4672636"/>
            <a:ext cx="2579887" cy="15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"/>
          <p:cNvSpPr/>
          <p:nvPr/>
        </p:nvSpPr>
        <p:spPr>
          <a:xfrm>
            <a:off x="392141" y="4193870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392140" y="1431436"/>
            <a:ext cx="3438600" cy="207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8312366" y="1431436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8312365" y="4193870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" descr="Immagine che contiene testo, clipart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73705" y="4403428"/>
            <a:ext cx="21336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 descr="Install Grafana on Raspberry Pi | Grafana Lab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47757" y="1845566"/>
            <a:ext cx="1405447" cy="15238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"/>
          <p:cNvSpPr txBox="1"/>
          <p:nvPr/>
        </p:nvSpPr>
        <p:spPr>
          <a:xfrm>
            <a:off x="8312365" y="1438184"/>
            <a:ext cx="34385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Grafana</a:t>
            </a:r>
            <a:endParaRPr sz="24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0" y="320896"/>
            <a:ext cx="12192000" cy="75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Il nostro caso di studio</a:t>
            </a:r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4387089" y="4285690"/>
            <a:ext cx="343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 sz="14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 rot="5400000">
            <a:off x="5442875" y="3179275"/>
            <a:ext cx="1257300" cy="12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 rot="10800000">
            <a:off x="3420625" y="4603450"/>
            <a:ext cx="1257300" cy="12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7570229" y="4603446"/>
            <a:ext cx="1257300" cy="12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8586800" y="4287175"/>
            <a:ext cx="2900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Prometheus</a:t>
            </a:r>
            <a:endParaRPr sz="14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5650" y="4381963"/>
            <a:ext cx="1831524" cy="183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"/>
          <p:cNvSpPr txBox="1"/>
          <p:nvPr/>
        </p:nvSpPr>
        <p:spPr>
          <a:xfrm>
            <a:off x="440989" y="4285690"/>
            <a:ext cx="343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 b="1">
                <a:solidFill>
                  <a:srgbClr val="31538F"/>
                </a:solidFill>
              </a:rPr>
              <a:t>Persistence</a:t>
            </a:r>
            <a:endParaRPr sz="14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4"/>
          <p:cNvCxnSpPr/>
          <p:nvPr/>
        </p:nvCxnSpPr>
        <p:spPr>
          <a:xfrm>
            <a:off x="1053450" y="6582925"/>
            <a:ext cx="57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4" name="Google Shape;204;p4"/>
          <p:cNvSpPr txBox="1"/>
          <p:nvPr/>
        </p:nvSpPr>
        <p:spPr>
          <a:xfrm>
            <a:off x="1796725" y="6382825"/>
            <a:ext cx="25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not covered in this webinar</a:t>
            </a:r>
            <a:endParaRPr/>
          </a:p>
        </p:txBody>
      </p:sp>
      <p:pic>
        <p:nvPicPr>
          <p:cNvPr id="205" name="Google Shape;205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8175" y="5604800"/>
            <a:ext cx="97812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29613" y="5604800"/>
            <a:ext cx="97812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2975" y="2709200"/>
            <a:ext cx="97812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5384" y="1969672"/>
            <a:ext cx="2579900" cy="14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"/>
          <p:cNvSpPr txBox="1"/>
          <p:nvPr/>
        </p:nvSpPr>
        <p:spPr>
          <a:xfrm>
            <a:off x="392102" y="1507965"/>
            <a:ext cx="343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 b="1">
                <a:solidFill>
                  <a:srgbClr val="31538F"/>
                </a:solidFill>
              </a:rPr>
              <a:t>DB GUI Admin</a:t>
            </a:r>
            <a:endParaRPr sz="14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265e03f20_0_0"/>
          <p:cNvSpPr txBox="1">
            <a:spLocks noGrp="1"/>
          </p:cNvSpPr>
          <p:nvPr>
            <p:ph type="title"/>
          </p:nvPr>
        </p:nvSpPr>
        <p:spPr>
          <a:xfrm>
            <a:off x="0" y="320896"/>
            <a:ext cx="12192000" cy="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Observability: Prometheus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gf265e03f20_0_0"/>
          <p:cNvSpPr txBox="1"/>
          <p:nvPr/>
        </p:nvSpPr>
        <p:spPr>
          <a:xfrm>
            <a:off x="571500" y="6043625"/>
            <a:ext cx="455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Rif.</a:t>
            </a:r>
            <a:br>
              <a:rPr lang="it-IT" sz="1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100" b="1">
                <a:solidFill>
                  <a:schemeClr val="dk2"/>
                </a:solidFill>
              </a:rPr>
              <a:t>https://prometheus.io/docs/introduction/overview/</a:t>
            </a:r>
            <a:endParaRPr sz="11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f265e03f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025" y="1443575"/>
            <a:ext cx="7856424" cy="47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60c0f7bba_0_0"/>
          <p:cNvSpPr txBox="1">
            <a:spLocks noGrp="1"/>
          </p:cNvSpPr>
          <p:nvPr>
            <p:ph type="title"/>
          </p:nvPr>
        </p:nvSpPr>
        <p:spPr>
          <a:xfrm>
            <a:off x="0" y="320896"/>
            <a:ext cx="12192000" cy="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Observability: Il nostro caso di studio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2" name="Google Shape;222;gf60c0f7b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074496"/>
            <a:ext cx="51054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ebd8edd7f_0_0"/>
          <p:cNvSpPr txBox="1">
            <a:spLocks noGrp="1"/>
          </p:cNvSpPr>
          <p:nvPr>
            <p:ph type="title"/>
          </p:nvPr>
        </p:nvSpPr>
        <p:spPr>
          <a:xfrm>
            <a:off x="0" y="320896"/>
            <a:ext cx="12192000" cy="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Riferimenti</a:t>
            </a:r>
            <a:endParaRPr/>
          </a:p>
        </p:txBody>
      </p:sp>
      <p:sp>
        <p:nvSpPr>
          <p:cNvPr id="228" name="Google Shape;228;geebd8edd7f_0_0"/>
          <p:cNvSpPr txBox="1"/>
          <p:nvPr/>
        </p:nvSpPr>
        <p:spPr>
          <a:xfrm>
            <a:off x="2157025" y="5935175"/>
            <a:ext cx="9022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it-IT" sz="215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Grafana </a:t>
            </a:r>
            <a:r>
              <a:rPr lang="it-IT" sz="2150" b="1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ObservabilityCON 2021</a:t>
            </a:r>
            <a:r>
              <a:rPr lang="it-IT" sz="215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-IT" sz="2150" b="0" i="0" u="none" strike="noStrike" cap="none">
                <a:solidFill>
                  <a:srgbClr val="FC7951"/>
                </a:solidFill>
                <a:highlight>
                  <a:srgbClr val="201B35"/>
                </a:highlight>
                <a:latin typeface="Arial"/>
                <a:ea typeface="Arial"/>
                <a:cs typeface="Arial"/>
                <a:sym typeface="Arial"/>
              </a:rPr>
              <a:t>Livestream: Nov. 8–10, 2021  -  FREE</a:t>
            </a:r>
            <a:endParaRPr sz="2150" b="0" i="0" u="none" strike="noStrike" cap="none">
              <a:solidFill>
                <a:srgbClr val="FC7951"/>
              </a:solidFill>
              <a:highlight>
                <a:srgbClr val="201B35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endParaRPr sz="1750" b="0" i="0" u="none" strike="noStrike" cap="non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eebd8edd7f_0_0"/>
          <p:cNvSpPr txBox="1"/>
          <p:nvPr/>
        </p:nvSpPr>
        <p:spPr>
          <a:xfrm>
            <a:off x="941325" y="1787850"/>
            <a:ext cx="106038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t-IT"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- slide e risorse:</a:t>
            </a:r>
            <a:br>
              <a:rPr lang="it-IT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2100" b="1">
                <a:solidFill>
                  <a:srgbClr val="31538F"/>
                </a:solidFill>
              </a:rPr>
              <a:t>Code</a:t>
            </a:r>
            <a:r>
              <a:rPr lang="it-IT" sz="2100">
                <a:solidFill>
                  <a:srgbClr val="31538F"/>
                </a:solidFill>
              </a:rPr>
              <a:t>: </a:t>
            </a:r>
            <a:r>
              <a:rPr lang="it-IT" sz="2100" u="sng">
                <a:solidFill>
                  <a:srgbClr val="31538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https://github.com/mastrogiovanni/codemotion-demo-2021</a:t>
            </a:r>
            <a:endParaRPr sz="2100">
              <a:solidFill>
                <a:srgbClr val="31538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it-IT" sz="2100" b="1">
                <a:solidFill>
                  <a:srgbClr val="31538F"/>
                </a:solidFill>
              </a:rPr>
              <a:t>Slides</a:t>
            </a:r>
            <a:r>
              <a:rPr lang="it-IT" sz="2100">
                <a:solidFill>
                  <a:srgbClr val="31538F"/>
                </a:solidFill>
              </a:rPr>
              <a:t>: </a:t>
            </a:r>
            <a:r>
              <a:rPr lang="it-IT" sz="2100" u="sng">
                <a:solidFill>
                  <a:srgbClr val="31538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https://github.com/matteodamico/codemotion-observability</a:t>
            </a:r>
            <a:endParaRPr sz="2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>
              <a:solidFill>
                <a:srgbClr val="31538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t-IT" sz="2100" b="0" i="0" u="sng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https://argoproj.github.io/argo-cd/</a:t>
            </a:r>
            <a:endParaRPr sz="21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t-IT" sz="2100" b="0" i="0" u="sng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https://grafana.com/grafana/</a:t>
            </a:r>
            <a:endParaRPr sz="21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t-IT" sz="2100" b="0" i="0" u="sng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https://prometheus.io/docs/introduction/overview/</a:t>
            </a:r>
            <a:endParaRPr sz="2100">
              <a:solidFill>
                <a:srgbClr val="31538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t-IT" sz="2100">
                <a:solidFill>
                  <a:srgbClr val="31538F"/>
                </a:solidFill>
              </a:rPr>
              <a:t>https://stagemarketer.wpengine.com/blog/open-source-distributed-tracing-why-you-need-it-how-to-get-started/</a:t>
            </a:r>
            <a:endParaRPr sz="2100">
              <a:solidFill>
                <a:srgbClr val="31538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t-IT" sz="2100" b="0" i="0" u="sng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https://github.com/mastrogiovanni</a:t>
            </a:r>
            <a:endParaRPr sz="21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t-IT" sz="2100" b="0" i="0" u="sng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https://github.com/matteodamico</a:t>
            </a:r>
            <a:endParaRPr sz="21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4e9ac2f9_0_10"/>
          <p:cNvSpPr txBox="1">
            <a:spLocks noGrp="1"/>
          </p:cNvSpPr>
          <p:nvPr>
            <p:ph type="subTitle" idx="1"/>
          </p:nvPr>
        </p:nvSpPr>
        <p:spPr>
          <a:xfrm>
            <a:off x="3797450" y="1297325"/>
            <a:ext cx="69051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it-IT">
                <a:solidFill>
                  <a:srgbClr val="31538F"/>
                </a:solidFill>
              </a:rPr>
              <a:t>Matteo D’Amico</a:t>
            </a:r>
            <a:endParaRPr>
              <a:solidFill>
                <a:srgbClr val="31538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it-IT">
                <a:solidFill>
                  <a:srgbClr val="31538F"/>
                </a:solidFill>
              </a:rPr>
              <a:t>Architect @ TIM</a:t>
            </a:r>
            <a:endParaRPr>
              <a:solidFill>
                <a:srgbClr val="31538F"/>
              </a:solidFill>
            </a:endParaRPr>
          </a:p>
        </p:txBody>
      </p:sp>
      <p:pic>
        <p:nvPicPr>
          <p:cNvPr id="69" name="Google Shape;69;ge94e9ac2f9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825" y="1457325"/>
            <a:ext cx="1857926" cy="30432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e94e9ac2f9_0_10"/>
          <p:cNvSpPr txBox="1">
            <a:spLocks noGrp="1"/>
          </p:cNvSpPr>
          <p:nvPr>
            <p:ph type="ctrTitle"/>
          </p:nvPr>
        </p:nvSpPr>
        <p:spPr>
          <a:xfrm>
            <a:off x="952500" y="508025"/>
            <a:ext cx="94488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56"/>
              <a:buFont typeface="Arial"/>
              <a:buNone/>
            </a:pPr>
            <a:r>
              <a:rPr lang="it-IT" b="1">
                <a:solidFill>
                  <a:schemeClr val="accent1"/>
                </a:solidFill>
              </a:rPr>
              <a:t>Who we are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1" name="Google Shape;71;ge94e9ac2f9_0_10"/>
          <p:cNvSpPr txBox="1">
            <a:spLocks noGrp="1"/>
          </p:cNvSpPr>
          <p:nvPr>
            <p:ph type="subTitle" idx="1"/>
          </p:nvPr>
        </p:nvSpPr>
        <p:spPr>
          <a:xfrm>
            <a:off x="205175" y="5043499"/>
            <a:ext cx="78339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it-IT">
                <a:solidFill>
                  <a:srgbClr val="31538F"/>
                </a:solidFill>
              </a:rPr>
              <a:t>Michele Mastrogiovanni</a:t>
            </a:r>
            <a:endParaRPr>
              <a:solidFill>
                <a:srgbClr val="31538F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it-IT">
                <a:solidFill>
                  <a:srgbClr val="31538F"/>
                </a:solidFill>
              </a:rPr>
              <a:t>CTO @ Stonize</a:t>
            </a:r>
            <a:r>
              <a:rPr lang="it-IT"/>
              <a:t>  </a:t>
            </a:r>
            <a:endParaRPr/>
          </a:p>
        </p:txBody>
      </p:sp>
      <p:pic>
        <p:nvPicPr>
          <p:cNvPr id="72" name="Google Shape;72;ge94e9ac2f9_0_10"/>
          <p:cNvPicPr preferRelativeResize="0"/>
          <p:nvPr/>
        </p:nvPicPr>
        <p:blipFill rotWithShape="1">
          <a:blip r:embed="rId4">
            <a:alphaModFix/>
          </a:blip>
          <a:srcRect t="-12230" b="12230"/>
          <a:stretch/>
        </p:blipFill>
        <p:spPr>
          <a:xfrm>
            <a:off x="8201025" y="2598875"/>
            <a:ext cx="3660751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392140" y="1617871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4376735" y="1617871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4376735" y="4193866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392141" y="4193866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8312366" y="1617871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8312365" y="4193866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0" y="320896"/>
            <a:ext cx="12192000" cy="75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DevOps Pillars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2" descr="Blockchain contorn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797" y="253588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4376736" y="1925326"/>
            <a:ext cx="3438600" cy="430800"/>
          </a:xfrm>
          <a:prstGeom prst="rect">
            <a:avLst/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-IT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Infrastructure as a Code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01008" y="1935681"/>
            <a:ext cx="3438600" cy="430800"/>
          </a:xfrm>
          <a:prstGeom prst="rect">
            <a:avLst/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-IT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Configuration Mgmt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" descr="Cerchi con frecce contor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01197" y="252939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8320881" y="1946034"/>
            <a:ext cx="3438600" cy="430800"/>
          </a:xfrm>
          <a:prstGeom prst="rect">
            <a:avLst/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-IT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8312515" y="4538314"/>
            <a:ext cx="3438600" cy="430800"/>
          </a:xfrm>
          <a:prstGeom prst="rect">
            <a:avLst/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-IT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Continuous Delivery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4370338" y="4520557"/>
            <a:ext cx="3438600" cy="430800"/>
          </a:xfrm>
          <a:prstGeom prst="rect">
            <a:avLst/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-IT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Secret Management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84740" y="4538310"/>
            <a:ext cx="3438600" cy="430800"/>
          </a:xfrm>
          <a:prstGeom prst="rect">
            <a:avLst/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-IT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Mainframe modernization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" descr="Server contorn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6802" y="512019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 descr="Chiave contorn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83810" y="511271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 descr="Carrello portapacchi con riempimento a tinta unit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50154" y="512019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 descr="Ingranaggi contorn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46802" y="254214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 rot="-1594740">
            <a:off x="7993887" y="5715153"/>
            <a:ext cx="551146" cy="753466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829550" y="6296025"/>
            <a:ext cx="19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Continuous Testing</a:t>
            </a:r>
            <a:endParaRPr sz="14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0c97dfcccb6b29_0"/>
          <p:cNvSpPr txBox="1"/>
          <p:nvPr/>
        </p:nvSpPr>
        <p:spPr>
          <a:xfrm>
            <a:off x="902525" y="1414475"/>
            <a:ext cx="10098900" cy="5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CONSISTENZA</a:t>
            </a:r>
            <a:b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Gli ambienti sono creati da una blueprint rendendo visibile ogni cambiamento</a:t>
            </a:r>
            <a:b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ONE TRUTH</a:t>
            </a: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Il codice è l’unica sorgente di verità (Repositories e version control forniscono una storia)</a:t>
            </a: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MINIMIZZARE IL RISCHIO</a:t>
            </a: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Minor rischio di errore umano. Possibilità di controllare tutti i cambiamenti prima di applicarli.</a:t>
            </a: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TRACCIABILITA’</a:t>
            </a: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Visibilità dei cambiamenti: facilità di ripristinare le versioni precedenti</a:t>
            </a: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COLLABORAZIONE</a:t>
            </a: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Il lavoro può essere condiviso, rivisto, distribuito.</a:t>
            </a:r>
            <a:b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EFFICIENZA</a:t>
            </a: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Tutto è riproducibile, non occorrono backup se non dei dati.</a:t>
            </a: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7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….molti altri! </a:t>
            </a:r>
            <a:endParaRPr sz="17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4b0c97dfcccb6b29_0"/>
          <p:cNvSpPr txBox="1">
            <a:spLocks noGrp="1"/>
          </p:cNvSpPr>
          <p:nvPr>
            <p:ph type="title" idx="4294967295"/>
          </p:nvPr>
        </p:nvSpPr>
        <p:spPr>
          <a:xfrm>
            <a:off x="0" y="320896"/>
            <a:ext cx="12192000" cy="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Quali benefici ottengo 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g4b0c97dfcccb6b29_0"/>
          <p:cNvSpPr txBox="1"/>
          <p:nvPr/>
        </p:nvSpPr>
        <p:spPr>
          <a:xfrm rot="-1633543">
            <a:off x="9680556" y="5469631"/>
            <a:ext cx="2408539" cy="41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b="1"/>
              <a:t>work smart not hard</a:t>
            </a:r>
            <a:endParaRPr sz="15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ebd8edd7f_0_38"/>
          <p:cNvSpPr txBox="1">
            <a:spLocks noGrp="1"/>
          </p:cNvSpPr>
          <p:nvPr>
            <p:ph type="title"/>
          </p:nvPr>
        </p:nvSpPr>
        <p:spPr>
          <a:xfrm>
            <a:off x="0" y="320896"/>
            <a:ext cx="12192000" cy="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Observability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geebd8edd7f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500" y="2438250"/>
            <a:ext cx="2744950" cy="27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eebd8edd7f_0_38"/>
          <p:cNvSpPr txBox="1"/>
          <p:nvPr/>
        </p:nvSpPr>
        <p:spPr>
          <a:xfrm rot="-2524">
            <a:off x="1686577" y="2269812"/>
            <a:ext cx="2859901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rgbClr val="31538F"/>
                </a:solidFill>
              </a:rPr>
              <a:t>Observability</a:t>
            </a:r>
            <a:endParaRPr sz="2500" b="1">
              <a:solidFill>
                <a:srgbClr val="31538F"/>
              </a:solidFill>
            </a:endParaRPr>
          </a:p>
        </p:txBody>
      </p:sp>
      <p:sp>
        <p:nvSpPr>
          <p:cNvPr id="112" name="Google Shape;112;geebd8edd7f_0_38"/>
          <p:cNvSpPr/>
          <p:nvPr/>
        </p:nvSpPr>
        <p:spPr>
          <a:xfrm>
            <a:off x="5495225" y="3425050"/>
            <a:ext cx="1353950" cy="753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Arial"/>
              </a:rPr>
              <a:t>vs</a:t>
            </a:r>
          </a:p>
        </p:txBody>
      </p:sp>
      <p:pic>
        <p:nvPicPr>
          <p:cNvPr id="113" name="Google Shape;113;geebd8edd7f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353" y="2696248"/>
            <a:ext cx="2334550" cy="23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eebd8edd7f_0_38"/>
          <p:cNvSpPr txBox="1"/>
          <p:nvPr/>
        </p:nvSpPr>
        <p:spPr>
          <a:xfrm rot="-361">
            <a:off x="7807663" y="2269750"/>
            <a:ext cx="285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rgbClr val="31538F"/>
                </a:solidFill>
              </a:rPr>
              <a:t>Monitoring</a:t>
            </a:r>
            <a:endParaRPr sz="2500" b="1">
              <a:solidFill>
                <a:srgbClr val="31538F"/>
              </a:solidFill>
            </a:endParaRPr>
          </a:p>
        </p:txBody>
      </p:sp>
      <p:sp>
        <p:nvSpPr>
          <p:cNvPr id="115" name="Google Shape;115;geebd8edd7f_0_38"/>
          <p:cNvSpPr txBox="1"/>
          <p:nvPr/>
        </p:nvSpPr>
        <p:spPr>
          <a:xfrm>
            <a:off x="8562475" y="4866400"/>
            <a:ext cx="338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31538F"/>
                </a:solidFill>
              </a:rPr>
              <a:t>Prestazioni</a:t>
            </a:r>
            <a:endParaRPr sz="1800">
              <a:solidFill>
                <a:srgbClr val="31538F"/>
              </a:solidFill>
            </a:endParaRPr>
          </a:p>
        </p:txBody>
      </p:sp>
      <p:sp>
        <p:nvSpPr>
          <p:cNvPr id="116" name="Google Shape;116;geebd8edd7f_0_38"/>
          <p:cNvSpPr txBox="1"/>
          <p:nvPr/>
        </p:nvSpPr>
        <p:spPr>
          <a:xfrm>
            <a:off x="2026050" y="4866400"/>
            <a:ext cx="290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31538F"/>
                </a:solidFill>
              </a:rPr>
              <a:t>Quando e perchè</a:t>
            </a:r>
            <a:endParaRPr sz="1800">
              <a:solidFill>
                <a:srgbClr val="31538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f6ae55ec_0_7"/>
          <p:cNvSpPr txBox="1">
            <a:spLocks noGrp="1"/>
          </p:cNvSpPr>
          <p:nvPr>
            <p:ph type="title"/>
          </p:nvPr>
        </p:nvSpPr>
        <p:spPr>
          <a:xfrm>
            <a:off x="0" y="320896"/>
            <a:ext cx="12192000" cy="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Observability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gedf6ae55ec_0_7"/>
          <p:cNvSpPr/>
          <p:nvPr/>
        </p:nvSpPr>
        <p:spPr>
          <a:xfrm>
            <a:off x="3371225" y="2882600"/>
            <a:ext cx="1446300" cy="2860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 </a:t>
            </a:r>
            <a:endParaRPr/>
          </a:p>
        </p:txBody>
      </p:sp>
      <p:sp>
        <p:nvSpPr>
          <p:cNvPr id="123" name="Google Shape;123;gedf6ae55ec_0_7"/>
          <p:cNvSpPr/>
          <p:nvPr/>
        </p:nvSpPr>
        <p:spPr>
          <a:xfrm>
            <a:off x="5200025" y="2882600"/>
            <a:ext cx="1446300" cy="2860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edf6ae55ec_0_7"/>
          <p:cNvSpPr/>
          <p:nvPr/>
        </p:nvSpPr>
        <p:spPr>
          <a:xfrm>
            <a:off x="7028825" y="2882600"/>
            <a:ext cx="1446300" cy="2860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edf6ae55ec_0_7"/>
          <p:cNvSpPr/>
          <p:nvPr/>
        </p:nvSpPr>
        <p:spPr>
          <a:xfrm>
            <a:off x="2967100" y="1355000"/>
            <a:ext cx="5883000" cy="1382400"/>
          </a:xfrm>
          <a:prstGeom prst="triangle">
            <a:avLst>
              <a:gd name="adj" fmla="val 50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edf6ae55ec_0_7"/>
          <p:cNvSpPr txBox="1"/>
          <p:nvPr/>
        </p:nvSpPr>
        <p:spPr>
          <a:xfrm>
            <a:off x="4517825" y="2079075"/>
            <a:ext cx="286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/>
              <a:t>Observability</a:t>
            </a:r>
            <a:endParaRPr sz="2200" b="1"/>
          </a:p>
        </p:txBody>
      </p:sp>
      <p:sp>
        <p:nvSpPr>
          <p:cNvPr id="127" name="Google Shape;127;gedf6ae55ec_0_7"/>
          <p:cNvSpPr txBox="1"/>
          <p:nvPr/>
        </p:nvSpPr>
        <p:spPr>
          <a:xfrm rot="-5400000">
            <a:off x="2664275" y="4051100"/>
            <a:ext cx="286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/>
              <a:t>Log</a:t>
            </a:r>
            <a:endParaRPr sz="2200" b="1"/>
          </a:p>
        </p:txBody>
      </p:sp>
      <p:sp>
        <p:nvSpPr>
          <p:cNvPr id="128" name="Google Shape;128;gedf6ae55ec_0_7"/>
          <p:cNvSpPr txBox="1"/>
          <p:nvPr/>
        </p:nvSpPr>
        <p:spPr>
          <a:xfrm rot="-5400000">
            <a:off x="4493075" y="4051100"/>
            <a:ext cx="286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/>
              <a:t>Metric</a:t>
            </a:r>
            <a:endParaRPr sz="2200" b="1"/>
          </a:p>
        </p:txBody>
      </p:sp>
      <p:sp>
        <p:nvSpPr>
          <p:cNvPr id="129" name="Google Shape;129;gedf6ae55ec_0_7"/>
          <p:cNvSpPr txBox="1"/>
          <p:nvPr/>
        </p:nvSpPr>
        <p:spPr>
          <a:xfrm rot="-5400000">
            <a:off x="6321875" y="4051100"/>
            <a:ext cx="286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/>
              <a:t>Trace</a:t>
            </a:r>
            <a:endParaRPr sz="2200" b="1"/>
          </a:p>
        </p:txBody>
      </p:sp>
      <p:sp>
        <p:nvSpPr>
          <p:cNvPr id="130" name="Google Shape;130;gedf6ae55ec_0_7"/>
          <p:cNvSpPr txBox="1"/>
          <p:nvPr/>
        </p:nvSpPr>
        <p:spPr>
          <a:xfrm>
            <a:off x="3371225" y="5926025"/>
            <a:ext cx="5103900" cy="461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lt1"/>
                </a:solidFill>
              </a:rPr>
              <a:t> Software / Systems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f86409136_0_5"/>
          <p:cNvSpPr txBox="1">
            <a:spLocks noGrp="1"/>
          </p:cNvSpPr>
          <p:nvPr>
            <p:ph type="title"/>
          </p:nvPr>
        </p:nvSpPr>
        <p:spPr>
          <a:xfrm>
            <a:off x="0" y="320896"/>
            <a:ext cx="12192000" cy="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Il nostro caso di studio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gef86409136_0_5"/>
          <p:cNvSpPr txBox="1"/>
          <p:nvPr/>
        </p:nvSpPr>
        <p:spPr>
          <a:xfrm>
            <a:off x="852125" y="2356877"/>
            <a:ext cx="4973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Company Overview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You KNOW! è un emergente compagnia per il raccoglimento delle recensioni e dei commenti. Nell’ultimo periodo ha rilevato un incremento considerevole dei suoi utenti</a:t>
            </a:r>
            <a:endParaRPr/>
          </a:p>
        </p:txBody>
      </p:sp>
      <p:sp>
        <p:nvSpPr>
          <p:cNvPr id="137" name="Google Shape;137;gef86409136_0_5"/>
          <p:cNvSpPr/>
          <p:nvPr/>
        </p:nvSpPr>
        <p:spPr>
          <a:xfrm>
            <a:off x="852125" y="1348750"/>
            <a:ext cx="6911517" cy="7660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3C47D"/>
                </a:solidFill>
                <a:latin typeface="Arial"/>
              </a:rPr>
              <a:t>YOU KNOW! s.r.l.</a:t>
            </a:r>
          </a:p>
        </p:txBody>
      </p:sp>
      <p:sp>
        <p:nvSpPr>
          <p:cNvPr id="138" name="Google Shape;138;gef86409136_0_5"/>
          <p:cNvSpPr txBox="1"/>
          <p:nvPr/>
        </p:nvSpPr>
        <p:spPr>
          <a:xfrm>
            <a:off x="852125" y="3495825"/>
            <a:ext cx="4973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Solution concept</a:t>
            </a:r>
            <a:br>
              <a:rPr lang="it-IT" b="1"/>
            </a:br>
            <a:r>
              <a:rPr lang="it-IT"/>
              <a:t>You KNOW! vuole introdurre un sistema che le permetta di ricevere indicazioni sulle performance dell’applicazione in near real-time. E’ stato identificato uno stack applicativo in grado di monitorare i vari endpoints in diverse circostanze di carico.</a:t>
            </a:r>
            <a:endParaRPr/>
          </a:p>
        </p:txBody>
      </p:sp>
      <p:sp>
        <p:nvSpPr>
          <p:cNvPr id="139" name="Google Shape;139;gef86409136_0_5"/>
          <p:cNvSpPr txBox="1"/>
          <p:nvPr/>
        </p:nvSpPr>
        <p:spPr>
          <a:xfrm>
            <a:off x="852125" y="4963425"/>
            <a:ext cx="4831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Existing technical environment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L’applicazione di back-end è attualmente scritta in Node.js che espone servizi REST e per vincoli con il know-how aziendale non si può cambiare tecnologia.</a:t>
            </a:r>
            <a:br>
              <a:rPr lang="it-IT"/>
            </a:br>
            <a:r>
              <a:rPr lang="it-IT"/>
              <a:t>Attualmente il carico è orchestrato da Kubernetes che offre la possibilità di scalare alla bisogna.</a:t>
            </a:r>
            <a:endParaRPr/>
          </a:p>
        </p:txBody>
      </p:sp>
      <p:sp>
        <p:nvSpPr>
          <p:cNvPr id="140" name="Google Shape;140;gef86409136_0_5"/>
          <p:cNvSpPr txBox="1"/>
          <p:nvPr/>
        </p:nvSpPr>
        <p:spPr>
          <a:xfrm>
            <a:off x="6561975" y="2358375"/>
            <a:ext cx="5298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Business requirements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i="1"/>
              <a:t>Rilasciare nuove funzionalità nel minor tempo possibile</a:t>
            </a:r>
            <a:endParaRPr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i="1"/>
              <a:t>Fornire una disponibilità dei sistemi del 99% </a:t>
            </a:r>
            <a:endParaRPr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i="1"/>
              <a:t>Fornire grafici di tendenza delle recensioni/commenti</a:t>
            </a:r>
            <a:endParaRPr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i="1"/>
              <a:t>Fare previsioni su possibili picchi di carico</a:t>
            </a:r>
            <a:endParaRPr i="1"/>
          </a:p>
        </p:txBody>
      </p:sp>
      <p:sp>
        <p:nvSpPr>
          <p:cNvPr id="141" name="Google Shape;141;gef86409136_0_5"/>
          <p:cNvSpPr txBox="1"/>
          <p:nvPr/>
        </p:nvSpPr>
        <p:spPr>
          <a:xfrm>
            <a:off x="6561975" y="3912075"/>
            <a:ext cx="5022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Executive statement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 nostra attuale strategia ci ha permesso di monitorare l’efficienza dei sistemi attraverso la consultazione centralizzata dei log di errore, rispondendo alle interruzioni.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Molte di queste interruzioni sono state frutto di configurazioni sbagliate, dimensionamento delle macchine inadeguato rispetto ai picchi di traffico e alle pratiche di monitoring inconsistenti. </a:t>
            </a:r>
            <a:br>
              <a:rPr lang="it-IT"/>
            </a:br>
            <a:r>
              <a:rPr lang="it-IT"/>
              <a:t>Vogliamo essere più proattivi e migliorare l’affidabilità dei nostri sistemi fornendo un user experience stabile che ci permetta di crescere nel tempo.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4376736" y="1431436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376735" y="4193870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4376734" y="1590579"/>
            <a:ext cx="343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it-IT" sz="23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Code repository</a:t>
            </a:r>
            <a:endParaRPr sz="13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392141" y="4193870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392140" y="1431436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8312366" y="1431436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8312365" y="4193870"/>
            <a:ext cx="3438525" cy="2076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8312365" y="1590584"/>
            <a:ext cx="343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it-IT" sz="23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3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0" y="320896"/>
            <a:ext cx="12192000" cy="75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Git Ops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8285089" y="4363365"/>
            <a:ext cx="343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Container registry</a:t>
            </a:r>
            <a:endParaRPr sz="14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482384" y="4363367"/>
            <a:ext cx="343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sz="14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359575" y="1595008"/>
            <a:ext cx="343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sz="2400" b="1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" descr="Programmatrice contorn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919" y="2041339"/>
            <a:ext cx="1097835" cy="10978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4A86E8">
                <a:alpha val="49803"/>
              </a:srgbClr>
            </a:outerShdw>
          </a:effectLst>
        </p:spPr>
      </p:pic>
      <p:pic>
        <p:nvPicPr>
          <p:cNvPr id="159" name="Google Shape;159;p3" descr="Come organizzare un repository GIT - Daniele Bachicch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0874" y="2111274"/>
            <a:ext cx="2321313" cy="9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 descr="Cerchi con frecce contorn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12375" y="2042961"/>
            <a:ext cx="1256250" cy="12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 txBox="1"/>
          <p:nvPr/>
        </p:nvSpPr>
        <p:spPr>
          <a:xfrm>
            <a:off x="4322689" y="4363365"/>
            <a:ext cx="343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-IT" sz="2400" b="1" i="0" u="none" strike="noStrike" cap="none">
                <a:solidFill>
                  <a:srgbClr val="31538F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400" b="0" i="0" u="none" strike="noStrike" cap="non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40475" y="4771276"/>
            <a:ext cx="1376188" cy="1376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76275" y="4874211"/>
            <a:ext cx="1256250" cy="12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/>
          <p:nvPr/>
        </p:nvSpPr>
        <p:spPr>
          <a:xfrm>
            <a:off x="3329000" y="1841000"/>
            <a:ext cx="1257300" cy="12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7443800" y="1841000"/>
            <a:ext cx="1257300" cy="12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 rot="10800000">
            <a:off x="7443800" y="4584200"/>
            <a:ext cx="1257300" cy="12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 rot="10800000">
            <a:off x="3329000" y="4584200"/>
            <a:ext cx="1257300" cy="12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 rot="5400000">
            <a:off x="9425000" y="3136400"/>
            <a:ext cx="1257300" cy="12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61400" y="4825075"/>
            <a:ext cx="12573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e8e7242ca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050" y="1217350"/>
            <a:ext cx="6229349" cy="523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e8e7242ca8_0_0"/>
          <p:cNvSpPr txBox="1">
            <a:spLocks noGrp="1"/>
          </p:cNvSpPr>
          <p:nvPr>
            <p:ph type="title"/>
          </p:nvPr>
        </p:nvSpPr>
        <p:spPr>
          <a:xfrm>
            <a:off x="0" y="320896"/>
            <a:ext cx="12192000" cy="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	Continuous Deployment: Argo CD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ge8e7242ca8_0_0"/>
          <p:cNvSpPr txBox="1"/>
          <p:nvPr/>
        </p:nvSpPr>
        <p:spPr>
          <a:xfrm>
            <a:off x="571500" y="6272225"/>
            <a:ext cx="455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Rif. https://argoproj.github.io/argo-cd/operator-manual/architecture/</a:t>
            </a:r>
            <a:endParaRPr sz="11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047D5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Calibri</vt:lpstr>
      <vt:lpstr>Raleway Medium</vt:lpstr>
      <vt:lpstr>TIM Sans</vt:lpstr>
      <vt:lpstr>Arial</vt:lpstr>
      <vt:lpstr>Roboto</vt:lpstr>
      <vt:lpstr>Raleway</vt:lpstr>
      <vt:lpstr>Simple Light</vt:lpstr>
      <vt:lpstr>Presentazione standard di PowerPoint</vt:lpstr>
      <vt:lpstr>Who we are</vt:lpstr>
      <vt:lpstr> DevOps Pillars</vt:lpstr>
      <vt:lpstr> Quali benefici ottengo ?</vt:lpstr>
      <vt:lpstr> Observability</vt:lpstr>
      <vt:lpstr> Observability</vt:lpstr>
      <vt:lpstr> Il nostro caso di studio</vt:lpstr>
      <vt:lpstr> Git Ops model</vt:lpstr>
      <vt:lpstr> Continuous Deployment: Argo CD</vt:lpstr>
      <vt:lpstr> Il nostro caso di studio</vt:lpstr>
      <vt:lpstr> Observability: Prometheus</vt:lpstr>
      <vt:lpstr> Observability: Il nostro caso di studio</vt:lpstr>
      <vt:lpstr> 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D'Amico</dc:creator>
  <cp:lastModifiedBy>Matteo D'Amico</cp:lastModifiedBy>
  <cp:revision>2</cp:revision>
  <dcterms:created xsi:type="dcterms:W3CDTF">2021-08-05T13:03:49Z</dcterms:created>
  <dcterms:modified xsi:type="dcterms:W3CDTF">2021-10-13T10:01:47Z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Tema di Office:8</vt:lpwstr>
  </property>
  <property fmtid="{D5CDD505-2E9C-101B-9397-08002B2CF9AE}" pid="3" name="ClassificationContentMarkingFooterText">
    <vt:lpwstr>TIM - Uso Interno - Tutti i diritti riservati.</vt:lpwstr>
  </property>
  <property fmtid="{D5CDD505-2E9C-101B-9397-08002B2CF9AE}" pid="4" name="MSIP_Label_d6986fb0-3baa-42d2-89d5-89f9b25e6ac9_Enabled">
    <vt:lpwstr>true</vt:lpwstr>
  </property>
  <property fmtid="{D5CDD505-2E9C-101B-9397-08002B2CF9AE}" pid="5" name="MSIP_Label_d6986fb0-3baa-42d2-89d5-89f9b25e6ac9_SetDate">
    <vt:lpwstr>2021-10-13T10:01:44Z</vt:lpwstr>
  </property>
  <property fmtid="{D5CDD505-2E9C-101B-9397-08002B2CF9AE}" pid="6" name="MSIP_Label_d6986fb0-3baa-42d2-89d5-89f9b25e6ac9_Method">
    <vt:lpwstr>Standard</vt:lpwstr>
  </property>
  <property fmtid="{D5CDD505-2E9C-101B-9397-08002B2CF9AE}" pid="7" name="MSIP_Label_d6986fb0-3baa-42d2-89d5-89f9b25e6ac9_Name">
    <vt:lpwstr>Uso Interno</vt:lpwstr>
  </property>
  <property fmtid="{D5CDD505-2E9C-101B-9397-08002B2CF9AE}" pid="8" name="MSIP_Label_d6986fb0-3baa-42d2-89d5-89f9b25e6ac9_SiteId">
    <vt:lpwstr>6815f468-021c-48f2-a6b2-d65c8e979dfb</vt:lpwstr>
  </property>
  <property fmtid="{D5CDD505-2E9C-101B-9397-08002B2CF9AE}" pid="9" name="MSIP_Label_d6986fb0-3baa-42d2-89d5-89f9b25e6ac9_ActionId">
    <vt:lpwstr>309150b0-426e-4d13-a1ec-fc861873bce4</vt:lpwstr>
  </property>
  <property fmtid="{D5CDD505-2E9C-101B-9397-08002B2CF9AE}" pid="10" name="MSIP_Label_d6986fb0-3baa-42d2-89d5-89f9b25e6ac9_ContentBits">
    <vt:lpwstr>2</vt:lpwstr>
  </property>
</Properties>
</file>