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9" r:id="rId3"/>
    <p:sldId id="268" r:id="rId4"/>
    <p:sldId id="271" r:id="rId5"/>
    <p:sldId id="257" r:id="rId6"/>
    <p:sldId id="259" r:id="rId7"/>
    <p:sldId id="260" r:id="rId8"/>
    <p:sldId id="264" r:id="rId9"/>
    <p:sldId id="265" r:id="rId10"/>
    <p:sldId id="272" r:id="rId11"/>
    <p:sldId id="266" r:id="rId12"/>
    <p:sldId id="273" r:id="rId13"/>
    <p:sldId id="274" r:id="rId14"/>
    <p:sldId id="267" r:id="rId15"/>
    <p:sldId id="275" r:id="rId16"/>
    <p:sldId id="276" r:id="rId17"/>
    <p:sldId id="277" r:id="rId18"/>
    <p:sldId id="282" r:id="rId19"/>
    <p:sldId id="279" r:id="rId20"/>
    <p:sldId id="280" r:id="rId21"/>
    <p:sldId id="283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7" r:id="rId32"/>
    <p:sldId id="295" r:id="rId33"/>
    <p:sldId id="298" r:id="rId34"/>
    <p:sldId id="299" r:id="rId35"/>
    <p:sldId id="300" r:id="rId36"/>
    <p:sldId id="301" r:id="rId37"/>
    <p:sldId id="302" r:id="rId38"/>
    <p:sldId id="263" r:id="rId39"/>
    <p:sldId id="262" r:id="rId4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56538" autoAdjust="0"/>
  </p:normalViewPr>
  <p:slideViewPr>
    <p:cSldViewPr snapToGrid="0">
      <p:cViewPr varScale="1">
        <p:scale>
          <a:sx n="37" d="100"/>
          <a:sy n="37" d="100"/>
        </p:scale>
        <p:origin x="19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EEBBD-9A68-48A0-BCCB-5DBA9D2516B5}" type="datetimeFigureOut">
              <a:rPr lang="it-IT" smtClean="0"/>
              <a:t>03/05/2018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CF025-A966-45CF-903B-3911879889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397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6111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3964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 esempio a generalizzazione</a:t>
            </a:r>
          </a:p>
          <a:p>
            <a:r>
              <a:rPr lang="it-IT" dirty="0"/>
              <a:t>Slide con i casi in cui non funziona il metodo di Gauss</a:t>
            </a:r>
          </a:p>
          <a:p>
            <a:r>
              <a:rPr lang="it-IT" dirty="0"/>
              <a:t>Sistemare la slide con l’ordine delle variabili</a:t>
            </a:r>
          </a:p>
          <a:p>
            <a:r>
              <a:rPr lang="it-IT" dirty="0"/>
              <a:t>Operazioni matrici</a:t>
            </a:r>
          </a:p>
          <a:p>
            <a:r>
              <a:rPr lang="it-IT"/>
              <a:t>Esercizi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1129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CF025-A966-45CF-903B-391187988970}" type="slidenum">
              <a:rPr lang="it-IT" smtClean="0"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0209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BE5B4B-9053-4C6D-856E-DEC3F4ED7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4356061-2BE2-4FEE-9807-80C009211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8F22B1-FFFC-4158-B918-55B0A377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03/05/2018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A4FB69-8448-4217-B2FF-5AB2D86C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721596-5766-4C90-9749-790A239E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487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0AC037-980C-489A-80D9-FCB72795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4314025-E085-4C19-84BF-34F07AFEC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68F35B-08A1-4FFE-9786-0FA4AEE18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03/05/2018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3D9F24-77F3-47E9-8B2F-3E497171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2CCB0F-A496-414D-BB0A-E945088C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760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2288E10-0D42-45B8-A1F7-933D7B0A4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CD158A6-B58E-46A8-8513-BF27360CE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5A8548-864C-4D2D-A88B-9D62FAFC1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03/05/2018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25F061-5E8A-41A2-9147-485F3557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B86C07-4716-4773-A531-D1F87941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421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0FD2C1-A92A-4D1A-BF30-6A5FF1B8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15379D-4043-4858-9739-90B113916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089620-7A59-4D94-9BB0-FC8D507F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03/05/2018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1A1A73-F8CF-4125-8418-0A6E9AE4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36359C-7E4C-4D80-A1B3-1493174D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41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C272F3-89DB-45B7-B07E-B6209B0E6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BD7D00-97EE-4FD8-85B5-83EF3EB12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42001C-9465-4F3C-806E-C19912BC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03/05/2018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E13922-C65D-47D9-BAA6-F309049C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5B1679-50EF-45AF-B9CD-EDAF9B63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50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004FA7-8975-4024-8612-217FA749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C5ABDC-C064-4A5C-ACF0-1E42E1BB0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4DC1F4B-ACE6-42CF-92CE-5466849DC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B7A61D-03E9-4CC4-AE2F-E2C91D59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03/05/2018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D375DAF-020D-4BF2-BAA4-3BAC7F30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8DBB9E-263B-4421-AC21-7AC5560E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57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81476D-440E-47BB-9541-C0E4A15A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A94DD2B-369D-4F54-8EB0-A05EA71D5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C4ABCDD-2279-4B21-AA4D-5FF3A58FF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8B86211-1790-406A-9F0A-DCA7437C1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6B5D25D-56D8-48A7-85AB-32BC2AC64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3562F69-000C-4E55-9D85-83097B36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03/05/2018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EFA88DF-7A21-4A77-8695-2E598037D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3DD0F1-CC5D-4EEE-BBF9-AAF9794F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023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CCAB8-66D8-42BF-9361-7FFB6DED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4EB69C9-316B-41F7-9EA7-BD453C47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03/05/2018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F780AAD-77A2-44B1-A5CC-E64F3F982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1775EDC-DB7B-4726-86B6-1776E22C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559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D51145A-B8F1-458D-B94B-86BC16FE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03/05/2018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2EF40AF-EA25-446B-848C-33BA1475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F61B95-9F95-43D0-8ECD-180E82CB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3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332E4A-A581-47B1-8F52-FD54E89C0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AF2179-17B7-4CDF-BB66-8F3EA848F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498BF90-1615-4C5D-A162-42FD3182A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C9BD1E-DBF3-431A-AEC7-93E5F6B7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03/05/2018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E6C570-D463-4AE7-A73F-4394DA53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DC756A-41B1-48DA-8E2F-9AE16731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338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803A1C-A933-491D-AE66-F76F58AC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C7A3ED2-3519-4D69-932A-96A7A6A1A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C04EE40-6256-469B-991E-125A55D89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7464F68-4353-4F21-ABA8-B1B5CEEA9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17BE-3B03-4A0A-8E48-DF3FAA2A570B}" type="datetimeFigureOut">
              <a:rPr lang="it-IT" smtClean="0"/>
              <a:t>03/05/2018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DDC30FC-B616-4256-A79B-294AE08D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35EA5B9-BF2D-4D70-AE5F-D98BB0C8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277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67F1B1D-4833-43EB-BBE9-E4E07F1AD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B4FC3D-2C0E-4C32-8ED6-DA4B7E9F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6CFCA7-6234-4EDD-8A68-183242E65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E17BE-3B03-4A0A-8E48-DF3FAA2A570B}" type="datetimeFigureOut">
              <a:rPr lang="it-IT" smtClean="0"/>
              <a:t>03/05/2018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184AEC-579D-463E-9400-3B8381A72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4544EF-8DA0-4884-839A-075DC72AA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CA1EE-65C9-4D62-82B1-771368F2E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400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BFA132D-7580-43B6-BFEA-0606A17618CB}"/>
              </a:ext>
            </a:extLst>
          </p:cNvPr>
          <p:cNvSpPr/>
          <p:nvPr/>
        </p:nvSpPr>
        <p:spPr>
          <a:xfrm>
            <a:off x="3311236" y="1697182"/>
            <a:ext cx="2410691" cy="173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Dai sistemi lineari…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6BBE5C9-A4EB-4400-890A-454654A0301B}"/>
              </a:ext>
            </a:extLst>
          </p:cNvPr>
          <p:cNvSpPr/>
          <p:nvPr/>
        </p:nvSpPr>
        <p:spPr>
          <a:xfrm>
            <a:off x="6082145" y="3671454"/>
            <a:ext cx="2410691" cy="173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Esercizi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7F698E6-7496-4583-A097-DA452A46F3E3}"/>
              </a:ext>
            </a:extLst>
          </p:cNvPr>
          <p:cNvSpPr/>
          <p:nvPr/>
        </p:nvSpPr>
        <p:spPr>
          <a:xfrm>
            <a:off x="3311236" y="3671454"/>
            <a:ext cx="2410691" cy="173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Metodo di Gauss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CFFED69-9B6A-4102-8EB7-88774052322C}"/>
              </a:ext>
            </a:extLst>
          </p:cNvPr>
          <p:cNvSpPr/>
          <p:nvPr/>
        </p:nvSpPr>
        <p:spPr>
          <a:xfrm>
            <a:off x="6082145" y="1697182"/>
            <a:ext cx="2410691" cy="173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…alle matrici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0210029-3449-41FE-9AF9-5497FB04A9B1}"/>
              </a:ext>
            </a:extLst>
          </p:cNvPr>
          <p:cNvSpPr txBox="1"/>
          <p:nvPr/>
        </p:nvSpPr>
        <p:spPr>
          <a:xfrm>
            <a:off x="1205345" y="318655"/>
            <a:ext cx="1021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TITOLO DELLA PAGINA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3741AA5-2614-4F50-9BE6-48CE8814B2AB}"/>
              </a:ext>
            </a:extLst>
          </p:cNvPr>
          <p:cNvSpPr txBox="1"/>
          <p:nvPr/>
        </p:nvSpPr>
        <p:spPr>
          <a:xfrm>
            <a:off x="2327563" y="1697182"/>
            <a:ext cx="6234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0" dirty="0"/>
              <a:t>[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FB52CEC-59EF-4487-BC54-FB63A4D5CF77}"/>
              </a:ext>
            </a:extLst>
          </p:cNvPr>
          <p:cNvSpPr txBox="1"/>
          <p:nvPr/>
        </p:nvSpPr>
        <p:spPr>
          <a:xfrm rot="10800000">
            <a:off x="8929253" y="2086404"/>
            <a:ext cx="6234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0" dirty="0"/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1528557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Matrici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17C67D5-6B42-43B9-84A8-9666F0931420}"/>
                  </a:ext>
                </a:extLst>
              </p:cNvPr>
              <p:cNvSpPr txBox="1"/>
              <p:nvPr/>
            </p:nvSpPr>
            <p:spPr>
              <a:xfrm>
                <a:off x="8561374" y="2764608"/>
                <a:ext cx="1615635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17C67D5-6B42-43B9-84A8-9666F0931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374" y="2764608"/>
                <a:ext cx="1615635" cy="738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8453BC0F-D4A1-4D08-9519-B85025BA33F0}"/>
              </a:ext>
            </a:extLst>
          </p:cNvPr>
          <p:cNvSpPr txBox="1">
            <a:spLocks/>
          </p:cNvSpPr>
          <p:nvPr/>
        </p:nvSpPr>
        <p:spPr>
          <a:xfrm>
            <a:off x="6608180" y="1825625"/>
            <a:ext cx="5257800" cy="9020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b="1" dirty="0"/>
              <a:t>Matrice rettangolare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numero di righe </a:t>
            </a:r>
            <a:r>
              <a:rPr lang="it-IT" dirty="0">
                <a:sym typeface="Symbol" panose="05050102010706020507" pitchFamily="18" charset="2"/>
              </a:rPr>
              <a:t></a:t>
            </a:r>
            <a:r>
              <a:rPr lang="it-IT" dirty="0"/>
              <a:t> numero di colonne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17501F4B-E4B5-4368-97D4-A089C13260E3}"/>
                  </a:ext>
                </a:extLst>
              </p:cNvPr>
              <p:cNvSpPr txBox="1"/>
              <p:nvPr/>
            </p:nvSpPr>
            <p:spPr>
              <a:xfrm>
                <a:off x="2361919" y="2980275"/>
                <a:ext cx="1256561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17501F4B-E4B5-4368-97D4-A089C1326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919" y="2980275"/>
                <a:ext cx="1256561" cy="738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317251CE-6BF7-42E9-B37B-86179E7C6251}"/>
              </a:ext>
            </a:extLst>
          </p:cNvPr>
          <p:cNvSpPr txBox="1"/>
          <p:nvPr/>
        </p:nvSpPr>
        <p:spPr>
          <a:xfrm>
            <a:off x="2194530" y="3823492"/>
            <a:ext cx="159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/>
              <a:t>Matrice 3 x 3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6933B05-071A-4900-9116-6FC344E92A00}"/>
              </a:ext>
            </a:extLst>
          </p:cNvPr>
          <p:cNvSpPr txBox="1"/>
          <p:nvPr/>
        </p:nvSpPr>
        <p:spPr>
          <a:xfrm>
            <a:off x="8573522" y="3638826"/>
            <a:ext cx="159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/>
              <a:t>Matrice 3 x 4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13462D9-1795-4114-81D0-C55C7E551323}"/>
              </a:ext>
            </a:extLst>
          </p:cNvPr>
          <p:cNvSpPr txBox="1"/>
          <p:nvPr/>
        </p:nvSpPr>
        <p:spPr>
          <a:xfrm>
            <a:off x="5486400" y="44325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B08BF741-C91C-4DC0-947D-ABAE32651375}"/>
              </a:ext>
            </a:extLst>
          </p:cNvPr>
          <p:cNvSpPr txBox="1">
            <a:spLocks/>
          </p:cNvSpPr>
          <p:nvPr/>
        </p:nvSpPr>
        <p:spPr>
          <a:xfrm>
            <a:off x="838200" y="1862531"/>
            <a:ext cx="5257800" cy="9020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b="1" dirty="0"/>
              <a:t>Matrice quadrata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numero di righe </a:t>
            </a:r>
            <a:r>
              <a:rPr lang="it-IT" dirty="0">
                <a:sym typeface="Symbol" panose="05050102010706020507" pitchFamily="18" charset="2"/>
              </a:rPr>
              <a:t>=</a:t>
            </a:r>
            <a:r>
              <a:rPr lang="it-IT" dirty="0"/>
              <a:t> numero di colonne</a:t>
            </a:r>
          </a:p>
        </p:txBody>
      </p:sp>
    </p:spTree>
    <p:extLst>
      <p:ext uri="{BB962C8B-B14F-4D97-AF65-F5344CB8AC3E}">
        <p14:creationId xmlns:p14="http://schemas.microsoft.com/office/powerpoint/2010/main" val="2135680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Matrici</a:t>
            </a:r>
            <a:br>
              <a:rPr lang="it-IT" dirty="0"/>
            </a:br>
            <a:r>
              <a:rPr lang="it-IT" sz="2400" dirty="0"/>
              <a:t>La diagonale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D046C0B-93C6-40F8-9187-CDBF0B88C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003"/>
            <a:ext cx="10227590" cy="89869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dirty="0"/>
              <a:t>La diagonale di una matrice quadrata è composta dai numeri che hanno indice di riga uguale a indice di colonna. Sono quelli evidenziati in rosso.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E1D12A9-B88E-40E8-9B00-DD3632BFC466}"/>
                  </a:ext>
                </a:extLst>
              </p:cNvPr>
              <p:cNvSpPr txBox="1"/>
              <p:nvPr/>
            </p:nvSpPr>
            <p:spPr>
              <a:xfrm>
                <a:off x="5036397" y="2928014"/>
                <a:ext cx="1256561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E1D12A9-B88E-40E8-9B00-DD3632BFC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397" y="2928014"/>
                <a:ext cx="1256561" cy="738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egnaposto contenuto 6">
            <a:extLst>
              <a:ext uri="{FF2B5EF4-FFF2-40B4-BE49-F238E27FC236}">
                <a16:creationId xmlns:a16="http://schemas.microsoft.com/office/drawing/2014/main" id="{22952EF8-E9B8-4881-870B-EF5A5CC22D3E}"/>
              </a:ext>
            </a:extLst>
          </p:cNvPr>
          <p:cNvSpPr txBox="1">
            <a:spLocks/>
          </p:cNvSpPr>
          <p:nvPr/>
        </p:nvSpPr>
        <p:spPr>
          <a:xfrm>
            <a:off x="838200" y="4099301"/>
            <a:ext cx="10227590" cy="11386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Attenzione! Non esiste la diagonale di una matrice rettangolare, tuttavia nelle matrici complete che tratteremo ci sarà utile un concetto simile per riconoscere elementi particolari.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B712B6A-526B-4BD7-8B21-AD62C22304FF}"/>
                  </a:ext>
                </a:extLst>
              </p:cNvPr>
              <p:cNvSpPr txBox="1"/>
              <p:nvPr/>
            </p:nvSpPr>
            <p:spPr>
              <a:xfrm>
                <a:off x="5037043" y="5470410"/>
                <a:ext cx="1615634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B712B6A-526B-4BD7-8B21-AD62C223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043" y="5470410"/>
                <a:ext cx="1615634" cy="738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438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olo rettangolo 9">
            <a:extLst>
              <a:ext uri="{FF2B5EF4-FFF2-40B4-BE49-F238E27FC236}">
                <a16:creationId xmlns:a16="http://schemas.microsoft.com/office/drawing/2014/main" id="{201A762D-AC8B-4A0C-A2B2-0263C78D374C}"/>
              </a:ext>
            </a:extLst>
          </p:cNvPr>
          <p:cNvSpPr/>
          <p:nvPr/>
        </p:nvSpPr>
        <p:spPr>
          <a:xfrm>
            <a:off x="5165550" y="5658375"/>
            <a:ext cx="708308" cy="540308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riangolo rettangolo 3">
            <a:extLst>
              <a:ext uri="{FF2B5EF4-FFF2-40B4-BE49-F238E27FC236}">
                <a16:creationId xmlns:a16="http://schemas.microsoft.com/office/drawing/2014/main" id="{9A84266A-CA94-42D8-B005-7AEB3C4AF31D}"/>
              </a:ext>
            </a:extLst>
          </p:cNvPr>
          <p:cNvSpPr/>
          <p:nvPr/>
        </p:nvSpPr>
        <p:spPr>
          <a:xfrm>
            <a:off x="5165550" y="3125858"/>
            <a:ext cx="708308" cy="540308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Matrici</a:t>
            </a:r>
            <a:br>
              <a:rPr lang="it-IT" dirty="0"/>
            </a:br>
            <a:r>
              <a:rPr lang="it-IT" sz="2400" dirty="0" err="1"/>
              <a:t>Matrici</a:t>
            </a:r>
            <a:r>
              <a:rPr lang="it-IT" sz="2400" dirty="0"/>
              <a:t> a gradini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D046C0B-93C6-40F8-9187-CDBF0B88C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003"/>
            <a:ext cx="10227590" cy="898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Una matrice quadrata che presenta tutti elementi uguali a zero sotto la diagonale prende il nome di </a:t>
            </a:r>
            <a:r>
              <a:rPr lang="it-IT" b="1" dirty="0"/>
              <a:t>matrice triangolare superiore.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E1D12A9-B88E-40E8-9B00-DD3632BFC466}"/>
                  </a:ext>
                </a:extLst>
              </p:cNvPr>
              <p:cNvSpPr txBox="1"/>
              <p:nvPr/>
            </p:nvSpPr>
            <p:spPr>
              <a:xfrm>
                <a:off x="5037043" y="2965312"/>
                <a:ext cx="1256562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E1D12A9-B88E-40E8-9B00-DD3632BFC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043" y="2965312"/>
                <a:ext cx="1256562" cy="7381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B712B6A-526B-4BD7-8B21-AD62C22304FF}"/>
                  </a:ext>
                </a:extLst>
              </p:cNvPr>
              <p:cNvSpPr txBox="1"/>
              <p:nvPr/>
            </p:nvSpPr>
            <p:spPr>
              <a:xfrm>
                <a:off x="5037043" y="5470410"/>
                <a:ext cx="1615634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B712B6A-526B-4BD7-8B21-AD62C223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043" y="5470410"/>
                <a:ext cx="1615634" cy="7381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egnaposto contenuto 6">
            <a:extLst>
              <a:ext uri="{FF2B5EF4-FFF2-40B4-BE49-F238E27FC236}">
                <a16:creationId xmlns:a16="http://schemas.microsoft.com/office/drawing/2014/main" id="{1AC69817-654F-4EF5-999D-0114D8CDA03A}"/>
              </a:ext>
            </a:extLst>
          </p:cNvPr>
          <p:cNvSpPr txBox="1">
            <a:spLocks/>
          </p:cNvSpPr>
          <p:nvPr/>
        </p:nvSpPr>
        <p:spPr>
          <a:xfrm>
            <a:off x="982205" y="3953051"/>
            <a:ext cx="10227590" cy="898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Una </a:t>
            </a:r>
            <a:r>
              <a:rPr lang="it-IT" b="1" dirty="0"/>
              <a:t>matrice rettangolare a gradini </a:t>
            </a:r>
            <a:r>
              <a:rPr lang="it-IT" dirty="0"/>
              <a:t>presenta tutti elementi uguali a zero sotto i numeri evidenziati in verde che chiameremo </a:t>
            </a:r>
            <a:r>
              <a:rPr lang="it-IT" b="1" dirty="0">
                <a:solidFill>
                  <a:schemeClr val="accent6"/>
                </a:solidFill>
              </a:rPr>
              <a:t>pivot</a:t>
            </a:r>
            <a:r>
              <a:rPr lang="it-IT" dirty="0"/>
              <a:t>.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944898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Matrici</a:t>
            </a:r>
            <a:br>
              <a:rPr lang="it-IT" dirty="0"/>
            </a:br>
            <a:r>
              <a:rPr lang="it-IT" sz="2400" dirty="0"/>
              <a:t>Matrice identità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D046C0B-93C6-40F8-9187-CDBF0B88C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003"/>
            <a:ext cx="10227590" cy="898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Una matrice quadrata che presenta elementi diversi da zero solo sulla diagonale si chiama </a:t>
            </a:r>
            <a:r>
              <a:rPr lang="it-IT" b="1" dirty="0"/>
              <a:t>matrice diagonale</a:t>
            </a:r>
            <a:r>
              <a:rPr lang="it-IT" dirty="0"/>
              <a:t>.</a:t>
            </a:r>
            <a:endParaRPr lang="it-IT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E1D12A9-B88E-40E8-9B00-DD3632BFC466}"/>
                  </a:ext>
                </a:extLst>
              </p:cNvPr>
              <p:cNvSpPr txBox="1"/>
              <p:nvPr/>
            </p:nvSpPr>
            <p:spPr>
              <a:xfrm>
                <a:off x="5049265" y="2911350"/>
                <a:ext cx="1256562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E1D12A9-B88E-40E8-9B00-DD3632BFC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265" y="2911350"/>
                <a:ext cx="1256562" cy="7381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egnaposto contenuto 6">
            <a:extLst>
              <a:ext uri="{FF2B5EF4-FFF2-40B4-BE49-F238E27FC236}">
                <a16:creationId xmlns:a16="http://schemas.microsoft.com/office/drawing/2014/main" id="{163A4DDD-A187-4A55-AB42-8979B9B302F8}"/>
              </a:ext>
            </a:extLst>
          </p:cNvPr>
          <p:cNvSpPr txBox="1">
            <a:spLocks/>
          </p:cNvSpPr>
          <p:nvPr/>
        </p:nvSpPr>
        <p:spPr>
          <a:xfrm>
            <a:off x="838200" y="4096971"/>
            <a:ext cx="10227590" cy="898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La matrice diagonale che presenta solo 1 sulla diagonale si chiama </a:t>
            </a:r>
            <a:r>
              <a:rPr lang="it-IT" b="1" dirty="0"/>
              <a:t>matrice identità</a:t>
            </a:r>
            <a:r>
              <a:rPr lang="it-IT" dirty="0"/>
              <a:t>.</a:t>
            </a:r>
            <a:endParaRPr lang="it-IT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4CE7D1B-3CE8-4C17-8525-4068415088A8}"/>
                  </a:ext>
                </a:extLst>
              </p:cNvPr>
              <p:cNvSpPr txBox="1"/>
              <p:nvPr/>
            </p:nvSpPr>
            <p:spPr>
              <a:xfrm>
                <a:off x="5049265" y="5148318"/>
                <a:ext cx="1083437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4CE7D1B-3CE8-4C17-8525-406841508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265" y="5148318"/>
                <a:ext cx="1083437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980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3EB25061-93F0-4F2F-B935-F4EC8E939BD7}"/>
                  </a:ext>
                </a:extLst>
              </p:cNvPr>
              <p:cNvSpPr txBox="1"/>
              <p:nvPr/>
            </p:nvSpPr>
            <p:spPr>
              <a:xfrm>
                <a:off x="4577168" y="3856965"/>
                <a:ext cx="1788758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3EB25061-93F0-4F2F-B935-F4EC8E939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168" y="3856965"/>
                <a:ext cx="1788758" cy="7326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945145A-084B-4369-BE57-7C1FAF79C4B1}"/>
                  </a:ext>
                </a:extLst>
              </p:cNvPr>
              <p:cNvSpPr txBox="1"/>
              <p:nvPr/>
            </p:nvSpPr>
            <p:spPr>
              <a:xfrm>
                <a:off x="7907032" y="3856965"/>
                <a:ext cx="1917000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945145A-084B-4369-BE57-7C1FAF79C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032" y="3856965"/>
                <a:ext cx="1917000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CA5A7C94-49AA-4482-80DF-31971186D645}"/>
                  </a:ext>
                </a:extLst>
              </p:cNvPr>
              <p:cNvSpPr txBox="1"/>
              <p:nvPr/>
            </p:nvSpPr>
            <p:spPr>
              <a:xfrm>
                <a:off x="1119813" y="3800327"/>
                <a:ext cx="1981247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CA5A7C94-49AA-4482-80DF-31971186D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813" y="3800327"/>
                <a:ext cx="1981247" cy="8842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82851849-F56B-4B98-8777-293AA5306717}"/>
              </a:ext>
            </a:extLst>
          </p:cNvPr>
          <p:cNvCxnSpPr>
            <a:cxnSpLocks/>
          </p:cNvCxnSpPr>
          <p:nvPr/>
        </p:nvCxnSpPr>
        <p:spPr>
          <a:xfrm>
            <a:off x="3392149" y="4242467"/>
            <a:ext cx="1012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36349375-29BC-4FE0-B9F8-BAB8A9C01422}"/>
              </a:ext>
            </a:extLst>
          </p:cNvPr>
          <p:cNvCxnSpPr>
            <a:cxnSpLocks/>
          </p:cNvCxnSpPr>
          <p:nvPr/>
        </p:nvCxnSpPr>
        <p:spPr>
          <a:xfrm>
            <a:off x="6833027" y="4242467"/>
            <a:ext cx="1012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6475ED6-0F48-4E84-85FF-083B8D64833E}"/>
              </a:ext>
            </a:extLst>
          </p:cNvPr>
          <p:cNvSpPr txBox="1"/>
          <p:nvPr/>
        </p:nvSpPr>
        <p:spPr>
          <a:xfrm>
            <a:off x="1410902" y="4684608"/>
            <a:ext cx="198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Sistema lineare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0E31B7C-BB42-4FF3-8FC5-F87746A09CF7}"/>
              </a:ext>
            </a:extLst>
          </p:cNvPr>
          <p:cNvSpPr txBox="1"/>
          <p:nvPr/>
        </p:nvSpPr>
        <p:spPr>
          <a:xfrm>
            <a:off x="4103546" y="4634239"/>
            <a:ext cx="289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Matrice completa associata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CCFBB87-97BB-4928-881E-EA9F3120A4C7}"/>
              </a:ext>
            </a:extLst>
          </p:cNvPr>
          <p:cNvSpPr txBox="1"/>
          <p:nvPr/>
        </p:nvSpPr>
        <p:spPr>
          <a:xfrm>
            <a:off x="7713126" y="4701354"/>
            <a:ext cx="289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Matrice ridotta a gradini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0EF0552-67B7-4E5A-B5D0-28115829F258}"/>
              </a:ext>
            </a:extLst>
          </p:cNvPr>
          <p:cNvSpPr txBox="1"/>
          <p:nvPr/>
        </p:nvSpPr>
        <p:spPr>
          <a:xfrm>
            <a:off x="774313" y="5695926"/>
            <a:ext cx="9049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FF0000"/>
                </a:solidFill>
              </a:rPr>
              <a:t>Prosegui per scoprire gli step!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87D9DDA-0FD0-4E56-B493-A14F7026B36B}"/>
              </a:ext>
            </a:extLst>
          </p:cNvPr>
          <p:cNvSpPr/>
          <p:nvPr/>
        </p:nvSpPr>
        <p:spPr>
          <a:xfrm>
            <a:off x="838200" y="1592542"/>
            <a:ext cx="108707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Il metodo di Gauss è un procedimento ordinato di calcolo che permette la risoluzione di un sistema lineare mediante un numero finito di step. Ogni step può essere composto da una o più «mosse» tra le seguenti:</a:t>
            </a:r>
          </a:p>
          <a:p>
            <a:pPr marL="620713" indent="-285750">
              <a:buFont typeface="Arial" panose="020B0604020202020204" pitchFamily="34" charset="0"/>
              <a:buChar char="•"/>
            </a:pPr>
            <a:r>
              <a:rPr lang="it-IT" dirty="0"/>
              <a:t>Scambio di due righe;</a:t>
            </a:r>
          </a:p>
          <a:p>
            <a:pPr marL="620713" indent="-285750">
              <a:buFont typeface="Arial" panose="020B0604020202020204" pitchFamily="34" charset="0"/>
              <a:buChar char="•"/>
            </a:pPr>
            <a:r>
              <a:rPr lang="it-IT" dirty="0"/>
              <a:t>Moltiplicare una riga della matrice per un numero diverso da zero;</a:t>
            </a:r>
          </a:p>
          <a:p>
            <a:pPr marL="620713" indent="-285750">
              <a:buFont typeface="Arial" panose="020B0604020202020204" pitchFamily="34" charset="0"/>
              <a:buChar char="•"/>
            </a:pPr>
            <a:r>
              <a:rPr lang="it-IT" dirty="0"/>
              <a:t>Sostituire una riga della matrice con un’altra ottenuta sommando ad essa un’altra riga moltiplicata precedentemente per un numero diverso da zero.</a:t>
            </a:r>
          </a:p>
          <a:p>
            <a:r>
              <a:rPr lang="it-IT" dirty="0"/>
              <a:t>Lo scopo è quello di ridurre la </a:t>
            </a:r>
            <a:r>
              <a:rPr lang="it-IT" b="1" dirty="0"/>
              <a:t>matrice a gradini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53930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1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096C81B-5B07-4268-ADCF-C6DBD20E73EC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1. Rendere nullo il primo elemento 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11</a:t>
            </a:r>
            <a:r>
              <a:rPr lang="it-IT" sz="2800" b="1" dirty="0">
                <a:solidFill>
                  <a:schemeClr val="accent6"/>
                </a:solidFill>
              </a:rPr>
              <a:t> = 1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3EB25061-93F0-4F2F-B935-F4EC8E939BD7}"/>
                  </a:ext>
                </a:extLst>
              </p:cNvPr>
              <p:cNvSpPr txBox="1"/>
              <p:nvPr/>
            </p:nvSpPr>
            <p:spPr>
              <a:xfrm>
                <a:off x="1942455" y="3062681"/>
                <a:ext cx="2474562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3EB25061-93F0-4F2F-B935-F4EC8E939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455" y="3062681"/>
                <a:ext cx="2474562" cy="9766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808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1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3EB25061-93F0-4F2F-B935-F4EC8E939BD7}"/>
                  </a:ext>
                </a:extLst>
              </p:cNvPr>
              <p:cNvSpPr txBox="1"/>
              <p:nvPr/>
            </p:nvSpPr>
            <p:spPr>
              <a:xfrm>
                <a:off x="1942455" y="3062681"/>
                <a:ext cx="2474562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3EB25061-93F0-4F2F-B935-F4EC8E939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455" y="3062681"/>
                <a:ext cx="2474562" cy="9766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e 3">
            <a:extLst>
              <a:ext uri="{FF2B5EF4-FFF2-40B4-BE49-F238E27FC236}">
                <a16:creationId xmlns:a16="http://schemas.microsoft.com/office/drawing/2014/main" id="{71E195BE-EC14-4DA1-A4D3-AFE2E7BDF227}"/>
              </a:ext>
            </a:extLst>
          </p:cNvPr>
          <p:cNvSpPr/>
          <p:nvPr/>
        </p:nvSpPr>
        <p:spPr>
          <a:xfrm>
            <a:off x="2061275" y="3429000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8E65FAB-D544-4B68-89A0-2A6FDE726A64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1. Rendere nullo il </a:t>
            </a:r>
            <a:r>
              <a:rPr lang="it-IT" sz="2400" dirty="0">
                <a:solidFill>
                  <a:schemeClr val="accent2"/>
                </a:solidFill>
              </a:rPr>
              <a:t>primo 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11</a:t>
            </a:r>
            <a:r>
              <a:rPr lang="it-IT" sz="2800" b="1" dirty="0">
                <a:solidFill>
                  <a:schemeClr val="accent6"/>
                </a:solidFill>
              </a:rPr>
              <a:t> = 1 </a:t>
            </a:r>
            <a:endParaRPr lang="it-IT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322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1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3EB25061-93F0-4F2F-B935-F4EC8E939BD7}"/>
                  </a:ext>
                </a:extLst>
              </p:cNvPr>
              <p:cNvSpPr txBox="1"/>
              <p:nvPr/>
            </p:nvSpPr>
            <p:spPr>
              <a:xfrm>
                <a:off x="1942455" y="3062681"/>
                <a:ext cx="2474562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3EB25061-93F0-4F2F-B935-F4EC8E939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455" y="3062681"/>
                <a:ext cx="2474562" cy="9766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e 3">
            <a:extLst>
              <a:ext uri="{FF2B5EF4-FFF2-40B4-BE49-F238E27FC236}">
                <a16:creationId xmlns:a16="http://schemas.microsoft.com/office/drawing/2014/main" id="{71E195BE-EC14-4DA1-A4D3-AFE2E7BDF227}"/>
              </a:ext>
            </a:extLst>
          </p:cNvPr>
          <p:cNvSpPr/>
          <p:nvPr/>
        </p:nvSpPr>
        <p:spPr>
          <a:xfrm>
            <a:off x="2061275" y="3429000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84B4A44-90FF-4624-8A8A-8C8AA2EFF9C5}"/>
              </a:ext>
            </a:extLst>
          </p:cNvPr>
          <p:cNvSpPr txBox="1"/>
          <p:nvPr/>
        </p:nvSpPr>
        <p:spPr>
          <a:xfrm>
            <a:off x="5625885" y="2851688"/>
            <a:ext cx="57279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Nella matrice di esempio si può sostituire la riga 2 con la </a:t>
            </a:r>
            <a:r>
              <a:rPr lang="it-IT" sz="2000" b="1" dirty="0"/>
              <a:t>differenza</a:t>
            </a:r>
            <a:r>
              <a:rPr lang="it-IT" dirty="0"/>
              <a:t> tra la riga 2 e la riga 1 elemento per elemento.</a:t>
            </a:r>
          </a:p>
          <a:p>
            <a:r>
              <a:rPr lang="it-IT" dirty="0"/>
              <a:t>In simboli:    </a:t>
            </a:r>
          </a:p>
          <a:p>
            <a:pPr algn="ctr"/>
            <a:r>
              <a:rPr lang="it-IT" sz="2400" b="1" dirty="0"/>
              <a:t>R2 </a:t>
            </a:r>
            <a:r>
              <a:rPr lang="it-IT" sz="2400" b="1" dirty="0">
                <a:sym typeface="Wingdings" panose="05000000000000000000" pitchFamily="2" charset="2"/>
              </a:rPr>
              <a:t> R2 – R1</a:t>
            </a:r>
            <a:endParaRPr lang="it-IT" sz="20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9D61A45-B64E-4A88-996F-CE30B2547198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1. Rendere nullo il </a:t>
            </a:r>
            <a:r>
              <a:rPr lang="it-IT" sz="2400" dirty="0">
                <a:solidFill>
                  <a:schemeClr val="accent2"/>
                </a:solidFill>
              </a:rPr>
              <a:t>primo 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11</a:t>
            </a:r>
            <a:r>
              <a:rPr lang="it-IT" sz="2800" b="1" dirty="0">
                <a:solidFill>
                  <a:schemeClr val="accent6"/>
                </a:solidFill>
              </a:rPr>
              <a:t> = 1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p:sp>
        <p:nvSpPr>
          <p:cNvPr id="13" name="Rettangolo ad angolo ripiegato 12">
            <a:extLst>
              <a:ext uri="{FF2B5EF4-FFF2-40B4-BE49-F238E27FC236}">
                <a16:creationId xmlns:a16="http://schemas.microsoft.com/office/drawing/2014/main" id="{2DFACA2D-460A-4544-A4F1-541648A2EBFD}"/>
              </a:ext>
            </a:extLst>
          </p:cNvPr>
          <p:cNvSpPr/>
          <p:nvPr/>
        </p:nvSpPr>
        <p:spPr>
          <a:xfrm>
            <a:off x="8310379" y="296325"/>
            <a:ext cx="3747302" cy="181874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Nota:</a:t>
            </a:r>
          </a:p>
          <a:p>
            <a:r>
              <a:rPr lang="it-IT" dirty="0"/>
              <a:t>L’operazione per ottenere 0 non è unica. Avremmo potuto utilizzare mosse diverse. Fatti furbo, scegli quella più facile!</a:t>
            </a:r>
          </a:p>
        </p:txBody>
      </p:sp>
    </p:spTree>
    <p:extLst>
      <p:ext uri="{BB962C8B-B14F-4D97-AF65-F5344CB8AC3E}">
        <p14:creationId xmlns:p14="http://schemas.microsoft.com/office/powerpoint/2010/main" val="1799884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1</a:t>
            </a:r>
            <a:endParaRPr lang="it-IT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1E195BE-EC14-4DA1-A4D3-AFE2E7BDF227}"/>
              </a:ext>
            </a:extLst>
          </p:cNvPr>
          <p:cNvSpPr/>
          <p:nvPr/>
        </p:nvSpPr>
        <p:spPr>
          <a:xfrm>
            <a:off x="2061275" y="3429000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4764F1FE-DF60-440E-AD75-3FDC4600F4E8}"/>
                  </a:ext>
                </a:extLst>
              </p:cNvPr>
              <p:cNvSpPr txBox="1"/>
              <p:nvPr/>
            </p:nvSpPr>
            <p:spPr>
              <a:xfrm>
                <a:off x="1942455" y="3062681"/>
                <a:ext cx="2474562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4764F1FE-DF60-440E-AD75-3FDC4600F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455" y="3062681"/>
                <a:ext cx="2474562" cy="9766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3A4D2B0-9500-43E3-B781-8DD09D13C7FF}"/>
              </a:ext>
            </a:extLst>
          </p:cNvPr>
          <p:cNvSpPr txBox="1"/>
          <p:nvPr/>
        </p:nvSpPr>
        <p:spPr>
          <a:xfrm>
            <a:off x="2588216" y="4936018"/>
            <a:ext cx="4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1   -  </a:t>
            </a:r>
            <a:r>
              <a:rPr lang="it-IT" sz="2400" b="1" dirty="0">
                <a:solidFill>
                  <a:schemeClr val="accent6"/>
                </a:solidFill>
              </a:rPr>
              <a:t>1 </a:t>
            </a:r>
            <a:r>
              <a:rPr lang="it-IT" sz="2400" dirty="0"/>
              <a:t>= 0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A5B40D8F-B67C-4647-851B-536A6AB4230B}"/>
              </a:ext>
            </a:extLst>
          </p:cNvPr>
          <p:cNvSpPr/>
          <p:nvPr/>
        </p:nvSpPr>
        <p:spPr>
          <a:xfrm>
            <a:off x="2588216" y="4983760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52A55CF-33EC-428F-A773-B718FD4F4AAF}"/>
              </a:ext>
            </a:extLst>
          </p:cNvPr>
          <p:cNvSpPr txBox="1"/>
          <p:nvPr/>
        </p:nvSpPr>
        <p:spPr>
          <a:xfrm>
            <a:off x="5625885" y="2851688"/>
            <a:ext cx="57279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Nella matrice di esempio si può sostituire la riga 2 con la </a:t>
            </a:r>
            <a:r>
              <a:rPr lang="it-IT" sz="2000" b="1" dirty="0"/>
              <a:t>differenza</a:t>
            </a:r>
            <a:r>
              <a:rPr lang="it-IT" dirty="0"/>
              <a:t> tra la riga 2 e la riga 1 elemento per elemento in modo da ottenere 0 sotto il pivot 1.</a:t>
            </a:r>
          </a:p>
          <a:p>
            <a:r>
              <a:rPr lang="it-IT" dirty="0"/>
              <a:t>In simboli:    </a:t>
            </a:r>
          </a:p>
          <a:p>
            <a:pPr algn="ctr"/>
            <a:r>
              <a:rPr lang="it-IT" sz="2400" b="1" dirty="0"/>
              <a:t>R2 </a:t>
            </a:r>
            <a:r>
              <a:rPr lang="it-IT" sz="2400" b="1" dirty="0">
                <a:sym typeface="Wingdings" panose="05000000000000000000" pitchFamily="2" charset="2"/>
              </a:rPr>
              <a:t> R2 – R1</a:t>
            </a:r>
            <a:endParaRPr lang="it-IT" sz="2000" b="1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63F6856-CB0F-4B76-A4BF-F301DB580E92}"/>
              </a:ext>
            </a:extLst>
          </p:cNvPr>
          <p:cNvSpPr txBox="1"/>
          <p:nvPr/>
        </p:nvSpPr>
        <p:spPr>
          <a:xfrm>
            <a:off x="1369295" y="4405614"/>
            <a:ext cx="945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operazione va ripetuta per tutti gli elementi della riga.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87D0458-4D04-45CE-B157-DCF58EB8042F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1. Rendere nullo il </a:t>
            </a:r>
            <a:r>
              <a:rPr lang="it-IT" sz="2400" dirty="0">
                <a:solidFill>
                  <a:schemeClr val="accent2"/>
                </a:solidFill>
              </a:rPr>
              <a:t>primo 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11</a:t>
            </a:r>
            <a:r>
              <a:rPr lang="it-IT" sz="2800" b="1" dirty="0">
                <a:solidFill>
                  <a:schemeClr val="accent6"/>
                </a:solidFill>
              </a:rPr>
              <a:t> = 1 </a:t>
            </a:r>
            <a:endParaRPr lang="it-IT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312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1</a:t>
            </a:r>
            <a:endParaRPr lang="it-IT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09E9F053-85AE-4A31-8EB8-E917FB6A3852}"/>
              </a:ext>
            </a:extLst>
          </p:cNvPr>
          <p:cNvSpPr/>
          <p:nvPr/>
        </p:nvSpPr>
        <p:spPr>
          <a:xfrm>
            <a:off x="2061275" y="3429000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0FE0230-2322-4D28-A8BB-58D401944002}"/>
                  </a:ext>
                </a:extLst>
              </p:cNvPr>
              <p:cNvSpPr txBox="1"/>
              <p:nvPr/>
            </p:nvSpPr>
            <p:spPr>
              <a:xfrm>
                <a:off x="1942455" y="3062681"/>
                <a:ext cx="2474562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0FE0230-2322-4D28-A8BB-58D401944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455" y="3062681"/>
                <a:ext cx="2474562" cy="9766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9C4529A-CF4A-412B-A165-0DE7EA88E84D}"/>
              </a:ext>
            </a:extLst>
          </p:cNvPr>
          <p:cNvSpPr txBox="1"/>
          <p:nvPr/>
        </p:nvSpPr>
        <p:spPr>
          <a:xfrm>
            <a:off x="5625885" y="2851688"/>
            <a:ext cx="57279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Nella matrice di esempio si può sostituire la riga 2 con la </a:t>
            </a:r>
            <a:r>
              <a:rPr lang="it-IT" sz="2000" b="1" dirty="0"/>
              <a:t>differenza</a:t>
            </a:r>
            <a:r>
              <a:rPr lang="it-IT" dirty="0"/>
              <a:t> tra la riga 2 e la riga 1 elemento per elemento in modo da ottenere 0 sotto il pivot 1.</a:t>
            </a:r>
          </a:p>
          <a:p>
            <a:r>
              <a:rPr lang="it-IT" dirty="0"/>
              <a:t>In simboli:    </a:t>
            </a:r>
          </a:p>
          <a:p>
            <a:pPr algn="ctr"/>
            <a:r>
              <a:rPr lang="it-IT" sz="2400" b="1" dirty="0"/>
              <a:t>R2 </a:t>
            </a:r>
            <a:r>
              <a:rPr lang="it-IT" sz="2400" b="1" dirty="0">
                <a:sym typeface="Wingdings" panose="05000000000000000000" pitchFamily="2" charset="2"/>
              </a:rPr>
              <a:t> R2 – R1</a:t>
            </a:r>
            <a:endParaRPr lang="it-IT" sz="2000" b="1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FB26BFA-70B7-4129-86E7-671785157625}"/>
              </a:ext>
            </a:extLst>
          </p:cNvPr>
          <p:cNvSpPr txBox="1"/>
          <p:nvPr/>
        </p:nvSpPr>
        <p:spPr>
          <a:xfrm>
            <a:off x="1369295" y="4405614"/>
            <a:ext cx="945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operazione va ripetuta per tutti gli elementi della riga.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B0DED19-A8B9-4D85-B81B-43671E08C2BF}"/>
              </a:ext>
            </a:extLst>
          </p:cNvPr>
          <p:cNvSpPr txBox="1"/>
          <p:nvPr/>
        </p:nvSpPr>
        <p:spPr>
          <a:xfrm>
            <a:off x="2588216" y="4936018"/>
            <a:ext cx="4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1   -  </a:t>
            </a:r>
            <a:r>
              <a:rPr lang="it-IT" sz="2400" b="1" dirty="0">
                <a:solidFill>
                  <a:schemeClr val="accent6"/>
                </a:solidFill>
              </a:rPr>
              <a:t>1 </a:t>
            </a:r>
            <a:r>
              <a:rPr lang="it-IT" sz="2400" dirty="0"/>
              <a:t>= 0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EBF5270F-1C47-4BC2-8C24-D97C2968DB98}"/>
              </a:ext>
            </a:extLst>
          </p:cNvPr>
          <p:cNvSpPr/>
          <p:nvPr/>
        </p:nvSpPr>
        <p:spPr>
          <a:xfrm>
            <a:off x="2588216" y="4983760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1E16F1B-F115-4D6D-829F-9D2ED03F4A05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1. Rendere nullo il </a:t>
            </a:r>
            <a:r>
              <a:rPr lang="it-IT" sz="2400" dirty="0">
                <a:solidFill>
                  <a:schemeClr val="accent2"/>
                </a:solidFill>
              </a:rPr>
              <a:t>primo 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11</a:t>
            </a:r>
            <a:r>
              <a:rPr lang="it-IT" sz="2800" b="1" dirty="0">
                <a:solidFill>
                  <a:schemeClr val="accent6"/>
                </a:solidFill>
              </a:rPr>
              <a:t> = 1 </a:t>
            </a:r>
            <a:endParaRPr lang="it-IT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429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C64A0B0-08A3-4E95-8821-2710B5D73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73" y="130271"/>
            <a:ext cx="11897368" cy="4410731"/>
          </a:xfrm>
        </p:spPr>
      </p:pic>
    </p:spTree>
    <p:extLst>
      <p:ext uri="{BB962C8B-B14F-4D97-AF65-F5344CB8AC3E}">
        <p14:creationId xmlns:p14="http://schemas.microsoft.com/office/powerpoint/2010/main" val="1041280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1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3EB25061-93F0-4F2F-B935-F4EC8E939BD7}"/>
                  </a:ext>
                </a:extLst>
              </p:cNvPr>
              <p:cNvSpPr txBox="1"/>
              <p:nvPr/>
            </p:nvSpPr>
            <p:spPr>
              <a:xfrm>
                <a:off x="1942455" y="3062681"/>
                <a:ext cx="2474562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1" i="1" smtClean="0">
                                    <a:solidFill>
                                      <a:schemeClr val="accent6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3EB25061-93F0-4F2F-B935-F4EC8E939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455" y="3062681"/>
                <a:ext cx="2474562" cy="9766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474EEB5D-8FF9-422D-8AC4-03E5545C3F14}"/>
              </a:ext>
            </a:extLst>
          </p:cNvPr>
          <p:cNvSpPr txBox="1"/>
          <p:nvPr/>
        </p:nvSpPr>
        <p:spPr>
          <a:xfrm>
            <a:off x="1699642" y="5168959"/>
            <a:ext cx="4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 2  -  1</a:t>
            </a:r>
            <a:r>
              <a:rPr lang="it-IT" sz="2400" b="1" dirty="0">
                <a:solidFill>
                  <a:schemeClr val="accent6"/>
                </a:solidFill>
              </a:rPr>
              <a:t> </a:t>
            </a:r>
            <a:r>
              <a:rPr lang="it-IT" sz="2400" dirty="0"/>
              <a:t>= 1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8AF8D37-5DE4-41D6-ACCB-77749EFFC4F1}"/>
              </a:ext>
            </a:extLst>
          </p:cNvPr>
          <p:cNvSpPr txBox="1"/>
          <p:nvPr/>
        </p:nvSpPr>
        <p:spPr>
          <a:xfrm>
            <a:off x="1369295" y="4623193"/>
            <a:ext cx="9453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Effettuare la stessa operazione per tutti gli elementi della seconda riga</a:t>
            </a:r>
            <a:r>
              <a:rPr lang="it-IT" dirty="0"/>
              <a:t>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A3FE236-7A33-4556-819C-C215B4150DF9}"/>
              </a:ext>
            </a:extLst>
          </p:cNvPr>
          <p:cNvSpPr txBox="1"/>
          <p:nvPr/>
        </p:nvSpPr>
        <p:spPr>
          <a:xfrm>
            <a:off x="5135104" y="5151461"/>
            <a:ext cx="4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 </a:t>
            </a:r>
            <a:r>
              <a:rPr lang="it-IT" sz="2400" dirty="0">
                <a:solidFill>
                  <a:schemeClr val="accent1"/>
                </a:solidFill>
              </a:rPr>
              <a:t>-2 -  1</a:t>
            </a:r>
            <a:r>
              <a:rPr lang="it-IT" sz="2400" b="1" dirty="0">
                <a:solidFill>
                  <a:schemeClr val="accent1"/>
                </a:solidFill>
              </a:rPr>
              <a:t> </a:t>
            </a:r>
            <a:r>
              <a:rPr lang="it-IT" sz="2400" dirty="0">
                <a:solidFill>
                  <a:schemeClr val="accent1"/>
                </a:solidFill>
              </a:rPr>
              <a:t>= -3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20DB31A-4906-4631-99C3-3516822D6F56}"/>
              </a:ext>
            </a:extLst>
          </p:cNvPr>
          <p:cNvSpPr txBox="1"/>
          <p:nvPr/>
        </p:nvSpPr>
        <p:spPr>
          <a:xfrm>
            <a:off x="8353591" y="5160210"/>
            <a:ext cx="4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FF33CC"/>
                </a:solidFill>
              </a:rPr>
              <a:t> 1 -  12</a:t>
            </a:r>
            <a:r>
              <a:rPr lang="it-IT" sz="2400" b="1" dirty="0">
                <a:solidFill>
                  <a:srgbClr val="FF33CC"/>
                </a:solidFill>
              </a:rPr>
              <a:t> </a:t>
            </a:r>
            <a:r>
              <a:rPr lang="it-IT" sz="2400" dirty="0">
                <a:solidFill>
                  <a:srgbClr val="FF33CC"/>
                </a:solidFill>
              </a:rPr>
              <a:t>= -11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34A1FCA-622B-4933-9AB9-8158B51C8E9F}"/>
              </a:ext>
            </a:extLst>
          </p:cNvPr>
          <p:cNvSpPr/>
          <p:nvPr/>
        </p:nvSpPr>
        <p:spPr>
          <a:xfrm>
            <a:off x="2557219" y="3386022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4D00BBD0-6420-44BD-B4D7-A9ECB5316F99}"/>
              </a:ext>
            </a:extLst>
          </p:cNvPr>
          <p:cNvSpPr/>
          <p:nvPr/>
        </p:nvSpPr>
        <p:spPr>
          <a:xfrm>
            <a:off x="3146156" y="3429000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2AC1341F-C122-4927-B463-AD96B3D094EE}"/>
              </a:ext>
            </a:extLst>
          </p:cNvPr>
          <p:cNvSpPr/>
          <p:nvPr/>
        </p:nvSpPr>
        <p:spPr>
          <a:xfrm>
            <a:off x="3838409" y="3429000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8F1D987-4369-4D73-8E9D-4EF182986155}"/>
              </a:ext>
            </a:extLst>
          </p:cNvPr>
          <p:cNvSpPr txBox="1"/>
          <p:nvPr/>
        </p:nvSpPr>
        <p:spPr>
          <a:xfrm>
            <a:off x="5625885" y="2851688"/>
            <a:ext cx="57279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Nella matrice di esempio si può sostituire la riga 2 con la </a:t>
            </a:r>
            <a:r>
              <a:rPr lang="it-IT" sz="2000" b="1" dirty="0"/>
              <a:t>differenza</a:t>
            </a:r>
            <a:r>
              <a:rPr lang="it-IT" dirty="0"/>
              <a:t> tra la riga 2 e la riga 1 elemento per elemento in modo da ottenere 0 sotto il pivot 1.</a:t>
            </a:r>
          </a:p>
          <a:p>
            <a:r>
              <a:rPr lang="it-IT" dirty="0"/>
              <a:t>In simboli:    </a:t>
            </a:r>
          </a:p>
          <a:p>
            <a:pPr algn="ctr"/>
            <a:r>
              <a:rPr lang="it-IT" sz="2400" b="1" dirty="0"/>
              <a:t>R2 </a:t>
            </a:r>
            <a:r>
              <a:rPr lang="it-IT" sz="2400" b="1" dirty="0">
                <a:sym typeface="Wingdings" panose="05000000000000000000" pitchFamily="2" charset="2"/>
              </a:rPr>
              <a:t> R2 – R1</a:t>
            </a:r>
            <a:endParaRPr lang="it-IT" sz="2000" b="1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4EEC683-4136-4AFB-8689-612A753A66B6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1. Rendere nullo il </a:t>
            </a:r>
            <a:r>
              <a:rPr lang="it-IT" sz="2400" dirty="0">
                <a:solidFill>
                  <a:schemeClr val="accent2"/>
                </a:solidFill>
              </a:rPr>
              <a:t>primo 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11</a:t>
            </a:r>
            <a:r>
              <a:rPr lang="it-IT" sz="2800" b="1" dirty="0">
                <a:solidFill>
                  <a:schemeClr val="accent6"/>
                </a:solidFill>
              </a:rPr>
              <a:t> = 1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21F7711-BD31-4CFE-BEEF-530028627E41}"/>
              </a:ext>
            </a:extLst>
          </p:cNvPr>
          <p:cNvSpPr txBox="1"/>
          <p:nvPr/>
        </p:nvSpPr>
        <p:spPr>
          <a:xfrm>
            <a:off x="1369295" y="5793361"/>
            <a:ext cx="3993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Ora sostituiamo gli elementi…</a:t>
            </a:r>
          </a:p>
        </p:txBody>
      </p:sp>
    </p:spTree>
    <p:extLst>
      <p:ext uri="{BB962C8B-B14F-4D97-AF65-F5344CB8AC3E}">
        <p14:creationId xmlns:p14="http://schemas.microsoft.com/office/powerpoint/2010/main" val="3480213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1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3EB25061-93F0-4F2F-B935-F4EC8E939BD7}"/>
                  </a:ext>
                </a:extLst>
              </p:cNvPr>
              <p:cNvSpPr txBox="1"/>
              <p:nvPr/>
            </p:nvSpPr>
            <p:spPr>
              <a:xfrm>
                <a:off x="1942455" y="3062681"/>
                <a:ext cx="2474562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1" i="1" smtClean="0">
                                    <a:solidFill>
                                      <a:schemeClr val="accent6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3EB25061-93F0-4F2F-B935-F4EC8E939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455" y="3062681"/>
                <a:ext cx="2474562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474EEB5D-8FF9-422D-8AC4-03E5545C3F14}"/>
              </a:ext>
            </a:extLst>
          </p:cNvPr>
          <p:cNvSpPr txBox="1"/>
          <p:nvPr/>
        </p:nvSpPr>
        <p:spPr>
          <a:xfrm>
            <a:off x="1699642" y="5168959"/>
            <a:ext cx="4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 2  -  1</a:t>
            </a:r>
            <a:r>
              <a:rPr lang="it-IT" sz="2400" b="1" dirty="0">
                <a:solidFill>
                  <a:schemeClr val="accent6"/>
                </a:solidFill>
              </a:rPr>
              <a:t> </a:t>
            </a:r>
            <a:r>
              <a:rPr lang="it-IT" sz="2400" dirty="0"/>
              <a:t>= 1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8AF8D37-5DE4-41D6-ACCB-77749EFFC4F1}"/>
              </a:ext>
            </a:extLst>
          </p:cNvPr>
          <p:cNvSpPr txBox="1"/>
          <p:nvPr/>
        </p:nvSpPr>
        <p:spPr>
          <a:xfrm>
            <a:off x="1369295" y="4623193"/>
            <a:ext cx="9453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Effettuare la stessa operazione per tutti gli elementi della seconda riga</a:t>
            </a:r>
            <a:r>
              <a:rPr lang="it-IT" dirty="0"/>
              <a:t>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A3FE236-7A33-4556-819C-C215B4150DF9}"/>
              </a:ext>
            </a:extLst>
          </p:cNvPr>
          <p:cNvSpPr txBox="1"/>
          <p:nvPr/>
        </p:nvSpPr>
        <p:spPr>
          <a:xfrm>
            <a:off x="5135104" y="5151461"/>
            <a:ext cx="4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 </a:t>
            </a:r>
            <a:r>
              <a:rPr lang="it-IT" sz="2400" dirty="0">
                <a:solidFill>
                  <a:schemeClr val="accent1"/>
                </a:solidFill>
              </a:rPr>
              <a:t>-2 -  1</a:t>
            </a:r>
            <a:r>
              <a:rPr lang="it-IT" sz="2400" b="1" dirty="0">
                <a:solidFill>
                  <a:schemeClr val="accent1"/>
                </a:solidFill>
              </a:rPr>
              <a:t> </a:t>
            </a:r>
            <a:r>
              <a:rPr lang="it-IT" sz="2400" dirty="0">
                <a:solidFill>
                  <a:schemeClr val="accent1"/>
                </a:solidFill>
              </a:rPr>
              <a:t>= -3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20DB31A-4906-4631-99C3-3516822D6F56}"/>
              </a:ext>
            </a:extLst>
          </p:cNvPr>
          <p:cNvSpPr txBox="1"/>
          <p:nvPr/>
        </p:nvSpPr>
        <p:spPr>
          <a:xfrm>
            <a:off x="8353591" y="5160210"/>
            <a:ext cx="4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FF33CC"/>
                </a:solidFill>
              </a:rPr>
              <a:t> 1 -  12</a:t>
            </a:r>
            <a:r>
              <a:rPr lang="it-IT" sz="2400" b="1" dirty="0">
                <a:solidFill>
                  <a:srgbClr val="FF33CC"/>
                </a:solidFill>
              </a:rPr>
              <a:t> </a:t>
            </a:r>
            <a:r>
              <a:rPr lang="it-IT" sz="2400" dirty="0">
                <a:solidFill>
                  <a:srgbClr val="FF33CC"/>
                </a:solidFill>
              </a:rPr>
              <a:t>= -11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34A1FCA-622B-4933-9AB9-8158B51C8E9F}"/>
              </a:ext>
            </a:extLst>
          </p:cNvPr>
          <p:cNvSpPr/>
          <p:nvPr/>
        </p:nvSpPr>
        <p:spPr>
          <a:xfrm>
            <a:off x="2557219" y="3386022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4D00BBD0-6420-44BD-B4D7-A9ECB5316F99}"/>
              </a:ext>
            </a:extLst>
          </p:cNvPr>
          <p:cNvSpPr/>
          <p:nvPr/>
        </p:nvSpPr>
        <p:spPr>
          <a:xfrm>
            <a:off x="3146156" y="3429000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2AC1341F-C122-4927-B463-AD96B3D094EE}"/>
              </a:ext>
            </a:extLst>
          </p:cNvPr>
          <p:cNvSpPr/>
          <p:nvPr/>
        </p:nvSpPr>
        <p:spPr>
          <a:xfrm>
            <a:off x="3838409" y="3429000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8F1D987-4369-4D73-8E9D-4EF182986155}"/>
              </a:ext>
            </a:extLst>
          </p:cNvPr>
          <p:cNvSpPr txBox="1"/>
          <p:nvPr/>
        </p:nvSpPr>
        <p:spPr>
          <a:xfrm>
            <a:off x="5625885" y="2851688"/>
            <a:ext cx="57279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Nella matrice di esempio si può sostituire la riga 2 con la </a:t>
            </a:r>
            <a:r>
              <a:rPr lang="it-IT" sz="2000" b="1" dirty="0"/>
              <a:t>differenza</a:t>
            </a:r>
            <a:r>
              <a:rPr lang="it-IT" dirty="0"/>
              <a:t> tra la riga 2 e la riga 1 elemento per elemento in modo da ottenere 0 sotto il pivot 1.</a:t>
            </a:r>
          </a:p>
          <a:p>
            <a:r>
              <a:rPr lang="it-IT" dirty="0"/>
              <a:t>In simboli:    </a:t>
            </a:r>
          </a:p>
          <a:p>
            <a:pPr algn="ctr"/>
            <a:r>
              <a:rPr lang="it-IT" sz="2400" b="1" dirty="0"/>
              <a:t>R2 </a:t>
            </a:r>
            <a:r>
              <a:rPr lang="it-IT" sz="2400" b="1" dirty="0">
                <a:sym typeface="Wingdings" panose="05000000000000000000" pitchFamily="2" charset="2"/>
              </a:rPr>
              <a:t> R2 – R1</a:t>
            </a:r>
            <a:endParaRPr lang="it-IT" sz="2000" b="1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4C5D318-4E17-4E32-9791-26E27CAD45EB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1. Rendere nullo il </a:t>
            </a:r>
            <a:r>
              <a:rPr lang="it-IT" sz="2400" dirty="0">
                <a:solidFill>
                  <a:schemeClr val="accent2"/>
                </a:solidFill>
              </a:rPr>
              <a:t>primo 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11</a:t>
            </a:r>
            <a:r>
              <a:rPr lang="it-IT" sz="2800" b="1" dirty="0">
                <a:solidFill>
                  <a:schemeClr val="accent6"/>
                </a:solidFill>
              </a:rPr>
              <a:t> = 1 </a:t>
            </a:r>
            <a:endParaRPr lang="it-IT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887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2</a:t>
            </a:r>
            <a:endParaRPr lang="it-IT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1E195BE-EC14-4DA1-A4D3-AFE2E7BDF227}"/>
              </a:ext>
            </a:extLst>
          </p:cNvPr>
          <p:cNvSpPr/>
          <p:nvPr/>
        </p:nvSpPr>
        <p:spPr>
          <a:xfrm>
            <a:off x="1999282" y="3769964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EA992C6-C9E1-485E-B921-E7C251AFFB03}"/>
                  </a:ext>
                </a:extLst>
              </p:cNvPr>
              <p:cNvSpPr txBox="1"/>
              <p:nvPr/>
            </p:nvSpPr>
            <p:spPr>
              <a:xfrm>
                <a:off x="1942455" y="3062681"/>
                <a:ext cx="2474562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EA992C6-C9E1-485E-B921-E7C251AFF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455" y="3062681"/>
                <a:ext cx="2474562" cy="9766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67FE38F-7710-4784-999E-37AC23664DDF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2. Rendere nullo il </a:t>
            </a:r>
            <a:r>
              <a:rPr lang="it-IT" sz="2400" dirty="0">
                <a:solidFill>
                  <a:schemeClr val="accent2"/>
                </a:solidFill>
              </a:rPr>
              <a:t>secondo 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11</a:t>
            </a:r>
            <a:r>
              <a:rPr lang="it-IT" sz="2800" b="1" dirty="0">
                <a:solidFill>
                  <a:schemeClr val="accent6"/>
                </a:solidFill>
              </a:rPr>
              <a:t> = 1 </a:t>
            </a:r>
            <a:endParaRPr lang="it-IT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352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2</a:t>
            </a:r>
            <a:endParaRPr lang="it-IT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1E195BE-EC14-4DA1-A4D3-AFE2E7BDF227}"/>
              </a:ext>
            </a:extLst>
          </p:cNvPr>
          <p:cNvSpPr/>
          <p:nvPr/>
        </p:nvSpPr>
        <p:spPr>
          <a:xfrm>
            <a:off x="1999282" y="3769964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52A55CF-33EC-428F-A773-B718FD4F4AAF}"/>
              </a:ext>
            </a:extLst>
          </p:cNvPr>
          <p:cNvSpPr txBox="1"/>
          <p:nvPr/>
        </p:nvSpPr>
        <p:spPr>
          <a:xfrm>
            <a:off x="5625885" y="2851688"/>
            <a:ext cx="57279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Nella matrice di esempio si può sostituire la riga 3 con la </a:t>
            </a:r>
            <a:r>
              <a:rPr lang="it-IT" sz="2000" b="1" dirty="0"/>
              <a:t>differenza</a:t>
            </a:r>
            <a:r>
              <a:rPr lang="it-IT" dirty="0"/>
              <a:t> tra la riga 3 e la riga 1 moltiplicata per 2 elemento per elemento in modo da ottenere 0.</a:t>
            </a:r>
          </a:p>
          <a:p>
            <a:r>
              <a:rPr lang="it-IT" dirty="0"/>
              <a:t>In simboli:    </a:t>
            </a:r>
          </a:p>
          <a:p>
            <a:pPr algn="ctr"/>
            <a:r>
              <a:rPr lang="it-IT" sz="2400" b="1" dirty="0"/>
              <a:t>R3 </a:t>
            </a:r>
            <a:r>
              <a:rPr lang="it-IT" sz="2400" b="1" dirty="0">
                <a:sym typeface="Wingdings" panose="05000000000000000000" pitchFamily="2" charset="2"/>
              </a:rPr>
              <a:t> R3 – 2 x R1</a:t>
            </a:r>
            <a:endParaRPr lang="it-IT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EA992C6-C9E1-485E-B921-E7C251AFFB03}"/>
                  </a:ext>
                </a:extLst>
              </p:cNvPr>
              <p:cNvSpPr txBox="1"/>
              <p:nvPr/>
            </p:nvSpPr>
            <p:spPr>
              <a:xfrm>
                <a:off x="1942455" y="3062681"/>
                <a:ext cx="2474562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i="1" dirty="0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EA992C6-C9E1-485E-B921-E7C251AFF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455" y="3062681"/>
                <a:ext cx="2474562" cy="9766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67FE38F-7710-4784-999E-37AC23664DDF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2. Rendere nullo il </a:t>
            </a:r>
            <a:r>
              <a:rPr lang="it-IT" sz="2400" dirty="0">
                <a:solidFill>
                  <a:schemeClr val="accent2"/>
                </a:solidFill>
              </a:rPr>
              <a:t>secondo 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11</a:t>
            </a:r>
            <a:r>
              <a:rPr lang="it-IT" sz="2800" b="1" dirty="0">
                <a:solidFill>
                  <a:schemeClr val="accent6"/>
                </a:solidFill>
              </a:rPr>
              <a:t> = 1 </a:t>
            </a:r>
            <a:endParaRPr lang="it-IT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658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2</a:t>
            </a:r>
            <a:endParaRPr lang="it-IT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1E195BE-EC14-4DA1-A4D3-AFE2E7BDF227}"/>
              </a:ext>
            </a:extLst>
          </p:cNvPr>
          <p:cNvSpPr/>
          <p:nvPr/>
        </p:nvSpPr>
        <p:spPr>
          <a:xfrm>
            <a:off x="1999282" y="3769964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3A4D2B0-9500-43E3-B781-8DD09D13C7FF}"/>
              </a:ext>
            </a:extLst>
          </p:cNvPr>
          <p:cNvSpPr txBox="1"/>
          <p:nvPr/>
        </p:nvSpPr>
        <p:spPr>
          <a:xfrm>
            <a:off x="2588216" y="4936018"/>
            <a:ext cx="1937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2   - 2 x </a:t>
            </a:r>
            <a:r>
              <a:rPr lang="it-IT" sz="2400" b="1" dirty="0">
                <a:solidFill>
                  <a:schemeClr val="accent6"/>
                </a:solidFill>
              </a:rPr>
              <a:t>1 </a:t>
            </a:r>
            <a:r>
              <a:rPr lang="it-IT" sz="2400" dirty="0"/>
              <a:t>= 0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A5B40D8F-B67C-4647-851B-536A6AB4230B}"/>
              </a:ext>
            </a:extLst>
          </p:cNvPr>
          <p:cNvSpPr/>
          <p:nvPr/>
        </p:nvSpPr>
        <p:spPr>
          <a:xfrm>
            <a:off x="2588216" y="4983760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52A55CF-33EC-428F-A773-B718FD4F4AAF}"/>
              </a:ext>
            </a:extLst>
          </p:cNvPr>
          <p:cNvSpPr txBox="1"/>
          <p:nvPr/>
        </p:nvSpPr>
        <p:spPr>
          <a:xfrm>
            <a:off x="5625885" y="2851688"/>
            <a:ext cx="57279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Nella matrice di esempio si può sostituire la riga 3 con la </a:t>
            </a:r>
            <a:r>
              <a:rPr lang="it-IT" sz="2000" b="1" dirty="0"/>
              <a:t>differenza</a:t>
            </a:r>
            <a:r>
              <a:rPr lang="it-IT" dirty="0"/>
              <a:t> tra la riga 3 e la riga 1 moltiplicata per 2 elemento per elemento in modo da ottenere 0.</a:t>
            </a:r>
          </a:p>
          <a:p>
            <a:r>
              <a:rPr lang="it-IT" dirty="0"/>
              <a:t>In simboli:    </a:t>
            </a:r>
          </a:p>
          <a:p>
            <a:pPr algn="ctr"/>
            <a:r>
              <a:rPr lang="it-IT" sz="2400" b="1" dirty="0"/>
              <a:t>R3 </a:t>
            </a:r>
            <a:r>
              <a:rPr lang="it-IT" sz="2400" b="1" dirty="0">
                <a:sym typeface="Wingdings" panose="05000000000000000000" pitchFamily="2" charset="2"/>
              </a:rPr>
              <a:t> R3 – 2 x R1</a:t>
            </a:r>
            <a:endParaRPr lang="it-IT" sz="2000" b="1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63F6856-CB0F-4B76-A4BF-F301DB580E92}"/>
              </a:ext>
            </a:extLst>
          </p:cNvPr>
          <p:cNvSpPr txBox="1"/>
          <p:nvPr/>
        </p:nvSpPr>
        <p:spPr>
          <a:xfrm>
            <a:off x="1369295" y="4405614"/>
            <a:ext cx="945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operazione va ripetuta per tutti gli elementi della riga.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67FE38F-7710-4784-999E-37AC23664DDF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2. Rendere nullo il </a:t>
            </a:r>
            <a:r>
              <a:rPr lang="it-IT" sz="2400" dirty="0">
                <a:solidFill>
                  <a:schemeClr val="accent2"/>
                </a:solidFill>
              </a:rPr>
              <a:t>secondo 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11</a:t>
            </a:r>
            <a:r>
              <a:rPr lang="it-IT" sz="2800" b="1" dirty="0">
                <a:solidFill>
                  <a:schemeClr val="accent6"/>
                </a:solidFill>
              </a:rPr>
              <a:t> = 1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10D871AE-B881-499E-9626-07FC11CDA430}"/>
                  </a:ext>
                </a:extLst>
              </p:cNvPr>
              <p:cNvSpPr txBox="1"/>
              <p:nvPr/>
            </p:nvSpPr>
            <p:spPr>
              <a:xfrm>
                <a:off x="1942455" y="3062681"/>
                <a:ext cx="2474562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i="1" dirty="0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10D871AE-B881-499E-9626-07FC11CDA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455" y="3062681"/>
                <a:ext cx="2474562" cy="9766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026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2</a:t>
            </a:r>
            <a:endParaRPr lang="it-IT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1E195BE-EC14-4DA1-A4D3-AFE2E7BDF227}"/>
              </a:ext>
            </a:extLst>
          </p:cNvPr>
          <p:cNvSpPr/>
          <p:nvPr/>
        </p:nvSpPr>
        <p:spPr>
          <a:xfrm>
            <a:off x="1999282" y="3769964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3A4D2B0-9500-43E3-B781-8DD09D13C7FF}"/>
              </a:ext>
            </a:extLst>
          </p:cNvPr>
          <p:cNvSpPr txBox="1"/>
          <p:nvPr/>
        </p:nvSpPr>
        <p:spPr>
          <a:xfrm>
            <a:off x="2588216" y="4936018"/>
            <a:ext cx="1937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2   - 2 x </a:t>
            </a:r>
            <a:r>
              <a:rPr lang="it-IT" sz="2400" b="1" dirty="0">
                <a:solidFill>
                  <a:schemeClr val="accent6"/>
                </a:solidFill>
              </a:rPr>
              <a:t>1 </a:t>
            </a:r>
            <a:r>
              <a:rPr lang="it-IT" sz="2400" dirty="0"/>
              <a:t>= 0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A5B40D8F-B67C-4647-851B-536A6AB4230B}"/>
              </a:ext>
            </a:extLst>
          </p:cNvPr>
          <p:cNvSpPr/>
          <p:nvPr/>
        </p:nvSpPr>
        <p:spPr>
          <a:xfrm>
            <a:off x="2588216" y="4983760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52A55CF-33EC-428F-A773-B718FD4F4AAF}"/>
              </a:ext>
            </a:extLst>
          </p:cNvPr>
          <p:cNvSpPr txBox="1"/>
          <p:nvPr/>
        </p:nvSpPr>
        <p:spPr>
          <a:xfrm>
            <a:off x="5625885" y="2851688"/>
            <a:ext cx="57279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Nella matrice di esempio si può sostituire la riga 3 con la </a:t>
            </a:r>
            <a:r>
              <a:rPr lang="it-IT" sz="2000" b="1" dirty="0"/>
              <a:t>differenza</a:t>
            </a:r>
            <a:r>
              <a:rPr lang="it-IT" dirty="0"/>
              <a:t> tra la riga 3 e la riga 1 moltiplicata per 2 elemento per elemento in modo da ottenere 0.</a:t>
            </a:r>
          </a:p>
          <a:p>
            <a:r>
              <a:rPr lang="it-IT" dirty="0"/>
              <a:t>In simboli:    </a:t>
            </a:r>
          </a:p>
          <a:p>
            <a:pPr algn="ctr"/>
            <a:r>
              <a:rPr lang="it-IT" sz="2400" b="1" dirty="0"/>
              <a:t>R3 </a:t>
            </a:r>
            <a:r>
              <a:rPr lang="it-IT" sz="2400" b="1" dirty="0">
                <a:sym typeface="Wingdings" panose="05000000000000000000" pitchFamily="2" charset="2"/>
              </a:rPr>
              <a:t> R3 – 2 x R1</a:t>
            </a:r>
            <a:endParaRPr lang="it-IT" sz="2000" b="1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63F6856-CB0F-4B76-A4BF-F301DB580E92}"/>
              </a:ext>
            </a:extLst>
          </p:cNvPr>
          <p:cNvSpPr txBox="1"/>
          <p:nvPr/>
        </p:nvSpPr>
        <p:spPr>
          <a:xfrm>
            <a:off x="1369295" y="4405614"/>
            <a:ext cx="945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operazione va ripetuta per tutti gli elementi della riga.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67FE38F-7710-4784-999E-37AC23664DDF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2. Rendere nullo il </a:t>
            </a:r>
            <a:r>
              <a:rPr lang="it-IT" sz="2400" dirty="0">
                <a:solidFill>
                  <a:schemeClr val="accent2"/>
                </a:solidFill>
              </a:rPr>
              <a:t>secondo 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11</a:t>
            </a:r>
            <a:r>
              <a:rPr lang="it-IT" sz="2800" b="1" dirty="0">
                <a:solidFill>
                  <a:schemeClr val="accent6"/>
                </a:solidFill>
              </a:rPr>
              <a:t> = 1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10D871AE-B881-499E-9626-07FC11CDA430}"/>
                  </a:ext>
                </a:extLst>
              </p:cNvPr>
              <p:cNvSpPr txBox="1"/>
              <p:nvPr/>
            </p:nvSpPr>
            <p:spPr>
              <a:xfrm>
                <a:off x="1942455" y="3062681"/>
                <a:ext cx="2474562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40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400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i="1" dirty="0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10D871AE-B881-499E-9626-07FC11CDA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455" y="3062681"/>
                <a:ext cx="2474562" cy="9766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582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3EB25061-93F0-4F2F-B935-F4EC8E939BD7}"/>
                  </a:ext>
                </a:extLst>
              </p:cNvPr>
              <p:cNvSpPr txBox="1"/>
              <p:nvPr/>
            </p:nvSpPr>
            <p:spPr>
              <a:xfrm>
                <a:off x="1942455" y="3062681"/>
                <a:ext cx="2474562" cy="991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1" i="1" smtClean="0">
                                    <a:solidFill>
                                      <a:schemeClr val="accent6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3EB25061-93F0-4F2F-B935-F4EC8E939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455" y="3062681"/>
                <a:ext cx="2474562" cy="9910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2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74EEB5D-8FF9-422D-8AC4-03E5545C3F14}"/>
              </a:ext>
            </a:extLst>
          </p:cNvPr>
          <p:cNvSpPr txBox="1"/>
          <p:nvPr/>
        </p:nvSpPr>
        <p:spPr>
          <a:xfrm>
            <a:off x="1699642" y="5168959"/>
            <a:ext cx="4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 1  - 2 x 1</a:t>
            </a:r>
            <a:r>
              <a:rPr lang="it-IT" sz="2400" b="1" dirty="0">
                <a:solidFill>
                  <a:schemeClr val="accent6"/>
                </a:solidFill>
              </a:rPr>
              <a:t> </a:t>
            </a:r>
            <a:r>
              <a:rPr lang="it-IT" sz="2400" dirty="0"/>
              <a:t>= -1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A3FE236-7A33-4556-819C-C215B4150DF9}"/>
              </a:ext>
            </a:extLst>
          </p:cNvPr>
          <p:cNvSpPr txBox="1"/>
          <p:nvPr/>
        </p:nvSpPr>
        <p:spPr>
          <a:xfrm>
            <a:off x="5135104" y="5151461"/>
            <a:ext cx="4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 </a:t>
            </a:r>
            <a:r>
              <a:rPr lang="it-IT" sz="2400" dirty="0">
                <a:solidFill>
                  <a:schemeClr val="accent1"/>
                </a:solidFill>
              </a:rPr>
              <a:t>-3 – 2 x 1</a:t>
            </a:r>
            <a:r>
              <a:rPr lang="it-IT" sz="2400" b="1" dirty="0">
                <a:solidFill>
                  <a:schemeClr val="accent1"/>
                </a:solidFill>
              </a:rPr>
              <a:t> </a:t>
            </a:r>
            <a:r>
              <a:rPr lang="it-IT" sz="2400" dirty="0">
                <a:solidFill>
                  <a:schemeClr val="accent1"/>
                </a:solidFill>
              </a:rPr>
              <a:t>= -5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20DB31A-4906-4631-99C3-3516822D6F56}"/>
              </a:ext>
            </a:extLst>
          </p:cNvPr>
          <p:cNvSpPr txBox="1"/>
          <p:nvPr/>
        </p:nvSpPr>
        <p:spPr>
          <a:xfrm>
            <a:off x="8353591" y="5160210"/>
            <a:ext cx="4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FF33CC"/>
                </a:solidFill>
              </a:rPr>
              <a:t> -5 – 2 x 12</a:t>
            </a:r>
            <a:r>
              <a:rPr lang="it-IT" sz="2400" b="1" dirty="0">
                <a:solidFill>
                  <a:srgbClr val="FF33CC"/>
                </a:solidFill>
              </a:rPr>
              <a:t> </a:t>
            </a:r>
            <a:r>
              <a:rPr lang="it-IT" sz="2400" dirty="0">
                <a:solidFill>
                  <a:srgbClr val="FF33CC"/>
                </a:solidFill>
              </a:rPr>
              <a:t>= -29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34A1FCA-622B-4933-9AB9-8158B51C8E9F}"/>
              </a:ext>
            </a:extLst>
          </p:cNvPr>
          <p:cNvSpPr/>
          <p:nvPr/>
        </p:nvSpPr>
        <p:spPr>
          <a:xfrm>
            <a:off x="2516033" y="3728053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4D00BBD0-6420-44BD-B4D7-A9ECB5316F99}"/>
              </a:ext>
            </a:extLst>
          </p:cNvPr>
          <p:cNvSpPr/>
          <p:nvPr/>
        </p:nvSpPr>
        <p:spPr>
          <a:xfrm>
            <a:off x="3104970" y="3771031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2AC1341F-C122-4927-B463-AD96B3D094EE}"/>
              </a:ext>
            </a:extLst>
          </p:cNvPr>
          <p:cNvSpPr/>
          <p:nvPr/>
        </p:nvSpPr>
        <p:spPr>
          <a:xfrm>
            <a:off x="3797223" y="3771031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19E4F44-2FD9-42D5-A9C4-99C3CEA66388}"/>
              </a:ext>
            </a:extLst>
          </p:cNvPr>
          <p:cNvSpPr txBox="1"/>
          <p:nvPr/>
        </p:nvSpPr>
        <p:spPr>
          <a:xfrm>
            <a:off x="5625885" y="2851688"/>
            <a:ext cx="57279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Nella matrice di esempio si può sostituire la riga 3 con la </a:t>
            </a:r>
            <a:r>
              <a:rPr lang="it-IT" sz="2000" b="1" dirty="0"/>
              <a:t>differenza</a:t>
            </a:r>
            <a:r>
              <a:rPr lang="it-IT" dirty="0"/>
              <a:t> tra la riga 3 e la riga 1 moltiplicata per 2 elemento per elemento in modo da ottenere 0.</a:t>
            </a:r>
          </a:p>
          <a:p>
            <a:r>
              <a:rPr lang="it-IT" dirty="0"/>
              <a:t>In simboli:    </a:t>
            </a:r>
          </a:p>
          <a:p>
            <a:pPr algn="ctr"/>
            <a:r>
              <a:rPr lang="it-IT" sz="2400" b="1" dirty="0"/>
              <a:t>R3 </a:t>
            </a:r>
            <a:r>
              <a:rPr lang="it-IT" sz="2400" b="1" dirty="0">
                <a:sym typeface="Wingdings" panose="05000000000000000000" pitchFamily="2" charset="2"/>
              </a:rPr>
              <a:t> R3 – 2 x R1</a:t>
            </a:r>
            <a:endParaRPr lang="it-IT" sz="2000" b="1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DA46240-704F-4A05-9476-AA4374837E4B}"/>
              </a:ext>
            </a:extLst>
          </p:cNvPr>
          <p:cNvSpPr txBox="1"/>
          <p:nvPr/>
        </p:nvSpPr>
        <p:spPr>
          <a:xfrm>
            <a:off x="1369295" y="4405614"/>
            <a:ext cx="945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operazione va ripetuta per tutti gli elementi della riga.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05926B2-39C9-455D-8063-02CCA3E73516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2. Rendere nullo il </a:t>
            </a:r>
            <a:r>
              <a:rPr lang="it-IT" sz="2400" dirty="0">
                <a:solidFill>
                  <a:schemeClr val="accent2"/>
                </a:solidFill>
              </a:rPr>
              <a:t>secondo 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11</a:t>
            </a:r>
            <a:r>
              <a:rPr lang="it-IT" sz="2800" b="1" dirty="0">
                <a:solidFill>
                  <a:schemeClr val="accent6"/>
                </a:solidFill>
              </a:rPr>
              <a:t> = 1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5269E0-20ED-4FD8-A454-09E570B68F66}"/>
              </a:ext>
            </a:extLst>
          </p:cNvPr>
          <p:cNvSpPr txBox="1"/>
          <p:nvPr/>
        </p:nvSpPr>
        <p:spPr>
          <a:xfrm>
            <a:off x="1369295" y="5793361"/>
            <a:ext cx="3993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Ora sostituiamo gli elementi…</a:t>
            </a:r>
          </a:p>
        </p:txBody>
      </p:sp>
    </p:spTree>
    <p:extLst>
      <p:ext uri="{BB962C8B-B14F-4D97-AF65-F5344CB8AC3E}">
        <p14:creationId xmlns:p14="http://schemas.microsoft.com/office/powerpoint/2010/main" val="3091810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3EB25061-93F0-4F2F-B935-F4EC8E939BD7}"/>
                  </a:ext>
                </a:extLst>
              </p:cNvPr>
              <p:cNvSpPr txBox="1"/>
              <p:nvPr/>
            </p:nvSpPr>
            <p:spPr>
              <a:xfrm>
                <a:off x="1942455" y="3062681"/>
                <a:ext cx="2474562" cy="991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1" i="1" smtClean="0">
                                    <a:solidFill>
                                      <a:schemeClr val="accent6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−29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3EB25061-93F0-4F2F-B935-F4EC8E939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455" y="3062681"/>
                <a:ext cx="2474562" cy="991041"/>
              </a:xfrm>
              <a:prstGeom prst="rect">
                <a:avLst/>
              </a:prstGeom>
              <a:blipFill>
                <a:blip r:embed="rId2"/>
                <a:stretch>
                  <a:fillRect r="-78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2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74EEB5D-8FF9-422D-8AC4-03E5545C3F14}"/>
              </a:ext>
            </a:extLst>
          </p:cNvPr>
          <p:cNvSpPr txBox="1"/>
          <p:nvPr/>
        </p:nvSpPr>
        <p:spPr>
          <a:xfrm>
            <a:off x="1699642" y="5168959"/>
            <a:ext cx="4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 1  - 2 x 1</a:t>
            </a:r>
            <a:r>
              <a:rPr lang="it-IT" sz="2400" b="1" dirty="0">
                <a:solidFill>
                  <a:schemeClr val="accent6"/>
                </a:solidFill>
              </a:rPr>
              <a:t> </a:t>
            </a:r>
            <a:r>
              <a:rPr lang="it-IT" sz="2400" dirty="0"/>
              <a:t>= -1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A3FE236-7A33-4556-819C-C215B4150DF9}"/>
              </a:ext>
            </a:extLst>
          </p:cNvPr>
          <p:cNvSpPr txBox="1"/>
          <p:nvPr/>
        </p:nvSpPr>
        <p:spPr>
          <a:xfrm>
            <a:off x="5135104" y="5151461"/>
            <a:ext cx="4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 </a:t>
            </a:r>
            <a:r>
              <a:rPr lang="it-IT" sz="2400" dirty="0">
                <a:solidFill>
                  <a:schemeClr val="accent1"/>
                </a:solidFill>
              </a:rPr>
              <a:t>-3 – 2 x 1</a:t>
            </a:r>
            <a:r>
              <a:rPr lang="it-IT" sz="2400" b="1" dirty="0">
                <a:solidFill>
                  <a:schemeClr val="accent1"/>
                </a:solidFill>
              </a:rPr>
              <a:t> </a:t>
            </a:r>
            <a:r>
              <a:rPr lang="it-IT" sz="2400" dirty="0">
                <a:solidFill>
                  <a:schemeClr val="accent1"/>
                </a:solidFill>
              </a:rPr>
              <a:t>= -5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20DB31A-4906-4631-99C3-3516822D6F56}"/>
              </a:ext>
            </a:extLst>
          </p:cNvPr>
          <p:cNvSpPr txBox="1"/>
          <p:nvPr/>
        </p:nvSpPr>
        <p:spPr>
          <a:xfrm>
            <a:off x="8353591" y="5160210"/>
            <a:ext cx="4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FF33CC"/>
                </a:solidFill>
              </a:rPr>
              <a:t> -5 – 2 x 12</a:t>
            </a:r>
            <a:r>
              <a:rPr lang="it-IT" sz="2400" b="1" dirty="0">
                <a:solidFill>
                  <a:srgbClr val="FF33CC"/>
                </a:solidFill>
              </a:rPr>
              <a:t> </a:t>
            </a:r>
            <a:r>
              <a:rPr lang="it-IT" sz="2400" dirty="0">
                <a:solidFill>
                  <a:srgbClr val="FF33CC"/>
                </a:solidFill>
              </a:rPr>
              <a:t>= -29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34A1FCA-622B-4933-9AB9-8158B51C8E9F}"/>
              </a:ext>
            </a:extLst>
          </p:cNvPr>
          <p:cNvSpPr/>
          <p:nvPr/>
        </p:nvSpPr>
        <p:spPr>
          <a:xfrm>
            <a:off x="2516033" y="3728053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4D00BBD0-6420-44BD-B4D7-A9ECB5316F99}"/>
              </a:ext>
            </a:extLst>
          </p:cNvPr>
          <p:cNvSpPr/>
          <p:nvPr/>
        </p:nvSpPr>
        <p:spPr>
          <a:xfrm>
            <a:off x="3104970" y="3771031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2AC1341F-C122-4927-B463-AD96B3D094EE}"/>
              </a:ext>
            </a:extLst>
          </p:cNvPr>
          <p:cNvSpPr/>
          <p:nvPr/>
        </p:nvSpPr>
        <p:spPr>
          <a:xfrm>
            <a:off x="3797223" y="3771031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19E4F44-2FD9-42D5-A9C4-99C3CEA66388}"/>
              </a:ext>
            </a:extLst>
          </p:cNvPr>
          <p:cNvSpPr txBox="1"/>
          <p:nvPr/>
        </p:nvSpPr>
        <p:spPr>
          <a:xfrm>
            <a:off x="5625885" y="2851688"/>
            <a:ext cx="57279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Nella matrice di esempio si può sostituire la riga 3 con la </a:t>
            </a:r>
            <a:r>
              <a:rPr lang="it-IT" sz="2000" b="1" dirty="0"/>
              <a:t>differenza</a:t>
            </a:r>
            <a:r>
              <a:rPr lang="it-IT" dirty="0"/>
              <a:t> tra la riga 3 e la riga 1 moltiplicata per 2 elemento per elemento in modo da ottenere 0.</a:t>
            </a:r>
          </a:p>
          <a:p>
            <a:r>
              <a:rPr lang="it-IT" dirty="0"/>
              <a:t>In simboli:    </a:t>
            </a:r>
          </a:p>
          <a:p>
            <a:pPr algn="ctr"/>
            <a:r>
              <a:rPr lang="it-IT" sz="2400" b="1" dirty="0"/>
              <a:t>R3 </a:t>
            </a:r>
            <a:r>
              <a:rPr lang="it-IT" sz="2400" b="1" dirty="0">
                <a:sym typeface="Wingdings" panose="05000000000000000000" pitchFamily="2" charset="2"/>
              </a:rPr>
              <a:t> R3 – 2 x R1</a:t>
            </a:r>
            <a:endParaRPr lang="it-IT" sz="2000" b="1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DA46240-704F-4A05-9476-AA4374837E4B}"/>
              </a:ext>
            </a:extLst>
          </p:cNvPr>
          <p:cNvSpPr txBox="1"/>
          <p:nvPr/>
        </p:nvSpPr>
        <p:spPr>
          <a:xfrm>
            <a:off x="1369295" y="4405614"/>
            <a:ext cx="945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operazione va ripetuta per tutti gli elementi della riga.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05926B2-39C9-455D-8063-02CCA3E73516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2. Rendere nullo il </a:t>
            </a:r>
            <a:r>
              <a:rPr lang="it-IT" sz="2400" dirty="0">
                <a:solidFill>
                  <a:schemeClr val="accent2"/>
                </a:solidFill>
              </a:rPr>
              <a:t>secondo 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11</a:t>
            </a:r>
            <a:r>
              <a:rPr lang="it-IT" sz="2800" b="1" dirty="0">
                <a:solidFill>
                  <a:schemeClr val="accent6"/>
                </a:solidFill>
              </a:rPr>
              <a:t> = 1 </a:t>
            </a:r>
            <a:endParaRPr lang="it-IT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112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3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EA992C6-C9E1-485E-B921-E7C251AFFB03}"/>
                  </a:ext>
                </a:extLst>
              </p:cNvPr>
              <p:cNvSpPr txBox="1"/>
              <p:nvPr/>
            </p:nvSpPr>
            <p:spPr>
              <a:xfrm>
                <a:off x="1942455" y="3062681"/>
                <a:ext cx="2474562" cy="991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29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EA992C6-C9E1-485E-B921-E7C251AFF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455" y="3062681"/>
                <a:ext cx="2474562" cy="991041"/>
              </a:xfrm>
              <a:prstGeom prst="rect">
                <a:avLst/>
              </a:prstGeom>
              <a:blipFill>
                <a:blip r:embed="rId2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e 3">
            <a:extLst>
              <a:ext uri="{FF2B5EF4-FFF2-40B4-BE49-F238E27FC236}">
                <a16:creationId xmlns:a16="http://schemas.microsoft.com/office/drawing/2014/main" id="{71E195BE-EC14-4DA1-A4D3-AFE2E7BDF227}"/>
              </a:ext>
            </a:extLst>
          </p:cNvPr>
          <p:cNvSpPr/>
          <p:nvPr/>
        </p:nvSpPr>
        <p:spPr>
          <a:xfrm>
            <a:off x="2448733" y="3732132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67FE38F-7710-4784-999E-37AC23664DDF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3. Rendere nullo l’</a:t>
            </a:r>
            <a:r>
              <a:rPr lang="it-IT" sz="2400" dirty="0">
                <a:solidFill>
                  <a:schemeClr val="accent2"/>
                </a:solidFill>
              </a:rPr>
              <a:t>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22</a:t>
            </a:r>
            <a:r>
              <a:rPr lang="it-IT" sz="2800" b="1" dirty="0">
                <a:solidFill>
                  <a:schemeClr val="accent6"/>
                </a:solidFill>
              </a:rPr>
              <a:t> = 1 </a:t>
            </a:r>
            <a:endParaRPr lang="it-IT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731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57450745-FF47-4A9D-B93B-2347FFBBD6B9}"/>
                  </a:ext>
                </a:extLst>
              </p:cNvPr>
              <p:cNvSpPr txBox="1"/>
              <p:nvPr/>
            </p:nvSpPr>
            <p:spPr>
              <a:xfrm>
                <a:off x="1942455" y="3062681"/>
                <a:ext cx="2474562" cy="991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57450745-FF47-4A9D-B93B-2347FFBBD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455" y="3062681"/>
                <a:ext cx="2474562" cy="991041"/>
              </a:xfrm>
              <a:prstGeom prst="rect">
                <a:avLst/>
              </a:prstGeom>
              <a:blipFill>
                <a:blip r:embed="rId2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3</a:t>
            </a:r>
            <a:endParaRPr lang="it-IT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1E195BE-EC14-4DA1-A4D3-AFE2E7BDF227}"/>
              </a:ext>
            </a:extLst>
          </p:cNvPr>
          <p:cNvSpPr/>
          <p:nvPr/>
        </p:nvSpPr>
        <p:spPr>
          <a:xfrm>
            <a:off x="2448732" y="3732132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52A55CF-33EC-428F-A773-B718FD4F4AAF}"/>
              </a:ext>
            </a:extLst>
          </p:cNvPr>
          <p:cNvSpPr txBox="1"/>
          <p:nvPr/>
        </p:nvSpPr>
        <p:spPr>
          <a:xfrm>
            <a:off x="5625885" y="2851688"/>
            <a:ext cx="57279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Nella matrice di esempio si può sostituire la riga 3 con la </a:t>
            </a:r>
            <a:r>
              <a:rPr lang="it-IT" sz="2000" b="1" dirty="0"/>
              <a:t>somma</a:t>
            </a:r>
            <a:r>
              <a:rPr lang="it-IT" dirty="0"/>
              <a:t> tra la riga 3 e la riga 2 elemento per elemento in modo da ottenere 0.</a:t>
            </a:r>
          </a:p>
          <a:p>
            <a:r>
              <a:rPr lang="it-IT" dirty="0"/>
              <a:t>In simboli:    </a:t>
            </a:r>
          </a:p>
          <a:p>
            <a:pPr algn="ctr"/>
            <a:r>
              <a:rPr lang="it-IT" sz="2400" b="1" dirty="0"/>
              <a:t>R3 </a:t>
            </a:r>
            <a:r>
              <a:rPr lang="it-IT" sz="2400" b="1" dirty="0">
                <a:sym typeface="Wingdings" panose="05000000000000000000" pitchFamily="2" charset="2"/>
              </a:rPr>
              <a:t> R3 + R2</a:t>
            </a:r>
            <a:endParaRPr lang="it-IT" sz="20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B934DA7-A589-4470-B570-9EA450C62D9E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3. Rendere nullo l’</a:t>
            </a:r>
            <a:r>
              <a:rPr lang="it-IT" sz="2400" dirty="0">
                <a:solidFill>
                  <a:schemeClr val="accent2"/>
                </a:solidFill>
              </a:rPr>
              <a:t>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22</a:t>
            </a:r>
            <a:r>
              <a:rPr lang="it-IT" sz="2800" b="1" dirty="0">
                <a:solidFill>
                  <a:schemeClr val="accent6"/>
                </a:solidFill>
              </a:rPr>
              <a:t> = 1 </a:t>
            </a:r>
            <a:endParaRPr lang="it-IT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034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234A203-F684-4DF6-80AC-177C84A3C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8955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825BDB0-1D3D-4695-9334-E7E91B86145D}"/>
              </a:ext>
            </a:extLst>
          </p:cNvPr>
          <p:cNvSpPr txBox="1"/>
          <p:nvPr/>
        </p:nvSpPr>
        <p:spPr>
          <a:xfrm>
            <a:off x="0" y="1239864"/>
            <a:ext cx="1156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Risolto per via grafica con metodo delle rette su piano cartesiano.</a:t>
            </a:r>
          </a:p>
        </p:txBody>
      </p:sp>
    </p:spTree>
    <p:extLst>
      <p:ext uri="{BB962C8B-B14F-4D97-AF65-F5344CB8AC3E}">
        <p14:creationId xmlns:p14="http://schemas.microsoft.com/office/powerpoint/2010/main" val="82014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3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3A4D2B0-9500-43E3-B781-8DD09D13C7FF}"/>
              </a:ext>
            </a:extLst>
          </p:cNvPr>
          <p:cNvSpPr txBox="1"/>
          <p:nvPr/>
        </p:nvSpPr>
        <p:spPr>
          <a:xfrm>
            <a:off x="2588216" y="4936018"/>
            <a:ext cx="1937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-1   + </a:t>
            </a:r>
            <a:r>
              <a:rPr lang="it-IT" sz="2400" b="1" dirty="0">
                <a:solidFill>
                  <a:schemeClr val="accent6"/>
                </a:solidFill>
              </a:rPr>
              <a:t>1</a:t>
            </a:r>
            <a:r>
              <a:rPr lang="it-IT" sz="2400" dirty="0"/>
              <a:t> = 0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A5B40D8F-B67C-4647-851B-536A6AB4230B}"/>
              </a:ext>
            </a:extLst>
          </p:cNvPr>
          <p:cNvSpPr/>
          <p:nvPr/>
        </p:nvSpPr>
        <p:spPr>
          <a:xfrm>
            <a:off x="2588216" y="4983760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63F6856-CB0F-4B76-A4BF-F301DB580E92}"/>
              </a:ext>
            </a:extLst>
          </p:cNvPr>
          <p:cNvSpPr txBox="1"/>
          <p:nvPr/>
        </p:nvSpPr>
        <p:spPr>
          <a:xfrm>
            <a:off x="1369295" y="4405614"/>
            <a:ext cx="945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operazione va ripetuta per tutti gli elementi della riga.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C035537-4932-4801-9830-BCDA148832CE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3. Rendere nullo l’</a:t>
            </a:r>
            <a:r>
              <a:rPr lang="it-IT" sz="2400" dirty="0">
                <a:solidFill>
                  <a:schemeClr val="accent2"/>
                </a:solidFill>
              </a:rPr>
              <a:t>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22</a:t>
            </a:r>
            <a:r>
              <a:rPr lang="it-IT" sz="2800" b="1" dirty="0">
                <a:solidFill>
                  <a:schemeClr val="accent6"/>
                </a:solidFill>
              </a:rPr>
              <a:t> = 1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9C18B4C-9200-4E7F-8E0C-48A60CF18645}"/>
              </a:ext>
            </a:extLst>
          </p:cNvPr>
          <p:cNvSpPr txBox="1"/>
          <p:nvPr/>
        </p:nvSpPr>
        <p:spPr>
          <a:xfrm>
            <a:off x="5625885" y="2851688"/>
            <a:ext cx="57279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Nella matrice di esempio si può sostituire la riga 3 con la </a:t>
            </a:r>
            <a:r>
              <a:rPr lang="it-IT" sz="2000" b="1" dirty="0"/>
              <a:t>somma</a:t>
            </a:r>
            <a:r>
              <a:rPr lang="it-IT" dirty="0"/>
              <a:t> tra la riga 3 e la riga 2 elemento per elemento in modo da ottenere 0.</a:t>
            </a:r>
          </a:p>
          <a:p>
            <a:r>
              <a:rPr lang="it-IT" dirty="0"/>
              <a:t>In simboli:    </a:t>
            </a:r>
          </a:p>
          <a:p>
            <a:pPr algn="ctr"/>
            <a:r>
              <a:rPr lang="it-IT" sz="2400" b="1" dirty="0"/>
              <a:t>R3 </a:t>
            </a:r>
            <a:r>
              <a:rPr lang="it-IT" sz="2400" b="1" dirty="0">
                <a:sym typeface="Wingdings" panose="05000000000000000000" pitchFamily="2" charset="2"/>
              </a:rPr>
              <a:t> R3 + R2</a:t>
            </a:r>
            <a:endParaRPr lang="it-IT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3C3CEA66-711E-4F2B-86C2-8EABAD62CE11}"/>
                  </a:ext>
                </a:extLst>
              </p:cNvPr>
              <p:cNvSpPr txBox="1"/>
              <p:nvPr/>
            </p:nvSpPr>
            <p:spPr>
              <a:xfrm>
                <a:off x="1942455" y="3062681"/>
                <a:ext cx="2474562" cy="991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3C3CEA66-711E-4F2B-86C2-8EABAD62C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455" y="3062681"/>
                <a:ext cx="2474562" cy="991041"/>
              </a:xfrm>
              <a:prstGeom prst="rect">
                <a:avLst/>
              </a:prstGeom>
              <a:blipFill>
                <a:blip r:embed="rId2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e 18">
            <a:extLst>
              <a:ext uri="{FF2B5EF4-FFF2-40B4-BE49-F238E27FC236}">
                <a16:creationId xmlns:a16="http://schemas.microsoft.com/office/drawing/2014/main" id="{A884D8ED-57DF-4AA9-9921-A03A8E0085EC}"/>
              </a:ext>
            </a:extLst>
          </p:cNvPr>
          <p:cNvSpPr/>
          <p:nvPr/>
        </p:nvSpPr>
        <p:spPr>
          <a:xfrm>
            <a:off x="2448732" y="3732132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3553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3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3A4D2B0-9500-43E3-B781-8DD09D13C7FF}"/>
              </a:ext>
            </a:extLst>
          </p:cNvPr>
          <p:cNvSpPr txBox="1"/>
          <p:nvPr/>
        </p:nvSpPr>
        <p:spPr>
          <a:xfrm>
            <a:off x="2588216" y="4936018"/>
            <a:ext cx="1937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-1   + </a:t>
            </a:r>
            <a:r>
              <a:rPr lang="it-IT" sz="2400" b="1" dirty="0">
                <a:solidFill>
                  <a:schemeClr val="accent6"/>
                </a:solidFill>
              </a:rPr>
              <a:t>1</a:t>
            </a:r>
            <a:r>
              <a:rPr lang="it-IT" sz="2400" dirty="0"/>
              <a:t> = 0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A5B40D8F-B67C-4647-851B-536A6AB4230B}"/>
              </a:ext>
            </a:extLst>
          </p:cNvPr>
          <p:cNvSpPr/>
          <p:nvPr/>
        </p:nvSpPr>
        <p:spPr>
          <a:xfrm>
            <a:off x="2588216" y="4983760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63F6856-CB0F-4B76-A4BF-F301DB580E92}"/>
              </a:ext>
            </a:extLst>
          </p:cNvPr>
          <p:cNvSpPr txBox="1"/>
          <p:nvPr/>
        </p:nvSpPr>
        <p:spPr>
          <a:xfrm>
            <a:off x="1369295" y="4405614"/>
            <a:ext cx="945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operazione va ripetuta per tutti gli elementi della riga.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C035537-4932-4801-9830-BCDA148832CE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3. Rendere nullo l’</a:t>
            </a:r>
            <a:r>
              <a:rPr lang="it-IT" sz="2400" dirty="0">
                <a:solidFill>
                  <a:schemeClr val="accent2"/>
                </a:solidFill>
              </a:rPr>
              <a:t>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22</a:t>
            </a:r>
            <a:r>
              <a:rPr lang="it-IT" sz="2800" b="1" dirty="0">
                <a:solidFill>
                  <a:schemeClr val="accent6"/>
                </a:solidFill>
              </a:rPr>
              <a:t> = 1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9C18B4C-9200-4E7F-8E0C-48A60CF18645}"/>
              </a:ext>
            </a:extLst>
          </p:cNvPr>
          <p:cNvSpPr txBox="1"/>
          <p:nvPr/>
        </p:nvSpPr>
        <p:spPr>
          <a:xfrm>
            <a:off x="5625885" y="2851688"/>
            <a:ext cx="57279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Nella matrice di esempio si può sostituire la riga 3 con la </a:t>
            </a:r>
            <a:r>
              <a:rPr lang="it-IT" sz="2000" b="1" dirty="0"/>
              <a:t>somma</a:t>
            </a:r>
            <a:r>
              <a:rPr lang="it-IT" dirty="0"/>
              <a:t> tra la riga 3 e la riga 2 elemento per elemento in modo da ottenere 0.</a:t>
            </a:r>
          </a:p>
          <a:p>
            <a:r>
              <a:rPr lang="it-IT" dirty="0"/>
              <a:t>In simboli:    </a:t>
            </a:r>
          </a:p>
          <a:p>
            <a:pPr algn="ctr"/>
            <a:r>
              <a:rPr lang="it-IT" sz="2400" b="1" dirty="0"/>
              <a:t>R3 </a:t>
            </a:r>
            <a:r>
              <a:rPr lang="it-IT" sz="2400" b="1" dirty="0">
                <a:sym typeface="Wingdings" panose="05000000000000000000" pitchFamily="2" charset="2"/>
              </a:rPr>
              <a:t> R3 + R2</a:t>
            </a:r>
            <a:endParaRPr lang="it-IT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3C3CEA66-711E-4F2B-86C2-8EABAD62CE11}"/>
                  </a:ext>
                </a:extLst>
              </p:cNvPr>
              <p:cNvSpPr txBox="1"/>
              <p:nvPr/>
            </p:nvSpPr>
            <p:spPr>
              <a:xfrm>
                <a:off x="1942455" y="3062681"/>
                <a:ext cx="2474562" cy="991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3C3CEA66-711E-4F2B-86C2-8EABAD62C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455" y="3062681"/>
                <a:ext cx="2474562" cy="9910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e 18">
            <a:extLst>
              <a:ext uri="{FF2B5EF4-FFF2-40B4-BE49-F238E27FC236}">
                <a16:creationId xmlns:a16="http://schemas.microsoft.com/office/drawing/2014/main" id="{A884D8ED-57DF-4AA9-9921-A03A8E0085EC}"/>
              </a:ext>
            </a:extLst>
          </p:cNvPr>
          <p:cNvSpPr/>
          <p:nvPr/>
        </p:nvSpPr>
        <p:spPr>
          <a:xfrm>
            <a:off x="2448732" y="3732132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6015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B70D5539-ECC6-4FA6-B63B-76B0C705E6CA}"/>
                  </a:ext>
                </a:extLst>
              </p:cNvPr>
              <p:cNvSpPr txBox="1"/>
              <p:nvPr/>
            </p:nvSpPr>
            <p:spPr>
              <a:xfrm>
                <a:off x="1942455" y="3062681"/>
                <a:ext cx="2474562" cy="991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−29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B70D5539-ECC6-4FA6-B63B-76B0C705E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455" y="3062681"/>
                <a:ext cx="2474562" cy="9910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3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A3FE236-7A33-4556-819C-C215B4150DF9}"/>
              </a:ext>
            </a:extLst>
          </p:cNvPr>
          <p:cNvSpPr txBox="1"/>
          <p:nvPr/>
        </p:nvSpPr>
        <p:spPr>
          <a:xfrm>
            <a:off x="1942455" y="4944150"/>
            <a:ext cx="4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 </a:t>
            </a:r>
            <a:r>
              <a:rPr lang="it-IT" sz="2400" dirty="0">
                <a:solidFill>
                  <a:schemeClr val="accent1"/>
                </a:solidFill>
              </a:rPr>
              <a:t>-5 + (-3) = -8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20DB31A-4906-4631-99C3-3516822D6F56}"/>
              </a:ext>
            </a:extLst>
          </p:cNvPr>
          <p:cNvSpPr txBox="1"/>
          <p:nvPr/>
        </p:nvSpPr>
        <p:spPr>
          <a:xfrm>
            <a:off x="6912249" y="4942698"/>
            <a:ext cx="4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FF33CC"/>
                </a:solidFill>
              </a:rPr>
              <a:t> -29 + (-11) = -40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4D00BBD0-6420-44BD-B4D7-A9ECB5316F99}"/>
              </a:ext>
            </a:extLst>
          </p:cNvPr>
          <p:cNvSpPr/>
          <p:nvPr/>
        </p:nvSpPr>
        <p:spPr>
          <a:xfrm>
            <a:off x="3104970" y="3771031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2AC1341F-C122-4927-B463-AD96B3D094EE}"/>
              </a:ext>
            </a:extLst>
          </p:cNvPr>
          <p:cNvSpPr/>
          <p:nvPr/>
        </p:nvSpPr>
        <p:spPr>
          <a:xfrm>
            <a:off x="3797223" y="3771031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DA46240-704F-4A05-9476-AA4374837E4B}"/>
              </a:ext>
            </a:extLst>
          </p:cNvPr>
          <p:cNvSpPr txBox="1"/>
          <p:nvPr/>
        </p:nvSpPr>
        <p:spPr>
          <a:xfrm>
            <a:off x="1369295" y="4405614"/>
            <a:ext cx="945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operazione va ripetuta per tutti gli elementi della riga.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BD345EC-D72C-48D6-9818-95552D95A264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3. Rendere nullo l’</a:t>
            </a:r>
            <a:r>
              <a:rPr lang="it-IT" sz="2400" dirty="0">
                <a:solidFill>
                  <a:schemeClr val="accent2"/>
                </a:solidFill>
              </a:rPr>
              <a:t>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22</a:t>
            </a:r>
            <a:r>
              <a:rPr lang="it-IT" sz="2800" b="1" dirty="0">
                <a:solidFill>
                  <a:schemeClr val="accent6"/>
                </a:solidFill>
              </a:rPr>
              <a:t> = 1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838FB36-68CD-4144-A0EC-F6E9F5B57078}"/>
              </a:ext>
            </a:extLst>
          </p:cNvPr>
          <p:cNvSpPr txBox="1"/>
          <p:nvPr/>
        </p:nvSpPr>
        <p:spPr>
          <a:xfrm>
            <a:off x="5625885" y="2851688"/>
            <a:ext cx="57279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Nella matrice di esempio si può sostituire la riga 3 con la </a:t>
            </a:r>
            <a:r>
              <a:rPr lang="it-IT" sz="2000" b="1" dirty="0"/>
              <a:t>somma</a:t>
            </a:r>
            <a:r>
              <a:rPr lang="it-IT" dirty="0"/>
              <a:t> tra la riga 3 e la riga 2 elemento per elemento in modo da ottenere 0.</a:t>
            </a:r>
          </a:p>
          <a:p>
            <a:r>
              <a:rPr lang="it-IT" dirty="0"/>
              <a:t>In simboli:    </a:t>
            </a:r>
          </a:p>
          <a:p>
            <a:pPr algn="ctr"/>
            <a:r>
              <a:rPr lang="it-IT" sz="2400" b="1" dirty="0"/>
              <a:t>R3 </a:t>
            </a:r>
            <a:r>
              <a:rPr lang="it-IT" sz="2400" b="1" dirty="0">
                <a:sym typeface="Wingdings" panose="05000000000000000000" pitchFamily="2" charset="2"/>
              </a:rPr>
              <a:t> R3 + R2</a:t>
            </a:r>
            <a:endParaRPr lang="it-IT" sz="2000" b="1" dirty="0"/>
          </a:p>
        </p:txBody>
      </p:sp>
      <p:sp>
        <p:nvSpPr>
          <p:cNvPr id="22" name="Rettangolo ad angolo ripiegato 21">
            <a:extLst>
              <a:ext uri="{FF2B5EF4-FFF2-40B4-BE49-F238E27FC236}">
                <a16:creationId xmlns:a16="http://schemas.microsoft.com/office/drawing/2014/main" id="{30BED213-A19D-4DB5-897F-D66B541BA751}"/>
              </a:ext>
            </a:extLst>
          </p:cNvPr>
          <p:cNvSpPr/>
          <p:nvPr/>
        </p:nvSpPr>
        <p:spPr>
          <a:xfrm>
            <a:off x="8310379" y="296325"/>
            <a:ext cx="3747302" cy="181874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Nota:</a:t>
            </a:r>
          </a:p>
          <a:p>
            <a:r>
              <a:rPr lang="it-IT" dirty="0"/>
              <a:t>Scrivere qualcosa riguardo al fatto che l’operazione non si fa con gli zeri.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EEABC3F-C590-49CD-92E8-424036189A6F}"/>
              </a:ext>
            </a:extLst>
          </p:cNvPr>
          <p:cNvSpPr txBox="1"/>
          <p:nvPr/>
        </p:nvSpPr>
        <p:spPr>
          <a:xfrm>
            <a:off x="1369295" y="5793361"/>
            <a:ext cx="3993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Ora sostituiamo gli elementi…</a:t>
            </a:r>
          </a:p>
        </p:txBody>
      </p:sp>
    </p:spTree>
    <p:extLst>
      <p:ext uri="{BB962C8B-B14F-4D97-AF65-F5344CB8AC3E}">
        <p14:creationId xmlns:p14="http://schemas.microsoft.com/office/powerpoint/2010/main" val="638819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B70D5539-ECC6-4FA6-B63B-76B0C705E6CA}"/>
                  </a:ext>
                </a:extLst>
              </p:cNvPr>
              <p:cNvSpPr txBox="1"/>
              <p:nvPr/>
            </p:nvSpPr>
            <p:spPr>
              <a:xfrm>
                <a:off x="1942455" y="3062681"/>
                <a:ext cx="2474562" cy="991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1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it-IT" sz="24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−40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B70D5539-ECC6-4FA6-B63B-76B0C705E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455" y="3062681"/>
                <a:ext cx="2474562" cy="9910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3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A3FE236-7A33-4556-819C-C215B4150DF9}"/>
              </a:ext>
            </a:extLst>
          </p:cNvPr>
          <p:cNvSpPr txBox="1"/>
          <p:nvPr/>
        </p:nvSpPr>
        <p:spPr>
          <a:xfrm>
            <a:off x="1942455" y="4944150"/>
            <a:ext cx="4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 </a:t>
            </a:r>
            <a:r>
              <a:rPr lang="it-IT" sz="2400" dirty="0">
                <a:solidFill>
                  <a:schemeClr val="accent1"/>
                </a:solidFill>
              </a:rPr>
              <a:t>-5 + (-3) = -8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20DB31A-4906-4631-99C3-3516822D6F56}"/>
              </a:ext>
            </a:extLst>
          </p:cNvPr>
          <p:cNvSpPr txBox="1"/>
          <p:nvPr/>
        </p:nvSpPr>
        <p:spPr>
          <a:xfrm>
            <a:off x="6912249" y="4942698"/>
            <a:ext cx="4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FF33CC"/>
                </a:solidFill>
              </a:rPr>
              <a:t> -29 + (-11) = -40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4D00BBD0-6420-44BD-B4D7-A9ECB5316F99}"/>
              </a:ext>
            </a:extLst>
          </p:cNvPr>
          <p:cNvSpPr/>
          <p:nvPr/>
        </p:nvSpPr>
        <p:spPr>
          <a:xfrm>
            <a:off x="3104970" y="3771031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2AC1341F-C122-4927-B463-AD96B3D094EE}"/>
              </a:ext>
            </a:extLst>
          </p:cNvPr>
          <p:cNvSpPr/>
          <p:nvPr/>
        </p:nvSpPr>
        <p:spPr>
          <a:xfrm>
            <a:off x="3797223" y="3771031"/>
            <a:ext cx="340962" cy="32159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DA46240-704F-4A05-9476-AA4374837E4B}"/>
              </a:ext>
            </a:extLst>
          </p:cNvPr>
          <p:cNvSpPr txBox="1"/>
          <p:nvPr/>
        </p:nvSpPr>
        <p:spPr>
          <a:xfrm>
            <a:off x="1369295" y="4405614"/>
            <a:ext cx="945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operazione va ripetuta per tutti gli elementi della riga.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BD345EC-D72C-48D6-9818-95552D95A264}"/>
              </a:ext>
            </a:extLst>
          </p:cNvPr>
          <p:cNvSpPr txBox="1"/>
          <p:nvPr/>
        </p:nvSpPr>
        <p:spPr>
          <a:xfrm>
            <a:off x="838200" y="2115074"/>
            <a:ext cx="7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3. Rendere nullo l’</a:t>
            </a:r>
            <a:r>
              <a:rPr lang="it-IT" sz="2400" dirty="0">
                <a:solidFill>
                  <a:schemeClr val="accent2"/>
                </a:solidFill>
              </a:rPr>
              <a:t>elemento </a:t>
            </a:r>
            <a:r>
              <a:rPr lang="it-IT" sz="2400" dirty="0"/>
              <a:t>sotto il </a:t>
            </a:r>
            <a:r>
              <a:rPr lang="it-IT" sz="2800" b="1" dirty="0">
                <a:solidFill>
                  <a:schemeClr val="accent6"/>
                </a:solidFill>
              </a:rPr>
              <a:t>pivot a</a:t>
            </a:r>
            <a:r>
              <a:rPr lang="it-IT" sz="2800" b="1" baseline="-25000" dirty="0">
                <a:solidFill>
                  <a:schemeClr val="accent6"/>
                </a:solidFill>
              </a:rPr>
              <a:t>22</a:t>
            </a:r>
            <a:r>
              <a:rPr lang="it-IT" sz="2800" b="1" dirty="0">
                <a:solidFill>
                  <a:schemeClr val="accent6"/>
                </a:solidFill>
              </a:rPr>
              <a:t> = 1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838FB36-68CD-4144-A0EC-F6E9F5B57078}"/>
              </a:ext>
            </a:extLst>
          </p:cNvPr>
          <p:cNvSpPr txBox="1"/>
          <p:nvPr/>
        </p:nvSpPr>
        <p:spPr>
          <a:xfrm>
            <a:off x="5625885" y="2851688"/>
            <a:ext cx="57279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Nella matrice di esempio si può sostituire la riga 3 con la </a:t>
            </a:r>
            <a:r>
              <a:rPr lang="it-IT" sz="2000" b="1" dirty="0"/>
              <a:t>somma</a:t>
            </a:r>
            <a:r>
              <a:rPr lang="it-IT" dirty="0"/>
              <a:t> tra la riga 3 e la riga 2 elemento per elemento in modo da ottenere 0.</a:t>
            </a:r>
          </a:p>
          <a:p>
            <a:r>
              <a:rPr lang="it-IT" dirty="0"/>
              <a:t>In simboli:    </a:t>
            </a:r>
          </a:p>
          <a:p>
            <a:pPr algn="ctr"/>
            <a:r>
              <a:rPr lang="it-IT" sz="2400" b="1" dirty="0"/>
              <a:t>R3 </a:t>
            </a:r>
            <a:r>
              <a:rPr lang="it-IT" sz="2400" b="1" dirty="0">
                <a:sym typeface="Wingdings" panose="05000000000000000000" pitchFamily="2" charset="2"/>
              </a:rPr>
              <a:t> R3 + R2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2068581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2F4B660A-CC79-483D-954D-E7CFD1AD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4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140886A-9572-438D-BBA1-9D3A4495A1D4}"/>
              </a:ext>
            </a:extLst>
          </p:cNvPr>
          <p:cNvSpPr txBox="1"/>
          <p:nvPr/>
        </p:nvSpPr>
        <p:spPr>
          <a:xfrm>
            <a:off x="838200" y="2115074"/>
            <a:ext cx="9762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4. La matrice ottenuta rappresenta un sistema </a:t>
            </a:r>
            <a:r>
              <a:rPr lang="it-IT" sz="2400" b="1" dirty="0"/>
              <a:t>equivalente</a:t>
            </a:r>
            <a:r>
              <a:rPr lang="it-IT" sz="2400" dirty="0"/>
              <a:t> a quello di partenza, cioè ha le </a:t>
            </a:r>
            <a:r>
              <a:rPr lang="it-IT" sz="2400" u="sng" dirty="0"/>
              <a:t>stesse soluzioni</a:t>
            </a:r>
            <a:r>
              <a:rPr lang="it-IT" sz="2400" dirty="0"/>
              <a:t>. </a:t>
            </a:r>
          </a:p>
          <a:p>
            <a:r>
              <a:rPr lang="it-IT" sz="2400" dirty="0"/>
              <a:t>Tornare ora alla rappresentazione del sistema con le equazioni ridotte.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9A443D4-5F52-4DB4-811A-56E57DEA0FC0}"/>
              </a:ext>
            </a:extLst>
          </p:cNvPr>
          <p:cNvGrpSpPr/>
          <p:nvPr/>
        </p:nvGrpSpPr>
        <p:grpSpPr>
          <a:xfrm>
            <a:off x="2593384" y="3873455"/>
            <a:ext cx="6579193" cy="1179105"/>
            <a:chOff x="1957954" y="4446892"/>
            <a:chExt cx="6579193" cy="1179105"/>
          </a:xfrm>
        </p:grpSpPr>
        <p:sp>
          <p:nvSpPr>
            <p:cNvPr id="5" name="Triangolo rettangolo 4">
              <a:extLst>
                <a:ext uri="{FF2B5EF4-FFF2-40B4-BE49-F238E27FC236}">
                  <a16:creationId xmlns:a16="http://schemas.microsoft.com/office/drawing/2014/main" id="{4B407980-9290-472D-A7D4-5B61C273529C}"/>
                </a:ext>
              </a:extLst>
            </p:cNvPr>
            <p:cNvSpPr/>
            <p:nvPr/>
          </p:nvSpPr>
          <p:spPr>
            <a:xfrm>
              <a:off x="2097334" y="5036445"/>
              <a:ext cx="708308" cy="540308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65B4FD82-A793-4307-A94E-0935A872F1B8}"/>
                    </a:ext>
                  </a:extLst>
                </p:cNvPr>
                <p:cNvSpPr txBox="1"/>
                <p:nvPr/>
              </p:nvSpPr>
              <p:spPr>
                <a:xfrm>
                  <a:off x="1957954" y="4621157"/>
                  <a:ext cx="2474562" cy="99104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it-IT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−8</m:t>
                                  </m:r>
                                </m:e>
                                <m:e>
                                  <m: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−40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sz="2400" dirty="0"/>
                </a:p>
              </p:txBody>
            </p:sp>
          </mc:Choice>
          <mc:Fallback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65B4FD82-A793-4307-A94E-0935A872F1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954" y="4621157"/>
                  <a:ext cx="2474562" cy="9910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7F081B1C-4DC4-48E6-9914-FD0925BD7CD5}"/>
                </a:ext>
              </a:extLst>
            </p:cNvPr>
            <p:cNvCxnSpPr>
              <a:cxnSpLocks/>
            </p:cNvCxnSpPr>
            <p:nvPr/>
          </p:nvCxnSpPr>
          <p:spPr>
            <a:xfrm>
              <a:off x="4541649" y="5231489"/>
              <a:ext cx="16583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D979FF4C-A6EB-437F-A535-F5E724D6DD35}"/>
                    </a:ext>
                  </a:extLst>
                </p:cNvPr>
                <p:cNvSpPr txBox="1"/>
                <p:nvPr/>
              </p:nvSpPr>
              <p:spPr>
                <a:xfrm>
                  <a:off x="6309101" y="4446892"/>
                  <a:ext cx="2228046" cy="11791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it-IT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=12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=−11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−8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=−40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sz="2400" dirty="0"/>
                </a:p>
              </p:txBody>
            </p:sp>
          </mc:Choice>
          <mc:Fallback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D979FF4C-A6EB-437F-A535-F5E724D6DD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101" y="4446892"/>
                  <a:ext cx="2228046" cy="117910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807889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2F4B660A-CC79-483D-954D-E7CFD1AD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5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140886A-9572-438D-BBA1-9D3A4495A1D4}"/>
              </a:ext>
            </a:extLst>
          </p:cNvPr>
          <p:cNvSpPr txBox="1"/>
          <p:nvPr/>
        </p:nvSpPr>
        <p:spPr>
          <a:xfrm>
            <a:off x="838200" y="2115074"/>
            <a:ext cx="9576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5. Risolvere il sistema partendo dall’equazione con una sola incognita.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979FF4C-A6EB-437F-A535-F5E724D6DD35}"/>
                  </a:ext>
                </a:extLst>
              </p:cNvPr>
              <p:cNvSpPr txBox="1"/>
              <p:nvPr/>
            </p:nvSpPr>
            <p:spPr>
              <a:xfrm>
                <a:off x="712660" y="3092696"/>
                <a:ext cx="1863587" cy="982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=12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=−11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=−40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979FF4C-A6EB-437F-A535-F5E724D6D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60" y="3092696"/>
                <a:ext cx="1863587" cy="9825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DD503778-4319-4C99-9B45-2A023D09808F}"/>
              </a:ext>
            </a:extLst>
          </p:cNvPr>
          <p:cNvCxnSpPr>
            <a:cxnSpLocks/>
          </p:cNvCxnSpPr>
          <p:nvPr/>
        </p:nvCxnSpPr>
        <p:spPr>
          <a:xfrm>
            <a:off x="2747470" y="3583984"/>
            <a:ext cx="863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B3CBD7B5-C632-48B9-A4E1-55520C242C23}"/>
                  </a:ext>
                </a:extLst>
              </p:cNvPr>
              <p:cNvSpPr txBox="1"/>
              <p:nvPr/>
            </p:nvSpPr>
            <p:spPr>
              <a:xfrm>
                <a:off x="3797827" y="2835715"/>
                <a:ext cx="1886606" cy="1387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=12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=−11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−40</m:t>
                                    </m:r>
                                  </m:num>
                                  <m:den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B3CBD7B5-C632-48B9-A4E1-55520C242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827" y="2835715"/>
                <a:ext cx="1886606" cy="13874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E2A3F4F9-D8AF-4F31-B26C-C994C63B9238}"/>
              </a:ext>
            </a:extLst>
          </p:cNvPr>
          <p:cNvCxnSpPr>
            <a:cxnSpLocks/>
          </p:cNvCxnSpPr>
          <p:nvPr/>
        </p:nvCxnSpPr>
        <p:spPr>
          <a:xfrm>
            <a:off x="5823918" y="3572365"/>
            <a:ext cx="793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7C89F49D-A854-4561-AC3B-B7C9403F49DA}"/>
                  </a:ext>
                </a:extLst>
              </p:cNvPr>
              <p:cNvSpPr txBox="1"/>
              <p:nvPr/>
            </p:nvSpPr>
            <p:spPr>
              <a:xfrm>
                <a:off x="6617777" y="3038141"/>
                <a:ext cx="1863587" cy="982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=12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=−11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7C89F49D-A854-4561-AC3B-B7C9403F4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777" y="3038141"/>
                <a:ext cx="1863587" cy="9825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D035A0E-17CB-48AE-8644-6CCA3109DACD}"/>
                  </a:ext>
                </a:extLst>
              </p:cNvPr>
              <p:cNvSpPr txBox="1"/>
              <p:nvPr/>
            </p:nvSpPr>
            <p:spPr>
              <a:xfrm>
                <a:off x="9534553" y="3038141"/>
                <a:ext cx="2056653" cy="982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=12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−3∗5=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D035A0E-17CB-48AE-8644-6CCA3109D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4553" y="3038141"/>
                <a:ext cx="2056653" cy="9825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115E4185-F29E-49C1-A89A-54D9BC5DCE71}"/>
              </a:ext>
            </a:extLst>
          </p:cNvPr>
          <p:cNvCxnSpPr>
            <a:cxnSpLocks/>
          </p:cNvCxnSpPr>
          <p:nvPr/>
        </p:nvCxnSpPr>
        <p:spPr>
          <a:xfrm>
            <a:off x="8611029" y="3572365"/>
            <a:ext cx="793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97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2F4B660A-CC79-483D-954D-E7CFD1AD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5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140886A-9572-438D-BBA1-9D3A4495A1D4}"/>
              </a:ext>
            </a:extLst>
          </p:cNvPr>
          <p:cNvSpPr txBox="1"/>
          <p:nvPr/>
        </p:nvSpPr>
        <p:spPr>
          <a:xfrm>
            <a:off x="838200" y="2115074"/>
            <a:ext cx="9576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5. Risolvere il sistema partendo dall’equazione con una sola incognita. Sostituire il valore trovato nelle altre equazioni. </a:t>
            </a:r>
            <a:endParaRPr lang="it-IT" sz="2400" b="1" dirty="0">
              <a:solidFill>
                <a:schemeClr val="accent6"/>
              </a:solidFill>
            </a:endParaRP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DD503778-4319-4C99-9B45-2A023D09808F}"/>
              </a:ext>
            </a:extLst>
          </p:cNvPr>
          <p:cNvCxnSpPr>
            <a:cxnSpLocks/>
          </p:cNvCxnSpPr>
          <p:nvPr/>
        </p:nvCxnSpPr>
        <p:spPr>
          <a:xfrm flipV="1">
            <a:off x="3187037" y="4622371"/>
            <a:ext cx="703038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B3CBD7B5-C632-48B9-A4E1-55520C242C23}"/>
                  </a:ext>
                </a:extLst>
              </p:cNvPr>
              <p:cNvSpPr txBox="1"/>
              <p:nvPr/>
            </p:nvSpPr>
            <p:spPr>
              <a:xfrm>
                <a:off x="4131027" y="4032819"/>
                <a:ext cx="1863587" cy="982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=12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−15=−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B3CBD7B5-C632-48B9-A4E1-55520C242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027" y="4032819"/>
                <a:ext cx="1863587" cy="9825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E2A3F4F9-D8AF-4F31-B26C-C994C63B9238}"/>
              </a:ext>
            </a:extLst>
          </p:cNvPr>
          <p:cNvCxnSpPr>
            <a:cxnSpLocks/>
          </p:cNvCxnSpPr>
          <p:nvPr/>
        </p:nvCxnSpPr>
        <p:spPr>
          <a:xfrm>
            <a:off x="6350818" y="4672745"/>
            <a:ext cx="607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7C89F49D-A854-4561-AC3B-B7C9403F49DA}"/>
                  </a:ext>
                </a:extLst>
              </p:cNvPr>
              <p:cNvSpPr txBox="1"/>
              <p:nvPr/>
            </p:nvSpPr>
            <p:spPr>
              <a:xfrm>
                <a:off x="732475" y="4032821"/>
                <a:ext cx="2056653" cy="982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=12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−3∗5=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7C89F49D-A854-4561-AC3B-B7C9403F4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75" y="4032821"/>
                <a:ext cx="2056653" cy="9825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751D5CF-03FB-45E8-8C1E-B8F0FA0210C1}"/>
                  </a:ext>
                </a:extLst>
              </p:cNvPr>
              <p:cNvSpPr txBox="1"/>
              <p:nvPr/>
            </p:nvSpPr>
            <p:spPr>
              <a:xfrm>
                <a:off x="7314942" y="4032818"/>
                <a:ext cx="1863587" cy="982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=12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=−11+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751D5CF-03FB-45E8-8C1E-B8F0FA021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942" y="4032818"/>
                <a:ext cx="1863587" cy="9825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0C467DE8-A416-4E86-B295-43B6CD12ABB7}"/>
              </a:ext>
            </a:extLst>
          </p:cNvPr>
          <p:cNvCxnSpPr>
            <a:cxnSpLocks/>
          </p:cNvCxnSpPr>
          <p:nvPr/>
        </p:nvCxnSpPr>
        <p:spPr>
          <a:xfrm>
            <a:off x="9247328" y="4568133"/>
            <a:ext cx="607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E1C9832-A361-4E6F-97EF-A0CFC74506AA}"/>
                  </a:ext>
                </a:extLst>
              </p:cNvPr>
              <p:cNvSpPr txBox="1"/>
              <p:nvPr/>
            </p:nvSpPr>
            <p:spPr>
              <a:xfrm>
                <a:off x="9855249" y="4032817"/>
                <a:ext cx="1863587" cy="982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=12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E1C9832-A361-4E6F-97EF-A0CFC7450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249" y="4032817"/>
                <a:ext cx="1863587" cy="9825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0548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2F4B660A-CC79-483D-954D-E7CFD1AD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Metodo di Gauss</a:t>
            </a:r>
            <a:br>
              <a:rPr lang="it-IT" dirty="0"/>
            </a:br>
            <a:r>
              <a:rPr lang="it-IT" sz="2800" dirty="0"/>
              <a:t>Step 5</a:t>
            </a:r>
            <a:endParaRPr lang="it-IT" dirty="0"/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DD503778-4319-4C99-9B45-2A023D09808F}"/>
              </a:ext>
            </a:extLst>
          </p:cNvPr>
          <p:cNvCxnSpPr>
            <a:cxnSpLocks/>
          </p:cNvCxnSpPr>
          <p:nvPr/>
        </p:nvCxnSpPr>
        <p:spPr>
          <a:xfrm flipV="1">
            <a:off x="5968135" y="4285275"/>
            <a:ext cx="703038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E2A3F4F9-D8AF-4F31-B26C-C994C63B9238}"/>
              </a:ext>
            </a:extLst>
          </p:cNvPr>
          <p:cNvCxnSpPr>
            <a:cxnSpLocks/>
          </p:cNvCxnSpPr>
          <p:nvPr/>
        </p:nvCxnSpPr>
        <p:spPr>
          <a:xfrm>
            <a:off x="9131916" y="4335649"/>
            <a:ext cx="607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E1C9832-A361-4E6F-97EF-A0CFC74506AA}"/>
                  </a:ext>
                </a:extLst>
              </p:cNvPr>
              <p:cNvSpPr txBox="1"/>
              <p:nvPr/>
            </p:nvSpPr>
            <p:spPr>
              <a:xfrm>
                <a:off x="3619298" y="3739748"/>
                <a:ext cx="1863587" cy="982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=12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E1C9832-A361-4E6F-97EF-A0CFC7450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298" y="3739748"/>
                <a:ext cx="1863587" cy="9825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58616142-C835-48E5-9D3D-9A9B76F07674}"/>
                  </a:ext>
                </a:extLst>
              </p:cNvPr>
              <p:cNvSpPr txBox="1"/>
              <p:nvPr/>
            </p:nvSpPr>
            <p:spPr>
              <a:xfrm>
                <a:off x="7009054" y="3793986"/>
                <a:ext cx="1872500" cy="982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=12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−4−5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58616142-C835-48E5-9D3D-9A9B76F07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054" y="3793986"/>
                <a:ext cx="1872500" cy="9825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39EF1FC8-4730-484A-8663-B5D3097BF854}"/>
                  </a:ext>
                </a:extLst>
              </p:cNvPr>
              <p:cNvSpPr txBox="1"/>
              <p:nvPr/>
            </p:nvSpPr>
            <p:spPr>
              <a:xfrm>
                <a:off x="10414861" y="3789973"/>
                <a:ext cx="892488" cy="982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39EF1FC8-4730-484A-8663-B5D3097BF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4861" y="3789973"/>
                <a:ext cx="892488" cy="9825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D8E6C3DF-85CD-4E02-B4AF-D8CB96001C23}"/>
                  </a:ext>
                </a:extLst>
              </p:cNvPr>
              <p:cNvSpPr txBox="1"/>
              <p:nvPr/>
            </p:nvSpPr>
            <p:spPr>
              <a:xfrm>
                <a:off x="581293" y="3739747"/>
                <a:ext cx="1863587" cy="982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=12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D8E6C3DF-85CD-4E02-B4AF-D8CB96001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93" y="3739747"/>
                <a:ext cx="1863587" cy="9825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7445D2E-4423-4935-96F7-2B012003E1EE}"/>
              </a:ext>
            </a:extLst>
          </p:cNvPr>
          <p:cNvCxnSpPr>
            <a:cxnSpLocks/>
          </p:cNvCxnSpPr>
          <p:nvPr/>
        </p:nvCxnSpPr>
        <p:spPr>
          <a:xfrm flipV="1">
            <a:off x="2578611" y="4281258"/>
            <a:ext cx="703038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70ED721-6847-48A2-ACA7-3B39F329816E}"/>
              </a:ext>
            </a:extLst>
          </p:cNvPr>
          <p:cNvSpPr txBox="1"/>
          <p:nvPr/>
        </p:nvSpPr>
        <p:spPr>
          <a:xfrm>
            <a:off x="838200" y="2115074"/>
            <a:ext cx="9576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5. Risolvere il sistema partendo dall’equazione con una sola incognita. Sostituire il valore trovato nelle altre equazioni. </a:t>
            </a:r>
            <a:endParaRPr lang="it-IT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2724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5C310D8D-832E-4EF6-9F0B-5B97AB22CAB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853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Esercizi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ABBBBE-6599-4DFD-83C0-DFC6911F4036}"/>
              </a:ext>
            </a:extLst>
          </p:cNvPr>
          <p:cNvSpPr txBox="1"/>
          <p:nvPr/>
        </p:nvSpPr>
        <p:spPr>
          <a:xfrm>
            <a:off x="838200" y="1828800"/>
            <a:ext cx="618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Elenco con tipologie di esercizi</a:t>
            </a:r>
          </a:p>
        </p:txBody>
      </p:sp>
    </p:spTree>
    <p:extLst>
      <p:ext uri="{BB962C8B-B14F-4D97-AF65-F5344CB8AC3E}">
        <p14:creationId xmlns:p14="http://schemas.microsoft.com/office/powerpoint/2010/main" val="22691924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olo 1">
            <a:extLst>
              <a:ext uri="{FF2B5EF4-FFF2-40B4-BE49-F238E27FC236}">
                <a16:creationId xmlns:a16="http://schemas.microsoft.com/office/drawing/2014/main" id="{F7C244DD-F536-4331-B723-E17E25537A8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853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Esercizi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8C7E7A7A-6C3C-4C49-9ED1-D6D216F2143D}"/>
                  </a:ext>
                </a:extLst>
              </p:cNvPr>
              <p:cNvSpPr txBox="1"/>
              <p:nvPr/>
            </p:nvSpPr>
            <p:spPr>
              <a:xfrm>
                <a:off x="1506911" y="1997776"/>
                <a:ext cx="2109488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8C7E7A7A-6C3C-4C49-9ED1-D6D216F21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911" y="1997776"/>
                <a:ext cx="2109488" cy="884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6C70E289-235D-497F-B801-3EB63FA5416B}"/>
                  </a:ext>
                </a:extLst>
              </p:cNvPr>
              <p:cNvSpPr txBox="1"/>
              <p:nvPr/>
            </p:nvSpPr>
            <p:spPr>
              <a:xfrm>
                <a:off x="4736273" y="1997776"/>
                <a:ext cx="1955472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/>
                              <m:e/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6C70E289-235D-497F-B801-3EB63FA54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273" y="1997776"/>
                <a:ext cx="1955472" cy="7564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C2615B6E-A09E-4F2E-AE77-D541D708075B}"/>
                  </a:ext>
                </a:extLst>
              </p:cNvPr>
              <p:cNvSpPr txBox="1"/>
              <p:nvPr/>
            </p:nvSpPr>
            <p:spPr>
              <a:xfrm>
                <a:off x="1506911" y="3665876"/>
                <a:ext cx="2109488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C2615B6E-A09E-4F2E-AE77-D541D7080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911" y="3665876"/>
                <a:ext cx="2109488" cy="8842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6641B9DA-8D89-442E-BF7F-40C5C81F0C74}"/>
                  </a:ext>
                </a:extLst>
              </p:cNvPr>
              <p:cNvSpPr txBox="1"/>
              <p:nvPr/>
            </p:nvSpPr>
            <p:spPr>
              <a:xfrm>
                <a:off x="4736273" y="3851215"/>
                <a:ext cx="2135008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6641B9DA-8D89-442E-BF7F-40C5C81F0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273" y="3851215"/>
                <a:ext cx="2135008" cy="7382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ttangolo ad angolo ripiegato 41">
            <a:extLst>
              <a:ext uri="{FF2B5EF4-FFF2-40B4-BE49-F238E27FC236}">
                <a16:creationId xmlns:a16="http://schemas.microsoft.com/office/drawing/2014/main" id="{AA6B798D-138D-4808-A2E1-0AFB89FE1F4F}"/>
              </a:ext>
            </a:extLst>
          </p:cNvPr>
          <p:cNvSpPr/>
          <p:nvPr/>
        </p:nvSpPr>
        <p:spPr>
          <a:xfrm>
            <a:off x="9581240" y="194443"/>
            <a:ext cx="2367953" cy="646982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Note:</a:t>
            </a:r>
          </a:p>
          <a:p>
            <a:r>
              <a:rPr lang="it-IT" dirty="0"/>
              <a:t>L’idea è di generare un sistema random e lasciare una matrice vuota da completare con un check per verificare la correttezza.</a:t>
            </a:r>
          </a:p>
          <a:p>
            <a:r>
              <a:rPr lang="it-IT" dirty="0"/>
              <a:t>Caso 1: sistema ordinato</a:t>
            </a:r>
          </a:p>
          <a:p>
            <a:r>
              <a:rPr lang="it-IT" dirty="0"/>
              <a:t>Caso 2: sistema disordinato con un «</a:t>
            </a:r>
            <a:r>
              <a:rPr lang="it-IT" dirty="0" err="1"/>
              <a:t>hint</a:t>
            </a:r>
            <a:r>
              <a:rPr lang="it-IT" dirty="0"/>
              <a:t>» nascosto che lo studente può cliccare nel caso non capisca come risolvere l’esercizio.</a:t>
            </a:r>
          </a:p>
          <a:p>
            <a:r>
              <a:rPr lang="it-IT" dirty="0"/>
              <a:t>Se si può fare bene, altrimenti ripensiamo qualcosa.</a:t>
            </a:r>
          </a:p>
        </p:txBody>
      </p:sp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BACC595E-2CB6-4694-9E33-D9C1B1F88290}"/>
              </a:ext>
            </a:extLst>
          </p:cNvPr>
          <p:cNvSpPr/>
          <p:nvPr/>
        </p:nvSpPr>
        <p:spPr>
          <a:xfrm>
            <a:off x="7096206" y="2183626"/>
            <a:ext cx="2094290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Verifica</a:t>
            </a:r>
          </a:p>
        </p:txBody>
      </p:sp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6E073523-679B-4E5B-B5D5-156A13227351}"/>
              </a:ext>
            </a:extLst>
          </p:cNvPr>
          <p:cNvSpPr/>
          <p:nvPr/>
        </p:nvSpPr>
        <p:spPr>
          <a:xfrm>
            <a:off x="7096206" y="4185945"/>
            <a:ext cx="2094290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Verifica</a:t>
            </a:r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C405F399-810B-49D7-9E63-61BFE4975DA5}"/>
              </a:ext>
            </a:extLst>
          </p:cNvPr>
          <p:cNvSpPr/>
          <p:nvPr/>
        </p:nvSpPr>
        <p:spPr>
          <a:xfrm>
            <a:off x="7089348" y="3723291"/>
            <a:ext cx="2094290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Aiuto</a:t>
            </a: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ABEE7711-A715-4258-8CC2-1E79F7F6DD39}"/>
              </a:ext>
            </a:extLst>
          </p:cNvPr>
          <p:cNvSpPr/>
          <p:nvPr/>
        </p:nvSpPr>
        <p:spPr>
          <a:xfrm>
            <a:off x="1266260" y="5792148"/>
            <a:ext cx="3104262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Torna alla teoria</a:t>
            </a:r>
          </a:p>
        </p:txBody>
      </p:sp>
    </p:spTree>
    <p:extLst>
      <p:ext uri="{BB962C8B-B14F-4D97-AF65-F5344CB8AC3E}">
        <p14:creationId xmlns:p14="http://schemas.microsoft.com/office/powerpoint/2010/main" val="192184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234A203-F684-4DF6-80AC-177C84A3C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8955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825BDB0-1D3D-4695-9334-E7E91B86145D}"/>
              </a:ext>
            </a:extLst>
          </p:cNvPr>
          <p:cNvSpPr txBox="1"/>
          <p:nvPr/>
        </p:nvSpPr>
        <p:spPr>
          <a:xfrm>
            <a:off x="175647" y="1099066"/>
            <a:ext cx="1156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Risolto per via grafica. Questo metodo …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72CBE70-9815-4C31-B0DB-5F79881DB73D}"/>
              </a:ext>
            </a:extLst>
          </p:cNvPr>
          <p:cNvSpPr txBox="1"/>
          <p:nvPr/>
        </p:nvSpPr>
        <p:spPr>
          <a:xfrm>
            <a:off x="7516678" y="729734"/>
            <a:ext cx="54244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tre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A1BFAB4-8378-44BE-80F6-CEFDBE5EB8EA}"/>
              </a:ext>
            </a:extLst>
          </p:cNvPr>
          <p:cNvSpPr txBox="1"/>
          <p:nvPr/>
        </p:nvSpPr>
        <p:spPr>
          <a:xfrm>
            <a:off x="9583118" y="729734"/>
            <a:ext cx="54244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tre</a:t>
            </a:r>
          </a:p>
        </p:txBody>
      </p:sp>
    </p:spTree>
    <p:extLst>
      <p:ext uri="{BB962C8B-B14F-4D97-AF65-F5344CB8AC3E}">
        <p14:creationId xmlns:p14="http://schemas.microsoft.com/office/powerpoint/2010/main" val="150699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2B7087-935A-4A79-987E-9A261F45F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53545" cy="1325563"/>
          </a:xfrm>
        </p:spPr>
        <p:txBody>
          <a:bodyPr/>
          <a:lstStyle/>
          <a:p>
            <a:r>
              <a:rPr lang="it-IT" dirty="0"/>
              <a:t>Dai sistemi lineari…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D5F8790-F50F-454B-9BE4-9C56AD832F72}"/>
              </a:ext>
            </a:extLst>
          </p:cNvPr>
          <p:cNvSpPr txBox="1"/>
          <p:nvPr/>
        </p:nvSpPr>
        <p:spPr>
          <a:xfrm>
            <a:off x="838200" y="2111643"/>
            <a:ext cx="10026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sistemi di equazioni di 1° grado: </a:t>
            </a:r>
            <a:r>
              <a:rPr lang="it-IT" b="1" dirty="0"/>
              <a:t>m</a:t>
            </a:r>
            <a:r>
              <a:rPr lang="it-IT" dirty="0"/>
              <a:t> equazioni in </a:t>
            </a:r>
            <a:r>
              <a:rPr lang="it-IT" b="1" dirty="0"/>
              <a:t>n</a:t>
            </a:r>
            <a:r>
              <a:rPr lang="it-IT" dirty="0"/>
              <a:t> incognite. Questo è il caso più generale di tutti ed è difficilmente rappresentabile per via grafica. Le incognite sono (x1, …, </a:t>
            </a:r>
            <a:r>
              <a:rPr lang="it-IT" dirty="0" err="1"/>
              <a:t>xn</a:t>
            </a:r>
            <a:r>
              <a:rPr lang="it-IT" dirty="0"/>
              <a:t>), i coefficienti sono gli </a:t>
            </a:r>
            <a:r>
              <a:rPr lang="it-IT" dirty="0" err="1"/>
              <a:t>aij</a:t>
            </a:r>
            <a:r>
              <a:rPr lang="it-IT" dirty="0"/>
              <a:t>, e i termini noti sono i b1…</a:t>
            </a:r>
            <a:r>
              <a:rPr lang="it-IT" dirty="0" err="1"/>
              <a:t>bm</a:t>
            </a:r>
            <a:r>
              <a:rPr lang="it-IT" dirty="0"/>
              <a:t>.</a:t>
            </a:r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C2B142C-2C23-464C-8F79-350EB026DABD}"/>
                  </a:ext>
                </a:extLst>
              </p:cNvPr>
              <p:cNvSpPr txBox="1"/>
              <p:nvPr/>
            </p:nvSpPr>
            <p:spPr>
              <a:xfrm>
                <a:off x="2308796" y="3331666"/>
                <a:ext cx="3957685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2+…+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𝑛𝑥𝑛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2+…+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𝑛𝑥𝑛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𝑎𝑚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2+…+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𝑎𝑚𝑛𝑥𝑛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𝑏𝑚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C2B142C-2C23-464C-8F79-350EB026D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796" y="3331666"/>
                <a:ext cx="3957685" cy="1025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C675E57-0138-4062-8AF4-573CA48E4151}"/>
              </a:ext>
            </a:extLst>
          </p:cNvPr>
          <p:cNvSpPr txBox="1"/>
          <p:nvPr/>
        </p:nvSpPr>
        <p:spPr>
          <a:xfrm>
            <a:off x="838200" y="4377026"/>
            <a:ext cx="9700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r>
              <a:rPr lang="it-IT" dirty="0"/>
              <a:t>Non ti preoccupare! Il nostro campo da gioco sarà soltanto con le matrici 2x2 e 3x3 (all’università si trattano invece casi più generali come questo).</a:t>
            </a:r>
          </a:p>
        </p:txBody>
      </p:sp>
    </p:spTree>
    <p:extLst>
      <p:ext uri="{BB962C8B-B14F-4D97-AF65-F5344CB8AC3E}">
        <p14:creationId xmlns:p14="http://schemas.microsoft.com/office/powerpoint/2010/main" val="4064054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589836-378B-4BAC-B3F9-E520C8F7C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6888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Dovresti già conoscere qualche metodo per risolvere i sistemi lineari.</a:t>
            </a:r>
          </a:p>
          <a:p>
            <a:pPr marL="0" indent="0">
              <a:buNone/>
            </a:pPr>
            <a:endParaRPr lang="it-IT" sz="2800" dirty="0"/>
          </a:p>
          <a:p>
            <a:pPr marL="0" lvl="1" indent="0">
              <a:buNone/>
            </a:pPr>
            <a:r>
              <a:rPr lang="it-IT" sz="2800" dirty="0"/>
              <a:t>Prosegui al prossimo capitolo       per scoprire un nuovo strumento per trovare la soluzione di sistemi lineari. È un metodo generale che include come casi particolari quelli che già conosci.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2C9BF110-1A67-4A0A-AE33-6713515711D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853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Dai sistemi lineari…</a:t>
            </a:r>
            <a:br>
              <a:rPr lang="it-IT" dirty="0"/>
            </a:br>
            <a:r>
              <a:rPr lang="it-IT" sz="2400" dirty="0"/>
              <a:t>Risoluzione</a:t>
            </a:r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36CBEB9C-2848-4F47-8CA2-ADD216FD8D93}"/>
              </a:ext>
            </a:extLst>
          </p:cNvPr>
          <p:cNvSpPr/>
          <p:nvPr/>
        </p:nvSpPr>
        <p:spPr>
          <a:xfrm>
            <a:off x="2588216" y="2823424"/>
            <a:ext cx="3037667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prossimo capitolo</a:t>
            </a:r>
          </a:p>
        </p:txBody>
      </p:sp>
      <p:sp>
        <p:nvSpPr>
          <p:cNvPr id="6" name="Rettangolo ad angolo ripiegato 5">
            <a:extLst>
              <a:ext uri="{FF2B5EF4-FFF2-40B4-BE49-F238E27FC236}">
                <a16:creationId xmlns:a16="http://schemas.microsoft.com/office/drawing/2014/main" id="{98741714-E6EB-425E-8E0B-55C27AF8B544}"/>
              </a:ext>
            </a:extLst>
          </p:cNvPr>
          <p:cNvSpPr/>
          <p:nvPr/>
        </p:nvSpPr>
        <p:spPr>
          <a:xfrm>
            <a:off x="9581240" y="194443"/>
            <a:ext cx="2367953" cy="156371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Note:</a:t>
            </a:r>
          </a:p>
          <a:p>
            <a:r>
              <a:rPr lang="it-IT" dirty="0"/>
              <a:t>«prossimo capitolo» è bottone al prossimo capitolo.</a:t>
            </a:r>
          </a:p>
        </p:txBody>
      </p:sp>
      <p:pic>
        <p:nvPicPr>
          <p:cNvPr id="8" name="Elemento grafico 7" descr="Abitazione">
            <a:extLst>
              <a:ext uri="{FF2B5EF4-FFF2-40B4-BE49-F238E27FC236}">
                <a16:creationId xmlns:a16="http://schemas.microsoft.com/office/drawing/2014/main" id="{0F42E577-4344-42B3-9C4C-E7BBB78BB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302" y="55784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0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9698D2BD-4D49-4DEA-A2D2-335362591F9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853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…alle matrici</a:t>
            </a:r>
            <a:br>
              <a:rPr lang="it-IT" dirty="0"/>
            </a:b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3ABE408-FCD5-4F4F-8814-4A6763EBE07E}"/>
              </a:ext>
            </a:extLst>
          </p:cNvPr>
          <p:cNvSpPr txBox="1"/>
          <p:nvPr/>
        </p:nvSpPr>
        <p:spPr>
          <a:xfrm>
            <a:off x="697423" y="1287433"/>
            <a:ext cx="1084881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È possibile rappresentare un sistema lineare come una </a:t>
            </a:r>
            <a:r>
              <a:rPr lang="it-IT" sz="2400" b="1" dirty="0"/>
              <a:t>matrice</a:t>
            </a:r>
            <a:r>
              <a:rPr lang="it-IT" sz="2400" dirty="0"/>
              <a:t>, ossia una </a:t>
            </a:r>
            <a:r>
              <a:rPr lang="it-IT" sz="2400" b="1" dirty="0"/>
              <a:t>tabella ordinata </a:t>
            </a:r>
            <a:r>
              <a:rPr lang="it-IT" sz="2400" dirty="0"/>
              <a:t>i cui elementi sono i coefficienti e i termini noti del sistema.</a:t>
            </a:r>
          </a:p>
          <a:p>
            <a:r>
              <a:rPr lang="it-IT" sz="2400" dirty="0"/>
              <a:t>Questa è detta </a:t>
            </a:r>
            <a:r>
              <a:rPr lang="it-IT" sz="2400" b="1" dirty="0">
                <a:solidFill>
                  <a:srgbClr val="FF0000"/>
                </a:solidFill>
              </a:rPr>
              <a:t>MATRICE COMPLETA</a:t>
            </a:r>
            <a:r>
              <a:rPr lang="it-IT" sz="2400" dirty="0"/>
              <a:t>. </a:t>
            </a:r>
          </a:p>
          <a:p>
            <a:r>
              <a:rPr lang="it-IT" sz="2400" dirty="0"/>
              <a:t>I </a:t>
            </a:r>
            <a:r>
              <a:rPr lang="it-IT" sz="2400" b="1" u="sng" dirty="0"/>
              <a:t>coefficienti devono essere ordinati</a:t>
            </a:r>
            <a:r>
              <a:rPr lang="it-IT" sz="2400" dirty="0"/>
              <a:t>. Guarda i colori per comprendere il posizionamento dei numeri. </a:t>
            </a:r>
          </a:p>
          <a:p>
            <a:endParaRPr lang="it-IT" dirty="0"/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68EFEE52-D698-40CF-9BDD-47B40C0D2628}"/>
              </a:ext>
            </a:extLst>
          </p:cNvPr>
          <p:cNvGrpSpPr/>
          <p:nvPr/>
        </p:nvGrpSpPr>
        <p:grpSpPr>
          <a:xfrm>
            <a:off x="2141925" y="3316544"/>
            <a:ext cx="7334117" cy="925867"/>
            <a:chOff x="1828608" y="2614018"/>
            <a:chExt cx="7334117" cy="9258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B8A140A4-B8D1-4D57-A492-3DCB368503C3}"/>
                    </a:ext>
                  </a:extLst>
                </p:cNvPr>
                <p:cNvSpPr txBox="1"/>
                <p:nvPr/>
              </p:nvSpPr>
              <p:spPr>
                <a:xfrm>
                  <a:off x="1828608" y="2655604"/>
                  <a:ext cx="2109488" cy="8842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it-I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+6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=−5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+6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B8A140A4-B8D1-4D57-A492-3DCB368503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608" y="2655604"/>
                  <a:ext cx="2109488" cy="88428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F7EE4D21-4ED7-4D24-9CFB-01C62FAE179F}"/>
                    </a:ext>
                  </a:extLst>
                </p:cNvPr>
                <p:cNvSpPr txBox="1"/>
                <p:nvPr/>
              </p:nvSpPr>
              <p:spPr>
                <a:xfrm>
                  <a:off x="7027717" y="2614018"/>
                  <a:ext cx="2135008" cy="7382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F7EE4D21-4ED7-4D24-9CFB-01C62FAE17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7717" y="2614018"/>
                  <a:ext cx="2135008" cy="7382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D91C6A42-B694-4A3C-B087-56EE0C22056D}"/>
                </a:ext>
              </a:extLst>
            </p:cNvPr>
            <p:cNvCxnSpPr>
              <a:cxnSpLocks/>
            </p:cNvCxnSpPr>
            <p:nvPr/>
          </p:nvCxnSpPr>
          <p:spPr>
            <a:xfrm>
              <a:off x="4100944" y="3097744"/>
              <a:ext cx="25908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CA07A953-35A4-4344-9519-3E38ECE88477}"/>
                </a:ext>
              </a:extLst>
            </p:cNvPr>
            <p:cNvSpPr/>
            <p:nvPr/>
          </p:nvSpPr>
          <p:spPr>
            <a:xfrm>
              <a:off x="7151701" y="2629516"/>
              <a:ext cx="209991" cy="73820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0A00F53C-7BEF-4E25-9D17-6FEC2D6019AC}"/>
                </a:ext>
              </a:extLst>
            </p:cNvPr>
            <p:cNvSpPr/>
            <p:nvPr/>
          </p:nvSpPr>
          <p:spPr>
            <a:xfrm>
              <a:off x="1999281" y="2726379"/>
              <a:ext cx="134115" cy="73820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A2D45E14-A6BA-47A7-A882-09F37F2EB850}"/>
                </a:ext>
              </a:extLst>
            </p:cNvPr>
            <p:cNvSpPr/>
            <p:nvPr/>
          </p:nvSpPr>
          <p:spPr>
            <a:xfrm>
              <a:off x="7782139" y="2629516"/>
              <a:ext cx="209991" cy="73820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7DB1688B-1758-44E7-92E8-51932519EE84}"/>
                </a:ext>
              </a:extLst>
            </p:cNvPr>
            <p:cNvSpPr/>
            <p:nvPr/>
          </p:nvSpPr>
          <p:spPr>
            <a:xfrm>
              <a:off x="8280394" y="2649613"/>
              <a:ext cx="209991" cy="73820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0C3B06FB-A568-4D01-9E62-45E994EF3658}"/>
                </a:ext>
              </a:extLst>
            </p:cNvPr>
            <p:cNvSpPr/>
            <p:nvPr/>
          </p:nvSpPr>
          <p:spPr>
            <a:xfrm>
              <a:off x="8809644" y="2614018"/>
              <a:ext cx="209991" cy="738204"/>
            </a:xfrm>
            <a:prstGeom prst="rect">
              <a:avLst/>
            </a:prstGeom>
            <a:solidFill>
              <a:srgbClr val="CC66FF">
                <a:alpha val="4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8B2D9947-51B7-4582-8C3F-514949F6CAB6}"/>
                </a:ext>
              </a:extLst>
            </p:cNvPr>
            <p:cNvSpPr/>
            <p:nvPr/>
          </p:nvSpPr>
          <p:spPr>
            <a:xfrm>
              <a:off x="2512863" y="2728642"/>
              <a:ext cx="209991" cy="73820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4F5DD235-CAD5-4F7A-819E-65C8E6957B3C}"/>
                </a:ext>
              </a:extLst>
            </p:cNvPr>
            <p:cNvSpPr/>
            <p:nvPr/>
          </p:nvSpPr>
          <p:spPr>
            <a:xfrm>
              <a:off x="3011122" y="2748739"/>
              <a:ext cx="209991" cy="73820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F101B924-0258-4862-82FD-7FC280469614}"/>
                </a:ext>
              </a:extLst>
            </p:cNvPr>
            <p:cNvSpPr/>
            <p:nvPr/>
          </p:nvSpPr>
          <p:spPr>
            <a:xfrm>
              <a:off x="3602368" y="2713144"/>
              <a:ext cx="209991" cy="738204"/>
            </a:xfrm>
            <a:prstGeom prst="rect">
              <a:avLst/>
            </a:prstGeom>
            <a:solidFill>
              <a:srgbClr val="CC66FF">
                <a:alpha val="4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0" name="Rettangolo ad angolo ripiegato 19">
            <a:extLst>
              <a:ext uri="{FF2B5EF4-FFF2-40B4-BE49-F238E27FC236}">
                <a16:creationId xmlns:a16="http://schemas.microsoft.com/office/drawing/2014/main" id="{0C1F540D-FDB9-4FDE-991C-25C03CAB0EC2}"/>
              </a:ext>
            </a:extLst>
          </p:cNvPr>
          <p:cNvSpPr/>
          <p:nvPr/>
        </p:nvSpPr>
        <p:spPr>
          <a:xfrm>
            <a:off x="9722485" y="0"/>
            <a:ext cx="2367953" cy="132556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Note:</a:t>
            </a:r>
          </a:p>
          <a:p>
            <a:r>
              <a:rPr lang="it-IT" dirty="0"/>
              <a:t>I colori alle colonne non includono le incognite. Si può fare??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9726B083-4FDD-4EB3-8754-385D71A465E9}"/>
              </a:ext>
            </a:extLst>
          </p:cNvPr>
          <p:cNvGrpSpPr/>
          <p:nvPr/>
        </p:nvGrpSpPr>
        <p:grpSpPr>
          <a:xfrm>
            <a:off x="2141925" y="4642726"/>
            <a:ext cx="6773771" cy="925878"/>
            <a:chOff x="1828608" y="2614007"/>
            <a:chExt cx="6773771" cy="925878"/>
          </a:xfrm>
        </p:grpSpPr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1932E2AD-D46F-4412-BEB2-9EE92578CCCC}"/>
                </a:ext>
              </a:extLst>
            </p:cNvPr>
            <p:cNvSpPr/>
            <p:nvPr/>
          </p:nvSpPr>
          <p:spPr>
            <a:xfrm>
              <a:off x="7151701" y="2629516"/>
              <a:ext cx="209991" cy="73820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175F6AD0-10C7-40B6-A553-D994F449ACB9}"/>
                </a:ext>
              </a:extLst>
            </p:cNvPr>
            <p:cNvSpPr/>
            <p:nvPr/>
          </p:nvSpPr>
          <p:spPr>
            <a:xfrm>
              <a:off x="7573028" y="2614018"/>
              <a:ext cx="209991" cy="73820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B7229AC0-9BB0-49EE-BB92-FDE668490348}"/>
                </a:ext>
              </a:extLst>
            </p:cNvPr>
            <p:cNvSpPr/>
            <p:nvPr/>
          </p:nvSpPr>
          <p:spPr>
            <a:xfrm>
              <a:off x="7940266" y="2655604"/>
              <a:ext cx="209991" cy="73820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ttangolo 29">
              <a:extLst>
                <a:ext uri="{FF2B5EF4-FFF2-40B4-BE49-F238E27FC236}">
                  <a16:creationId xmlns:a16="http://schemas.microsoft.com/office/drawing/2014/main" id="{FAE48140-D173-42DF-8823-4ED8616419F9}"/>
                </a:ext>
              </a:extLst>
            </p:cNvPr>
            <p:cNvSpPr/>
            <p:nvPr/>
          </p:nvSpPr>
          <p:spPr>
            <a:xfrm>
              <a:off x="8284574" y="2614018"/>
              <a:ext cx="209991" cy="738204"/>
            </a:xfrm>
            <a:prstGeom prst="rect">
              <a:avLst/>
            </a:prstGeom>
            <a:solidFill>
              <a:srgbClr val="CC66FF">
                <a:alpha val="4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B28FE239-ADE9-4EDC-855E-E5D2A839BF30}"/>
                    </a:ext>
                  </a:extLst>
                </p:cNvPr>
                <p:cNvSpPr txBox="1"/>
                <p:nvPr/>
              </p:nvSpPr>
              <p:spPr>
                <a:xfrm>
                  <a:off x="1828608" y="2655604"/>
                  <a:ext cx="1985479" cy="8842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it-I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+6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      −4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+6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         =1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B28FE239-ADE9-4EDC-855E-E5D2A839BF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608" y="2655604"/>
                  <a:ext cx="1985479" cy="88428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8AAA12F2-48AF-4D66-93B1-034DB7DA289E}"/>
                    </a:ext>
                  </a:extLst>
                </p:cNvPr>
                <p:cNvSpPr txBox="1"/>
                <p:nvPr/>
              </p:nvSpPr>
              <p:spPr>
                <a:xfrm>
                  <a:off x="6986744" y="2614007"/>
                  <a:ext cx="1615635" cy="7382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8AAA12F2-48AF-4D66-93B1-034DB7DA28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6744" y="2614007"/>
                  <a:ext cx="1615635" cy="7382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nettore 2 24">
              <a:extLst>
                <a:ext uri="{FF2B5EF4-FFF2-40B4-BE49-F238E27FC236}">
                  <a16:creationId xmlns:a16="http://schemas.microsoft.com/office/drawing/2014/main" id="{9EFD8E07-A41B-4C30-8FBD-13942D605A86}"/>
                </a:ext>
              </a:extLst>
            </p:cNvPr>
            <p:cNvCxnSpPr>
              <a:cxnSpLocks/>
            </p:cNvCxnSpPr>
            <p:nvPr/>
          </p:nvCxnSpPr>
          <p:spPr>
            <a:xfrm>
              <a:off x="4100944" y="3097744"/>
              <a:ext cx="25908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A4EE9AED-72CA-4146-8BD0-4C5A9D38916A}"/>
                </a:ext>
              </a:extLst>
            </p:cNvPr>
            <p:cNvSpPr/>
            <p:nvPr/>
          </p:nvSpPr>
          <p:spPr>
            <a:xfrm>
              <a:off x="1999281" y="2726379"/>
              <a:ext cx="134115" cy="73820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6010E293-1663-47B4-B5F4-5E532E6C862C}"/>
                </a:ext>
              </a:extLst>
            </p:cNvPr>
            <p:cNvSpPr/>
            <p:nvPr/>
          </p:nvSpPr>
          <p:spPr>
            <a:xfrm>
              <a:off x="2512863" y="2728642"/>
              <a:ext cx="209991" cy="73820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16AEE7E4-6346-46DE-8CC0-A143C445F3A9}"/>
                </a:ext>
              </a:extLst>
            </p:cNvPr>
            <p:cNvSpPr/>
            <p:nvPr/>
          </p:nvSpPr>
          <p:spPr>
            <a:xfrm>
              <a:off x="3011122" y="2748739"/>
              <a:ext cx="209991" cy="73820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91CA2B8C-2B40-4EA6-B2F8-6E0BAAF51001}"/>
                </a:ext>
              </a:extLst>
            </p:cNvPr>
            <p:cNvSpPr/>
            <p:nvPr/>
          </p:nvSpPr>
          <p:spPr>
            <a:xfrm>
              <a:off x="3602368" y="2713144"/>
              <a:ext cx="209991" cy="738204"/>
            </a:xfrm>
            <a:prstGeom prst="rect">
              <a:avLst/>
            </a:prstGeom>
            <a:solidFill>
              <a:srgbClr val="CC66FF">
                <a:alpha val="4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4" name="Rettangolo ad angolo ripiegato 33">
            <a:extLst>
              <a:ext uri="{FF2B5EF4-FFF2-40B4-BE49-F238E27FC236}">
                <a16:creationId xmlns:a16="http://schemas.microsoft.com/office/drawing/2014/main" id="{43D9F51E-88AD-4077-9A2A-C9BE30C8C1CB}"/>
              </a:ext>
            </a:extLst>
          </p:cNvPr>
          <p:cNvSpPr/>
          <p:nvPr/>
        </p:nvSpPr>
        <p:spPr>
          <a:xfrm>
            <a:off x="9428535" y="4141336"/>
            <a:ext cx="2688984" cy="196572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ATTENZIONE:</a:t>
            </a:r>
          </a:p>
          <a:p>
            <a:r>
              <a:rPr lang="it-IT" dirty="0"/>
              <a:t>Se nel sistema non compare un’incognita, nella matrice al posto corrispondente bisogna inserire uno 0.</a:t>
            </a: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C89F83E3-185C-4360-9195-6336000A8205}"/>
              </a:ext>
            </a:extLst>
          </p:cNvPr>
          <p:cNvSpPr/>
          <p:nvPr/>
        </p:nvSpPr>
        <p:spPr>
          <a:xfrm>
            <a:off x="927879" y="5907646"/>
            <a:ext cx="3037667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Esercizi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6974082C-E6C7-4210-A281-EAA088901368}"/>
              </a:ext>
            </a:extLst>
          </p:cNvPr>
          <p:cNvSpPr/>
          <p:nvPr/>
        </p:nvSpPr>
        <p:spPr>
          <a:xfrm>
            <a:off x="4953673" y="5899720"/>
            <a:ext cx="3037667" cy="3847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tx1"/>
                </a:solidFill>
              </a:rPr>
              <a:t>Prosegui</a:t>
            </a:r>
          </a:p>
        </p:txBody>
      </p:sp>
    </p:spTree>
    <p:extLst>
      <p:ext uri="{BB962C8B-B14F-4D97-AF65-F5344CB8AC3E}">
        <p14:creationId xmlns:p14="http://schemas.microsoft.com/office/powerpoint/2010/main" val="2272896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698B1F-B3FD-4A79-A63C-D51403A6F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8572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Una matrice è una tabella ordinata di elementi disposti su n righe e m colonne. 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0E6BA732-D8A9-4B66-9B3C-30EDDC6877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853545" cy="1277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Matrici</a:t>
            </a:r>
            <a:br>
              <a:rPr lang="it-IT" dirty="0"/>
            </a:b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3FCF168-14B2-4EE7-8A23-B63E26F62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799" y="3083679"/>
            <a:ext cx="3190391" cy="2233274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BC664FA9-B8CE-4002-BF6B-F3B113C0A972}"/>
              </a:ext>
            </a:extLst>
          </p:cNvPr>
          <p:cNvSpPr/>
          <p:nvPr/>
        </p:nvSpPr>
        <p:spPr>
          <a:xfrm>
            <a:off x="1150114" y="5615575"/>
            <a:ext cx="7947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Al suo interno possono comparire numeri positivi, negativi o anche zeri. </a:t>
            </a:r>
          </a:p>
        </p:txBody>
      </p:sp>
    </p:spTree>
    <p:extLst>
      <p:ext uri="{BB962C8B-B14F-4D97-AF65-F5344CB8AC3E}">
        <p14:creationId xmlns:p14="http://schemas.microsoft.com/office/powerpoint/2010/main" val="4009584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9889FF26-9E72-43CD-B884-FA154FA5E158}"/>
              </a:ext>
            </a:extLst>
          </p:cNvPr>
          <p:cNvSpPr/>
          <p:nvPr/>
        </p:nvSpPr>
        <p:spPr>
          <a:xfrm>
            <a:off x="5650634" y="3429000"/>
            <a:ext cx="209991" cy="738204"/>
          </a:xfrm>
          <a:prstGeom prst="rect">
            <a:avLst/>
          </a:prstGeom>
          <a:solidFill>
            <a:schemeClr val="accent5">
              <a:lumMod val="60000"/>
              <a:lumOff val="4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A32D1E-57F0-4194-A6FC-D6AE6672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Matrici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1689680-E88A-4CA0-9C49-3684A0AB466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902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Un elemento è individuato univocamente da due indici ordinati: il numero di riga e il numero di colonna.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17C67D5-6B42-43B9-84A8-9666F0931420}"/>
                  </a:ext>
                </a:extLst>
              </p:cNvPr>
              <p:cNvSpPr txBox="1"/>
              <p:nvPr/>
            </p:nvSpPr>
            <p:spPr>
              <a:xfrm>
                <a:off x="5114800" y="3392084"/>
                <a:ext cx="1615635" cy="738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17C67D5-6B42-43B9-84A8-9666F0931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800" y="3392084"/>
                <a:ext cx="1615635" cy="738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CF9EB621-B1C0-40BD-9CEC-61421B3939D9}"/>
              </a:ext>
            </a:extLst>
          </p:cNvPr>
          <p:cNvSpPr/>
          <p:nvPr/>
        </p:nvSpPr>
        <p:spPr>
          <a:xfrm rot="5400000">
            <a:off x="5796098" y="3308623"/>
            <a:ext cx="209992" cy="1433363"/>
          </a:xfrm>
          <a:prstGeom prst="rect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CABC097B-ABDC-48F8-BF1D-234FD58ADFE0}"/>
              </a:ext>
            </a:extLst>
          </p:cNvPr>
          <p:cNvSpPr/>
          <p:nvPr/>
        </p:nvSpPr>
        <p:spPr>
          <a:xfrm>
            <a:off x="5650634" y="3920308"/>
            <a:ext cx="209991" cy="24689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D21931A6-6C14-43A7-B742-B4B3BDFADEED}"/>
              </a:ext>
            </a:extLst>
          </p:cNvPr>
          <p:cNvSpPr txBox="1">
            <a:spLocks/>
          </p:cNvSpPr>
          <p:nvPr/>
        </p:nvSpPr>
        <p:spPr>
          <a:xfrm>
            <a:off x="5388263" y="4846881"/>
            <a:ext cx="4290658" cy="902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a</a:t>
            </a:r>
            <a:r>
              <a:rPr lang="it-IT" baseline="-25000" dirty="0">
                <a:solidFill>
                  <a:srgbClr val="FF0000"/>
                </a:solidFill>
              </a:rPr>
              <a:t>3</a:t>
            </a:r>
            <a:r>
              <a:rPr lang="it-IT" baseline="-25000" dirty="0">
                <a:solidFill>
                  <a:schemeClr val="accent1"/>
                </a:solidFill>
              </a:rPr>
              <a:t>2</a:t>
            </a:r>
            <a:r>
              <a:rPr lang="it-IT" dirty="0"/>
              <a:t>=7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628E94C4-7B52-421D-A8F3-BA7A4724DC03}"/>
              </a:ext>
            </a:extLst>
          </p:cNvPr>
          <p:cNvCxnSpPr/>
          <p:nvPr/>
        </p:nvCxnSpPr>
        <p:spPr>
          <a:xfrm flipH="1">
            <a:off x="4467005" y="5297919"/>
            <a:ext cx="1183629" cy="4510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E2527FF-A51A-402B-A3BA-C9D5511DA265}"/>
              </a:ext>
            </a:extLst>
          </p:cNvPr>
          <p:cNvSpPr txBox="1"/>
          <p:nvPr/>
        </p:nvSpPr>
        <p:spPr>
          <a:xfrm>
            <a:off x="3843854" y="5687324"/>
            <a:ext cx="203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Terza riga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C040D302-995F-4403-8220-801DBE95CEBE}"/>
              </a:ext>
            </a:extLst>
          </p:cNvPr>
          <p:cNvCxnSpPr>
            <a:cxnSpLocks/>
          </p:cNvCxnSpPr>
          <p:nvPr/>
        </p:nvCxnSpPr>
        <p:spPr>
          <a:xfrm>
            <a:off x="5860625" y="5297919"/>
            <a:ext cx="596326" cy="57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6EA2D77-57C9-4502-BCC8-8B4F78B78F89}"/>
              </a:ext>
            </a:extLst>
          </p:cNvPr>
          <p:cNvSpPr txBox="1"/>
          <p:nvPr/>
        </p:nvSpPr>
        <p:spPr>
          <a:xfrm>
            <a:off x="6402546" y="5830664"/>
            <a:ext cx="203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Seconda colonna</a:t>
            </a:r>
          </a:p>
        </p:txBody>
      </p:sp>
    </p:spTree>
    <p:extLst>
      <p:ext uri="{BB962C8B-B14F-4D97-AF65-F5344CB8AC3E}">
        <p14:creationId xmlns:p14="http://schemas.microsoft.com/office/powerpoint/2010/main" val="29946274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2115</Words>
  <Application>Microsoft Office PowerPoint</Application>
  <PresentationFormat>Widescreen</PresentationFormat>
  <Paragraphs>274</Paragraphs>
  <Slides>39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Symbol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Dai sistemi lineari…</vt:lpstr>
      <vt:lpstr>Presentazione standard di PowerPoint</vt:lpstr>
      <vt:lpstr>Presentazione standard di PowerPoint</vt:lpstr>
      <vt:lpstr>Presentazione standard di PowerPoint</vt:lpstr>
      <vt:lpstr>Matrici</vt:lpstr>
      <vt:lpstr>Matrici</vt:lpstr>
      <vt:lpstr>Matrici La diagonale</vt:lpstr>
      <vt:lpstr>Matrici Matrici a gradini</vt:lpstr>
      <vt:lpstr>Matrici Matrice identità</vt:lpstr>
      <vt:lpstr>Metodo di Gauss</vt:lpstr>
      <vt:lpstr>Metodo di Gauss Step 1</vt:lpstr>
      <vt:lpstr>Metodo di Gauss Step 1</vt:lpstr>
      <vt:lpstr>Metodo di Gauss Step 1</vt:lpstr>
      <vt:lpstr>Metodo di Gauss Step 1</vt:lpstr>
      <vt:lpstr>Metodo di Gauss Step 1</vt:lpstr>
      <vt:lpstr>Metodo di Gauss Step 1</vt:lpstr>
      <vt:lpstr>Metodo di Gauss Step 1</vt:lpstr>
      <vt:lpstr>Metodo di Gauss Step 2</vt:lpstr>
      <vt:lpstr>Metodo di Gauss Step 2</vt:lpstr>
      <vt:lpstr>Metodo di Gauss Step 2</vt:lpstr>
      <vt:lpstr>Metodo di Gauss Step 2</vt:lpstr>
      <vt:lpstr>Metodo di Gauss Step 2</vt:lpstr>
      <vt:lpstr>Metodo di Gauss Step 2</vt:lpstr>
      <vt:lpstr>Metodo di Gauss Step 3</vt:lpstr>
      <vt:lpstr>Metodo di Gauss Step 3</vt:lpstr>
      <vt:lpstr>Metodo di Gauss Step 3</vt:lpstr>
      <vt:lpstr>Metodo di Gauss Step 3</vt:lpstr>
      <vt:lpstr>Metodo di Gauss Step 3</vt:lpstr>
      <vt:lpstr>Metodo di Gauss Step 3</vt:lpstr>
      <vt:lpstr>Metodo di Gauss Step 4</vt:lpstr>
      <vt:lpstr>Metodo di Gauss Step 5</vt:lpstr>
      <vt:lpstr>Metodo di Gauss Step 5</vt:lpstr>
      <vt:lpstr>Metodo di Gauss Step 5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Laura Cappelli</dc:creator>
  <cp:lastModifiedBy>Laura Cappelli</cp:lastModifiedBy>
  <cp:revision>74</cp:revision>
  <dcterms:created xsi:type="dcterms:W3CDTF">2018-04-19T07:59:11Z</dcterms:created>
  <dcterms:modified xsi:type="dcterms:W3CDTF">2018-05-03T09:08:26Z</dcterms:modified>
</cp:coreProperties>
</file>