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3" r:id="rId9"/>
    <p:sldId id="262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608" autoAdjust="0"/>
  </p:normalViewPr>
  <p:slideViewPr>
    <p:cSldViewPr snapToGrid="0">
      <p:cViewPr varScale="1">
        <p:scale>
          <a:sx n="62" d="100"/>
          <a:sy n="62" d="100"/>
        </p:scale>
        <p:origin x="2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EEBBD-9A68-48A0-BCCB-5DBA9D2516B5}" type="datetimeFigureOut">
              <a:rPr lang="it-IT" smtClean="0"/>
              <a:t>19/04/2018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CF025-A966-45CF-903B-3911879889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3975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CF025-A966-45CF-903B-39118798897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6111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CF025-A966-45CF-903B-391187988970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0209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BE5B4B-9053-4C6D-856E-DEC3F4ED7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4356061-2BE2-4FEE-9807-80C009211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8F22B1-FFFC-4158-B918-55B0A3776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19/04/2018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A4FB69-8448-4217-B2FF-5AB2D86C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721596-5766-4C90-9749-790A239E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487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0AC037-980C-489A-80D9-FCB72795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4314025-E085-4C19-84BF-34F07AFEC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68F35B-08A1-4FFE-9786-0FA4AEE18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19/04/2018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3D9F24-77F3-47E9-8B2F-3E497171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2CCB0F-A496-414D-BB0A-E945088C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7601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2288E10-0D42-45B8-A1F7-933D7B0A4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CD158A6-B58E-46A8-8513-BF27360CE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5A8548-864C-4D2D-A88B-9D62FAFC1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19/04/2018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E25F061-5E8A-41A2-9147-485F3557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B86C07-4716-4773-A531-D1F87941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421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0FD2C1-A92A-4D1A-BF30-6A5FF1B8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15379D-4043-4858-9739-90B113916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089620-7A59-4D94-9BB0-FC8D507F8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19/04/2018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1A1A73-F8CF-4125-8418-0A6E9AE45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36359C-7E4C-4D80-A1B3-1493174D7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041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C272F3-89DB-45B7-B07E-B6209B0E6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BD7D00-97EE-4FD8-85B5-83EF3EB12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42001C-9465-4F3C-806E-C19912BCE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19/04/2018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E13922-C65D-47D9-BAA6-F309049C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5B1679-50EF-45AF-B9CD-EDAF9B63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503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004FA7-8975-4024-8612-217FA749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C5ABDC-C064-4A5C-ACF0-1E42E1BB0B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4DC1F4B-ACE6-42CF-92CE-5466849DC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EB7A61D-03E9-4CC4-AE2F-E2C91D59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19/04/2018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D375DAF-020D-4BF2-BAA4-3BAC7F301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8DBB9E-263B-4421-AC21-7AC5560E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557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81476D-440E-47BB-9541-C0E4A15A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A94DD2B-369D-4F54-8EB0-A05EA71D5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C4ABCDD-2279-4B21-AA4D-5FF3A58FF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8B86211-1790-406A-9F0A-DCA7437C1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6B5D25D-56D8-48A7-85AB-32BC2AC648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3562F69-000C-4E55-9D85-83097B369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19/04/2018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EFA88DF-7A21-4A77-8695-2E598037D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3DD0F1-CC5D-4EEE-BBF9-AAF9794F4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023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5CCAB8-66D8-42BF-9361-7FFB6DEDE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4EB69C9-316B-41F7-9EA7-BD453C47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19/04/2018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F780AAD-77A2-44B1-A5CC-E64F3F982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1775EDC-DB7B-4726-86B6-1776E22CE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559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D51145A-B8F1-458D-B94B-86BC16FE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19/04/2018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2EF40AF-EA25-446B-848C-33BA1475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9F61B95-9F95-43D0-8ECD-180E82CBC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34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332E4A-A581-47B1-8F52-FD54E89C0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AF2179-17B7-4CDF-BB66-8F3EA848F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498BF90-1615-4C5D-A162-42FD3182A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5C9BD1E-DBF3-431A-AEC7-93E5F6B7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19/04/2018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E6C570-D463-4AE7-A73F-4394DA53A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DC756A-41B1-48DA-8E2F-9AE16731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338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803A1C-A933-491D-AE66-F76F58AC7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C7A3ED2-3519-4D69-932A-96A7A6A1A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C04EE40-6256-469B-991E-125A55D89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7464F68-4353-4F21-ABA8-B1B5CEEA9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19/04/2018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DDC30FC-B616-4256-A79B-294AE08D6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35EA5B9-BF2D-4D70-AE5F-D98BB0C8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277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67F1B1D-4833-43EB-BBE9-E4E07F1AD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B4FC3D-2C0E-4C32-8ED6-DA4B7E9F5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6CFCA7-6234-4EDD-8A68-183242E65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E17BE-3B03-4A0A-8E48-DF3FAA2A570B}" type="datetimeFigureOut">
              <a:rPr lang="it-IT" smtClean="0"/>
              <a:t>19/04/2018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184AEC-579D-463E-9400-3B8381A72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4544EF-8DA0-4884-839A-075DC72AA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400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BFA132D-7580-43B6-BFEA-0606A17618CB}"/>
              </a:ext>
            </a:extLst>
          </p:cNvPr>
          <p:cNvSpPr/>
          <p:nvPr/>
        </p:nvSpPr>
        <p:spPr>
          <a:xfrm>
            <a:off x="3311236" y="1697182"/>
            <a:ext cx="2410691" cy="173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Dai sistemi lineari…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46BBE5C9-A4EB-4400-890A-454654A0301B}"/>
              </a:ext>
            </a:extLst>
          </p:cNvPr>
          <p:cNvSpPr/>
          <p:nvPr/>
        </p:nvSpPr>
        <p:spPr>
          <a:xfrm>
            <a:off x="6082145" y="3671454"/>
            <a:ext cx="2410691" cy="173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Esercizi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7F698E6-7496-4583-A097-DA452A46F3E3}"/>
              </a:ext>
            </a:extLst>
          </p:cNvPr>
          <p:cNvSpPr/>
          <p:nvPr/>
        </p:nvSpPr>
        <p:spPr>
          <a:xfrm>
            <a:off x="3311236" y="3671454"/>
            <a:ext cx="2410691" cy="173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Metodo di Gauss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CFFED69-9B6A-4102-8EB7-88774052322C}"/>
              </a:ext>
            </a:extLst>
          </p:cNvPr>
          <p:cNvSpPr/>
          <p:nvPr/>
        </p:nvSpPr>
        <p:spPr>
          <a:xfrm>
            <a:off x="6082145" y="1697182"/>
            <a:ext cx="2410691" cy="173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…alle matrici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0210029-3449-41FE-9AF9-5497FB04A9B1}"/>
              </a:ext>
            </a:extLst>
          </p:cNvPr>
          <p:cNvSpPr txBox="1"/>
          <p:nvPr/>
        </p:nvSpPr>
        <p:spPr>
          <a:xfrm>
            <a:off x="1205345" y="318655"/>
            <a:ext cx="1021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TITOLO DELLA PAGINA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3741AA5-2614-4F50-9BE6-48CE8814B2AB}"/>
              </a:ext>
            </a:extLst>
          </p:cNvPr>
          <p:cNvSpPr txBox="1"/>
          <p:nvPr/>
        </p:nvSpPr>
        <p:spPr>
          <a:xfrm>
            <a:off x="2327563" y="1697182"/>
            <a:ext cx="62345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0" dirty="0"/>
              <a:t>[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FB52CEC-59EF-4487-BC54-FB63A4D5CF77}"/>
              </a:ext>
            </a:extLst>
          </p:cNvPr>
          <p:cNvSpPr txBox="1"/>
          <p:nvPr/>
        </p:nvSpPr>
        <p:spPr>
          <a:xfrm rot="10800000">
            <a:off x="8929253" y="2086404"/>
            <a:ext cx="62345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0" dirty="0"/>
              <a:t>[</a:t>
            </a:r>
          </a:p>
        </p:txBody>
      </p:sp>
    </p:spTree>
    <p:extLst>
      <p:ext uri="{BB962C8B-B14F-4D97-AF65-F5344CB8AC3E}">
        <p14:creationId xmlns:p14="http://schemas.microsoft.com/office/powerpoint/2010/main" val="1528557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2B7087-935A-4A79-987E-9A261F45F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53545" cy="1325563"/>
          </a:xfrm>
        </p:spPr>
        <p:txBody>
          <a:bodyPr/>
          <a:lstStyle/>
          <a:p>
            <a:r>
              <a:rPr lang="it-IT" dirty="0"/>
              <a:t>Dai sistemi lineari…</a:t>
            </a:r>
            <a:br>
              <a:rPr lang="it-IT" dirty="0"/>
            </a:br>
            <a:r>
              <a:rPr lang="it-IT" sz="2400" dirty="0"/>
              <a:t>I sistemi di equazioni di 1° grado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DFEBF65-856C-4345-996E-5DAF02BC4AEB}"/>
              </a:ext>
            </a:extLst>
          </p:cNvPr>
          <p:cNvSpPr txBox="1"/>
          <p:nvPr/>
        </p:nvSpPr>
        <p:spPr>
          <a:xfrm>
            <a:off x="1634837" y="2318174"/>
            <a:ext cx="893618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Un sistema lineare è un sistema costituito da equazioni in cui le </a:t>
            </a:r>
            <a:r>
              <a:rPr lang="it-IT" b="1" dirty="0">
                <a:solidFill>
                  <a:srgbClr val="FF0000"/>
                </a:solidFill>
              </a:rPr>
              <a:t>incognite</a:t>
            </a:r>
            <a:r>
              <a:rPr lang="it-IT" dirty="0"/>
              <a:t> compaiono al primo grado. Può essere formato da: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422A66BD-19FD-4FBA-BA53-1A0ADE72CFD6}"/>
                  </a:ext>
                </a:extLst>
              </p:cNvPr>
              <p:cNvSpPr txBox="1"/>
              <p:nvPr/>
            </p:nvSpPr>
            <p:spPr>
              <a:xfrm>
                <a:off x="1136073" y="4393886"/>
                <a:ext cx="1752980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422A66BD-19FD-4FBA-BA53-1A0ADE72C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073" y="4393886"/>
                <a:ext cx="1752980" cy="617861"/>
              </a:xfrm>
              <a:prstGeom prst="rect">
                <a:avLst/>
              </a:prstGeom>
              <a:blipFill>
                <a:blip r:embed="rId2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DCECF829-E594-46B4-856E-C98B951E2BE2}"/>
              </a:ext>
            </a:extLst>
          </p:cNvPr>
          <p:cNvSpPr txBox="1"/>
          <p:nvPr/>
        </p:nvSpPr>
        <p:spPr>
          <a:xfrm>
            <a:off x="1274618" y="3429000"/>
            <a:ext cx="2521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Due equazioni in due incognite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436CF00-AF58-4012-9F80-B4C24CF3B470}"/>
                  </a:ext>
                </a:extLst>
              </p:cNvPr>
              <p:cNvSpPr txBox="1"/>
              <p:nvPr/>
            </p:nvSpPr>
            <p:spPr>
              <a:xfrm>
                <a:off x="4142509" y="4260675"/>
                <a:ext cx="2428485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436CF00-AF58-4012-9F80-B4C24CF3B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509" y="4260675"/>
                <a:ext cx="2428485" cy="8842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2F8371E9-0F4F-4073-823E-FF85C3F94C76}"/>
              </a:ext>
            </a:extLst>
          </p:cNvPr>
          <p:cNvSpPr txBox="1"/>
          <p:nvPr/>
        </p:nvSpPr>
        <p:spPr>
          <a:xfrm>
            <a:off x="4419599" y="3429000"/>
            <a:ext cx="2521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Tre equazioni in tre incognite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D5F8790-F50F-454B-9BE4-9C56AD832F72}"/>
              </a:ext>
            </a:extLst>
          </p:cNvPr>
          <p:cNvSpPr txBox="1"/>
          <p:nvPr/>
        </p:nvSpPr>
        <p:spPr>
          <a:xfrm>
            <a:off x="8049492" y="3428999"/>
            <a:ext cx="3519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m</a:t>
            </a:r>
            <a:r>
              <a:rPr lang="it-IT" dirty="0"/>
              <a:t> equazioni in </a:t>
            </a:r>
            <a:r>
              <a:rPr lang="it-IT" b="1" dirty="0"/>
              <a:t>n</a:t>
            </a:r>
            <a:r>
              <a:rPr lang="it-IT" dirty="0"/>
              <a:t> incognite (caso più generale)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C2B142C-2C23-464C-8F79-350EB026DABD}"/>
                  </a:ext>
                </a:extLst>
              </p:cNvPr>
              <p:cNvSpPr txBox="1"/>
              <p:nvPr/>
            </p:nvSpPr>
            <p:spPr>
              <a:xfrm>
                <a:off x="8049492" y="4189982"/>
                <a:ext cx="3957685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2+…+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𝑛𝑥𝑛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2+…+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𝑛𝑥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𝑎𝑚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𝑎𝑚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2+…+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𝑎𝑚𝑛𝑥𝑛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𝑏𝑚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C2B142C-2C23-464C-8F79-350EB026D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492" y="4189982"/>
                <a:ext cx="3957685" cy="1025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tangolo ad angolo ripiegato 11">
            <a:extLst>
              <a:ext uri="{FF2B5EF4-FFF2-40B4-BE49-F238E27FC236}">
                <a16:creationId xmlns:a16="http://schemas.microsoft.com/office/drawing/2014/main" id="{7AF442CD-7F7A-4A96-98B5-A9135B8245D6}"/>
              </a:ext>
            </a:extLst>
          </p:cNvPr>
          <p:cNvSpPr/>
          <p:nvPr/>
        </p:nvSpPr>
        <p:spPr>
          <a:xfrm>
            <a:off x="10030691" y="126975"/>
            <a:ext cx="1981201" cy="179005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/>
              <a:t>Note:</a:t>
            </a:r>
          </a:p>
          <a:p>
            <a:r>
              <a:rPr lang="it-IT" dirty="0"/>
              <a:t>Tutte le incognite vanno rosse.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5F07FAF8-70E9-4582-93FD-F65C5DC3054A}"/>
              </a:ext>
            </a:extLst>
          </p:cNvPr>
          <p:cNvSpPr/>
          <p:nvPr/>
        </p:nvSpPr>
        <p:spPr>
          <a:xfrm>
            <a:off x="8714509" y="5569527"/>
            <a:ext cx="2549236" cy="6511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Approfondimenti</a:t>
            </a:r>
          </a:p>
        </p:txBody>
      </p:sp>
    </p:spTree>
    <p:extLst>
      <p:ext uri="{BB962C8B-B14F-4D97-AF65-F5344CB8AC3E}">
        <p14:creationId xmlns:p14="http://schemas.microsoft.com/office/powerpoint/2010/main" val="4064054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DA3A63F-D7C7-457C-ADF5-8D1D593A638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8535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Dai sistemi lineari…</a:t>
            </a:r>
            <a:br>
              <a:rPr lang="it-IT" dirty="0"/>
            </a:br>
            <a:r>
              <a:rPr lang="it-IT" sz="2400" dirty="0"/>
              <a:t>Nozioni fondamentali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BDA16F73-7B3D-4D56-84A0-357AAE7E1B99}"/>
                  </a:ext>
                </a:extLst>
              </p:cNvPr>
              <p:cNvSpPr txBox="1"/>
              <p:nvPr/>
            </p:nvSpPr>
            <p:spPr>
              <a:xfrm>
                <a:off x="1476811" y="3251161"/>
                <a:ext cx="2428485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it-IT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BDA16F73-7B3D-4D56-84A0-357AAE7E1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811" y="3251161"/>
                <a:ext cx="2428485" cy="8842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4DA63264-DC49-4565-8DF4-40C3155ED711}"/>
              </a:ext>
            </a:extLst>
          </p:cNvPr>
          <p:cNvSpPr txBox="1"/>
          <p:nvPr/>
        </p:nvSpPr>
        <p:spPr>
          <a:xfrm>
            <a:off x="969818" y="2071905"/>
            <a:ext cx="9490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Le lettere </a:t>
            </a:r>
            <a:r>
              <a:rPr lang="it-IT" dirty="0" err="1"/>
              <a:t>x,y,z</a:t>
            </a:r>
            <a:r>
              <a:rPr lang="it-IT" dirty="0"/>
              <a:t> rappresentano le </a:t>
            </a:r>
            <a:r>
              <a:rPr lang="it-IT" b="1" dirty="0">
                <a:solidFill>
                  <a:srgbClr val="FF0000"/>
                </a:solidFill>
              </a:rPr>
              <a:t>incognite</a:t>
            </a:r>
            <a:r>
              <a:rPr lang="it-IT" dirty="0"/>
              <a:t> del sistema.</a:t>
            </a:r>
          </a:p>
          <a:p>
            <a:r>
              <a:rPr lang="it-IT" dirty="0"/>
              <a:t>I termini a, b, c sono detti </a:t>
            </a:r>
            <a:r>
              <a:rPr lang="it-IT" b="1" dirty="0">
                <a:solidFill>
                  <a:srgbClr val="0070C0"/>
                </a:solidFill>
              </a:rPr>
              <a:t>coefficienti</a:t>
            </a:r>
            <a:r>
              <a:rPr lang="it-IT" dirty="0"/>
              <a:t> e gli altri elementi sono chiamati </a:t>
            </a:r>
            <a:r>
              <a:rPr lang="it-IT" b="1" dirty="0">
                <a:solidFill>
                  <a:schemeClr val="accent6"/>
                </a:solidFill>
              </a:rPr>
              <a:t>termini noti</a:t>
            </a:r>
            <a:r>
              <a:rPr lang="it-IT" dirty="0"/>
              <a:t>.</a:t>
            </a:r>
          </a:p>
          <a:p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71424446-874A-4505-98E1-2418972A571C}"/>
                  </a:ext>
                </a:extLst>
              </p:cNvPr>
              <p:cNvSpPr txBox="1"/>
              <p:nvPr/>
            </p:nvSpPr>
            <p:spPr>
              <a:xfrm>
                <a:off x="7853273" y="3205355"/>
                <a:ext cx="1936364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+6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71424446-874A-4505-98E1-2418972A5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273" y="3205355"/>
                <a:ext cx="1936364" cy="8842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98809338-C1A0-47C5-A781-6ABFAC952524}"/>
              </a:ext>
            </a:extLst>
          </p:cNvPr>
          <p:cNvCxnSpPr>
            <a:cxnSpLocks/>
          </p:cNvCxnSpPr>
          <p:nvPr/>
        </p:nvCxnSpPr>
        <p:spPr>
          <a:xfrm>
            <a:off x="4357254" y="3647496"/>
            <a:ext cx="2590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CEFED75-A848-4CAD-93F2-CF7EE318CC8F}"/>
              </a:ext>
            </a:extLst>
          </p:cNvPr>
          <p:cNvSpPr txBox="1"/>
          <p:nvPr/>
        </p:nvSpPr>
        <p:spPr>
          <a:xfrm>
            <a:off x="4263260" y="3278164"/>
            <a:ext cx="242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ESEMPIO</a:t>
            </a:r>
          </a:p>
        </p:txBody>
      </p:sp>
      <p:sp>
        <p:nvSpPr>
          <p:cNvPr id="13" name="Rettangolo ad angolo ripiegato 12">
            <a:extLst>
              <a:ext uri="{FF2B5EF4-FFF2-40B4-BE49-F238E27FC236}">
                <a16:creationId xmlns:a16="http://schemas.microsoft.com/office/drawing/2014/main" id="{3044543F-4752-4A71-AB89-53D8AB62BA4C}"/>
              </a:ext>
            </a:extLst>
          </p:cNvPr>
          <p:cNvSpPr/>
          <p:nvPr/>
        </p:nvSpPr>
        <p:spPr>
          <a:xfrm>
            <a:off x="10030691" y="126975"/>
            <a:ext cx="1981201" cy="179005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/>
              <a:t>Note:</a:t>
            </a:r>
          </a:p>
          <a:p>
            <a:r>
              <a:rPr lang="it-IT" dirty="0"/>
              <a:t>Colora incognite, coefficienti e termini noti</a:t>
            </a:r>
          </a:p>
        </p:txBody>
      </p:sp>
      <p:sp>
        <p:nvSpPr>
          <p:cNvPr id="15" name="Rettangolo ad angolo ripiegato 14">
            <a:extLst>
              <a:ext uri="{FF2B5EF4-FFF2-40B4-BE49-F238E27FC236}">
                <a16:creationId xmlns:a16="http://schemas.microsoft.com/office/drawing/2014/main" id="{FA298FB5-C51A-4C36-BC6C-D1592DFD7442}"/>
              </a:ext>
            </a:extLst>
          </p:cNvPr>
          <p:cNvSpPr/>
          <p:nvPr/>
        </p:nvSpPr>
        <p:spPr>
          <a:xfrm>
            <a:off x="969818" y="4716524"/>
            <a:ext cx="3103418" cy="179005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/>
              <a:t>ATTENTO:</a:t>
            </a:r>
          </a:p>
          <a:p>
            <a:r>
              <a:rPr lang="it-IT" dirty="0"/>
              <a:t>Le incognite sono x, y e z, le altre lettere che compaiono sono tutti numeri</a:t>
            </a:r>
          </a:p>
        </p:txBody>
      </p:sp>
    </p:spTree>
    <p:extLst>
      <p:ext uri="{BB962C8B-B14F-4D97-AF65-F5344CB8AC3E}">
        <p14:creationId xmlns:p14="http://schemas.microsoft.com/office/powerpoint/2010/main" val="275639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589836-378B-4BAC-B3F9-E520C8F7C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Dovresti già conoscere qualche metodo per risolvere i sistemi lineari, ad esempio:</a:t>
            </a:r>
          </a:p>
          <a:p>
            <a:pPr lvl="1"/>
            <a:r>
              <a:rPr lang="it-IT" dirty="0"/>
              <a:t>Metodo di sostituzione o del confronto</a:t>
            </a:r>
          </a:p>
          <a:p>
            <a:pPr lvl="1"/>
            <a:r>
              <a:rPr lang="it-IT" dirty="0"/>
              <a:t>Metodo di riduzione</a:t>
            </a:r>
          </a:p>
          <a:p>
            <a:pPr marL="0" lvl="1" indent="0">
              <a:buNone/>
            </a:pPr>
            <a:endParaRPr lang="it-IT" sz="2800" dirty="0"/>
          </a:p>
          <a:p>
            <a:pPr marL="0" lvl="1" indent="0">
              <a:buNone/>
            </a:pPr>
            <a:r>
              <a:rPr lang="it-IT" sz="2800" dirty="0"/>
              <a:t>Prosegui al prossimo capitolo       per scoprire un nuovo strumento per trovare la soluzione di sistemi lineari.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2C9BF110-1A67-4A0A-AE33-6713515711D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8535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Dai sistemi lineari…</a:t>
            </a:r>
            <a:br>
              <a:rPr lang="it-IT" dirty="0"/>
            </a:br>
            <a:r>
              <a:rPr lang="it-IT" sz="2400" dirty="0"/>
              <a:t>Risoluzione</a:t>
            </a:r>
            <a:endParaRPr lang="it-IT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36CBEB9C-2848-4F47-8CA2-ADD216FD8D93}"/>
              </a:ext>
            </a:extLst>
          </p:cNvPr>
          <p:cNvSpPr/>
          <p:nvPr/>
        </p:nvSpPr>
        <p:spPr>
          <a:xfrm>
            <a:off x="2557220" y="3908306"/>
            <a:ext cx="3037667" cy="384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prossimo capitolo</a:t>
            </a:r>
          </a:p>
        </p:txBody>
      </p:sp>
      <p:sp>
        <p:nvSpPr>
          <p:cNvPr id="6" name="Rettangolo ad angolo ripiegato 5">
            <a:extLst>
              <a:ext uri="{FF2B5EF4-FFF2-40B4-BE49-F238E27FC236}">
                <a16:creationId xmlns:a16="http://schemas.microsoft.com/office/drawing/2014/main" id="{98741714-E6EB-425E-8E0B-55C27AF8B544}"/>
              </a:ext>
            </a:extLst>
          </p:cNvPr>
          <p:cNvSpPr/>
          <p:nvPr/>
        </p:nvSpPr>
        <p:spPr>
          <a:xfrm>
            <a:off x="9581240" y="194443"/>
            <a:ext cx="2367953" cy="156371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/>
              <a:t>Note:</a:t>
            </a:r>
          </a:p>
          <a:p>
            <a:r>
              <a:rPr lang="it-IT" dirty="0"/>
              <a:t>«prossimo capitolo» è bottone al prossimo capitolo.</a:t>
            </a:r>
          </a:p>
        </p:txBody>
      </p:sp>
      <p:pic>
        <p:nvPicPr>
          <p:cNvPr id="8" name="Elemento grafico 7" descr="Abitazione">
            <a:extLst>
              <a:ext uri="{FF2B5EF4-FFF2-40B4-BE49-F238E27FC236}">
                <a16:creationId xmlns:a16="http://schemas.microsoft.com/office/drawing/2014/main" id="{0F42E577-4344-42B3-9C4C-E7BBB78BB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302" y="55784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05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9698D2BD-4D49-4DEA-A2D2-335362591F9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8535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…alle matrici</a:t>
            </a:r>
            <a:br>
              <a:rPr lang="it-IT" dirty="0"/>
            </a:b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3ABE408-FCD5-4F4F-8814-4A6763EBE07E}"/>
              </a:ext>
            </a:extLst>
          </p:cNvPr>
          <p:cNvSpPr txBox="1"/>
          <p:nvPr/>
        </p:nvSpPr>
        <p:spPr>
          <a:xfrm>
            <a:off x="681925" y="1690688"/>
            <a:ext cx="95934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È possibile rappresentare un sistema lineare come una </a:t>
            </a:r>
            <a:r>
              <a:rPr lang="it-IT" sz="2400" b="1" dirty="0"/>
              <a:t>matrice</a:t>
            </a:r>
            <a:r>
              <a:rPr lang="it-IT" sz="2400" dirty="0"/>
              <a:t>, ossia una </a:t>
            </a:r>
            <a:r>
              <a:rPr lang="it-IT" sz="2400" b="1" dirty="0"/>
              <a:t>tabella ordinata </a:t>
            </a:r>
            <a:r>
              <a:rPr lang="it-IT" sz="2400" dirty="0"/>
              <a:t>i cui elementi sono i coefficienti e i termini noti del sistema.</a:t>
            </a:r>
          </a:p>
          <a:p>
            <a:endParaRPr lang="it-IT" dirty="0"/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68EFEE52-D698-40CF-9BDD-47B40C0D2628}"/>
              </a:ext>
            </a:extLst>
          </p:cNvPr>
          <p:cNvGrpSpPr/>
          <p:nvPr/>
        </p:nvGrpSpPr>
        <p:grpSpPr>
          <a:xfrm>
            <a:off x="2157840" y="3227051"/>
            <a:ext cx="7334117" cy="925867"/>
            <a:chOff x="1828608" y="2614018"/>
            <a:chExt cx="7334117" cy="92586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B8A140A4-B8D1-4D57-A492-3DCB368503C3}"/>
                    </a:ext>
                  </a:extLst>
                </p:cNvPr>
                <p:cNvSpPr txBox="1"/>
                <p:nvPr/>
              </p:nvSpPr>
              <p:spPr>
                <a:xfrm>
                  <a:off x="1828608" y="2655604"/>
                  <a:ext cx="2109488" cy="8842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it-IT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+6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B8A140A4-B8D1-4D57-A492-3DCB368503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608" y="2655604"/>
                  <a:ext cx="2109488" cy="88428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F7EE4D21-4ED7-4D24-9CFB-01C62FAE179F}"/>
                    </a:ext>
                  </a:extLst>
                </p:cNvPr>
                <p:cNvSpPr txBox="1"/>
                <p:nvPr/>
              </p:nvSpPr>
              <p:spPr>
                <a:xfrm>
                  <a:off x="7027717" y="2614018"/>
                  <a:ext cx="2135008" cy="7382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F7EE4D21-4ED7-4D24-9CFB-01C62FAE17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7717" y="2614018"/>
                  <a:ext cx="2135008" cy="73821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D91C6A42-B694-4A3C-B087-56EE0C22056D}"/>
                </a:ext>
              </a:extLst>
            </p:cNvPr>
            <p:cNvCxnSpPr>
              <a:cxnSpLocks/>
            </p:cNvCxnSpPr>
            <p:nvPr/>
          </p:nvCxnSpPr>
          <p:spPr>
            <a:xfrm>
              <a:off x="4100944" y="3097744"/>
              <a:ext cx="25908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CA07A953-35A4-4344-9519-3E38ECE88477}"/>
                </a:ext>
              </a:extLst>
            </p:cNvPr>
            <p:cNvSpPr/>
            <p:nvPr/>
          </p:nvSpPr>
          <p:spPr>
            <a:xfrm>
              <a:off x="7151701" y="2629516"/>
              <a:ext cx="209991" cy="738204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0A00F53C-7BEF-4E25-9D17-6FEC2D6019AC}"/>
                </a:ext>
              </a:extLst>
            </p:cNvPr>
            <p:cNvSpPr/>
            <p:nvPr/>
          </p:nvSpPr>
          <p:spPr>
            <a:xfrm>
              <a:off x="1999281" y="2726379"/>
              <a:ext cx="134115" cy="738204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A2D45E14-A6BA-47A7-A882-09F37F2EB850}"/>
                </a:ext>
              </a:extLst>
            </p:cNvPr>
            <p:cNvSpPr/>
            <p:nvPr/>
          </p:nvSpPr>
          <p:spPr>
            <a:xfrm>
              <a:off x="7782139" y="2629516"/>
              <a:ext cx="209991" cy="73820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7DB1688B-1758-44E7-92E8-51932519EE84}"/>
                </a:ext>
              </a:extLst>
            </p:cNvPr>
            <p:cNvSpPr/>
            <p:nvPr/>
          </p:nvSpPr>
          <p:spPr>
            <a:xfrm>
              <a:off x="8280394" y="2649613"/>
              <a:ext cx="209991" cy="738204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0C3B06FB-A568-4D01-9E62-45E994EF3658}"/>
                </a:ext>
              </a:extLst>
            </p:cNvPr>
            <p:cNvSpPr/>
            <p:nvPr/>
          </p:nvSpPr>
          <p:spPr>
            <a:xfrm>
              <a:off x="8809644" y="2614018"/>
              <a:ext cx="209991" cy="738204"/>
            </a:xfrm>
            <a:prstGeom prst="rect">
              <a:avLst/>
            </a:prstGeom>
            <a:solidFill>
              <a:srgbClr val="CC66FF">
                <a:alpha val="427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8B2D9947-51B7-4582-8C3F-514949F6CAB6}"/>
                </a:ext>
              </a:extLst>
            </p:cNvPr>
            <p:cNvSpPr/>
            <p:nvPr/>
          </p:nvSpPr>
          <p:spPr>
            <a:xfrm>
              <a:off x="2512863" y="2728642"/>
              <a:ext cx="209991" cy="73820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4F5DD235-CAD5-4F7A-819E-65C8E6957B3C}"/>
                </a:ext>
              </a:extLst>
            </p:cNvPr>
            <p:cNvSpPr/>
            <p:nvPr/>
          </p:nvSpPr>
          <p:spPr>
            <a:xfrm>
              <a:off x="3011122" y="2748739"/>
              <a:ext cx="209991" cy="738204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F101B924-0258-4862-82FD-7FC280469614}"/>
                </a:ext>
              </a:extLst>
            </p:cNvPr>
            <p:cNvSpPr/>
            <p:nvPr/>
          </p:nvSpPr>
          <p:spPr>
            <a:xfrm>
              <a:off x="3602368" y="2713144"/>
              <a:ext cx="209991" cy="738204"/>
            </a:xfrm>
            <a:prstGeom prst="rect">
              <a:avLst/>
            </a:prstGeom>
            <a:solidFill>
              <a:srgbClr val="CC66FF">
                <a:alpha val="427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0" name="Rettangolo ad angolo ripiegato 19">
            <a:extLst>
              <a:ext uri="{FF2B5EF4-FFF2-40B4-BE49-F238E27FC236}">
                <a16:creationId xmlns:a16="http://schemas.microsoft.com/office/drawing/2014/main" id="{0C1F540D-FDB9-4FDE-991C-25C03CAB0EC2}"/>
              </a:ext>
            </a:extLst>
          </p:cNvPr>
          <p:cNvSpPr/>
          <p:nvPr/>
        </p:nvSpPr>
        <p:spPr>
          <a:xfrm>
            <a:off x="9581240" y="194443"/>
            <a:ext cx="2367953" cy="156371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/>
              <a:t>Note:</a:t>
            </a:r>
          </a:p>
          <a:p>
            <a:r>
              <a:rPr lang="it-IT" dirty="0"/>
              <a:t>I colori alle colonne non includono le incognite. Si può fare??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9726B083-4FDD-4EB3-8754-385D71A465E9}"/>
              </a:ext>
            </a:extLst>
          </p:cNvPr>
          <p:cNvGrpSpPr/>
          <p:nvPr/>
        </p:nvGrpSpPr>
        <p:grpSpPr>
          <a:xfrm>
            <a:off x="2141925" y="4642726"/>
            <a:ext cx="6773771" cy="925878"/>
            <a:chOff x="1828608" y="2614007"/>
            <a:chExt cx="6773771" cy="925878"/>
          </a:xfrm>
        </p:grpSpPr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1932E2AD-D46F-4412-BEB2-9EE92578CCCC}"/>
                </a:ext>
              </a:extLst>
            </p:cNvPr>
            <p:cNvSpPr/>
            <p:nvPr/>
          </p:nvSpPr>
          <p:spPr>
            <a:xfrm>
              <a:off x="7151701" y="2629516"/>
              <a:ext cx="209991" cy="738204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Rettangolo 27">
              <a:extLst>
                <a:ext uri="{FF2B5EF4-FFF2-40B4-BE49-F238E27FC236}">
                  <a16:creationId xmlns:a16="http://schemas.microsoft.com/office/drawing/2014/main" id="{175F6AD0-10C7-40B6-A553-D994F449ACB9}"/>
                </a:ext>
              </a:extLst>
            </p:cNvPr>
            <p:cNvSpPr/>
            <p:nvPr/>
          </p:nvSpPr>
          <p:spPr>
            <a:xfrm>
              <a:off x="7573028" y="2614018"/>
              <a:ext cx="209991" cy="73820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B7229AC0-9BB0-49EE-BB92-FDE668490348}"/>
                </a:ext>
              </a:extLst>
            </p:cNvPr>
            <p:cNvSpPr/>
            <p:nvPr/>
          </p:nvSpPr>
          <p:spPr>
            <a:xfrm>
              <a:off x="7940266" y="2655604"/>
              <a:ext cx="209991" cy="738204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Rettangolo 29">
              <a:extLst>
                <a:ext uri="{FF2B5EF4-FFF2-40B4-BE49-F238E27FC236}">
                  <a16:creationId xmlns:a16="http://schemas.microsoft.com/office/drawing/2014/main" id="{FAE48140-D173-42DF-8823-4ED8616419F9}"/>
                </a:ext>
              </a:extLst>
            </p:cNvPr>
            <p:cNvSpPr/>
            <p:nvPr/>
          </p:nvSpPr>
          <p:spPr>
            <a:xfrm>
              <a:off x="8284574" y="2614018"/>
              <a:ext cx="209991" cy="738204"/>
            </a:xfrm>
            <a:prstGeom prst="rect">
              <a:avLst/>
            </a:prstGeom>
            <a:solidFill>
              <a:srgbClr val="CC66FF">
                <a:alpha val="427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B28FE239-ADE9-4EDC-855E-E5D2A839BF30}"/>
                    </a:ext>
                  </a:extLst>
                </p:cNvPr>
                <p:cNvSpPr txBox="1"/>
                <p:nvPr/>
              </p:nvSpPr>
              <p:spPr>
                <a:xfrm>
                  <a:off x="1828608" y="2655604"/>
                  <a:ext cx="1985479" cy="8842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it-IT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       −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+6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          =1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B28FE239-ADE9-4EDC-855E-E5D2A839BF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608" y="2655604"/>
                  <a:ext cx="1985479" cy="88428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8AAA12F2-48AF-4D66-93B1-034DB7DA289E}"/>
                    </a:ext>
                  </a:extLst>
                </p:cNvPr>
                <p:cNvSpPr txBox="1"/>
                <p:nvPr/>
              </p:nvSpPr>
              <p:spPr>
                <a:xfrm>
                  <a:off x="6986744" y="2614007"/>
                  <a:ext cx="1615635" cy="7382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8AAA12F2-48AF-4D66-93B1-034DB7DA28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6744" y="2614007"/>
                  <a:ext cx="1615635" cy="73821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Connettore 2 24">
              <a:extLst>
                <a:ext uri="{FF2B5EF4-FFF2-40B4-BE49-F238E27FC236}">
                  <a16:creationId xmlns:a16="http://schemas.microsoft.com/office/drawing/2014/main" id="{9EFD8E07-A41B-4C30-8FBD-13942D605A86}"/>
                </a:ext>
              </a:extLst>
            </p:cNvPr>
            <p:cNvCxnSpPr>
              <a:cxnSpLocks/>
            </p:cNvCxnSpPr>
            <p:nvPr/>
          </p:nvCxnSpPr>
          <p:spPr>
            <a:xfrm>
              <a:off x="4100944" y="3097744"/>
              <a:ext cx="25908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A4EE9AED-72CA-4146-8BD0-4C5A9D38916A}"/>
                </a:ext>
              </a:extLst>
            </p:cNvPr>
            <p:cNvSpPr/>
            <p:nvPr/>
          </p:nvSpPr>
          <p:spPr>
            <a:xfrm>
              <a:off x="1999281" y="2726379"/>
              <a:ext cx="134115" cy="738204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6010E293-1663-47B4-B5F4-5E532E6C862C}"/>
                </a:ext>
              </a:extLst>
            </p:cNvPr>
            <p:cNvSpPr/>
            <p:nvPr/>
          </p:nvSpPr>
          <p:spPr>
            <a:xfrm>
              <a:off x="2512863" y="2728642"/>
              <a:ext cx="209991" cy="73820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16AEE7E4-6346-46DE-8CC0-A143C445F3A9}"/>
                </a:ext>
              </a:extLst>
            </p:cNvPr>
            <p:cNvSpPr/>
            <p:nvPr/>
          </p:nvSpPr>
          <p:spPr>
            <a:xfrm>
              <a:off x="3011122" y="2748739"/>
              <a:ext cx="209991" cy="738204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91CA2B8C-2B40-4EA6-B2F8-6E0BAAF51001}"/>
                </a:ext>
              </a:extLst>
            </p:cNvPr>
            <p:cNvSpPr/>
            <p:nvPr/>
          </p:nvSpPr>
          <p:spPr>
            <a:xfrm>
              <a:off x="3602368" y="2713144"/>
              <a:ext cx="209991" cy="738204"/>
            </a:xfrm>
            <a:prstGeom prst="rect">
              <a:avLst/>
            </a:prstGeom>
            <a:solidFill>
              <a:srgbClr val="CC66FF">
                <a:alpha val="427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4" name="Rettangolo ad angolo ripiegato 33">
            <a:extLst>
              <a:ext uri="{FF2B5EF4-FFF2-40B4-BE49-F238E27FC236}">
                <a16:creationId xmlns:a16="http://schemas.microsoft.com/office/drawing/2014/main" id="{43D9F51E-88AD-4077-9A2A-C9BE30C8C1CB}"/>
              </a:ext>
            </a:extLst>
          </p:cNvPr>
          <p:cNvSpPr/>
          <p:nvPr/>
        </p:nvSpPr>
        <p:spPr>
          <a:xfrm>
            <a:off x="9177107" y="4326644"/>
            <a:ext cx="2688984" cy="238479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/>
              <a:t>ATTENZIONE:</a:t>
            </a:r>
          </a:p>
          <a:p>
            <a:r>
              <a:rPr lang="it-IT" dirty="0"/>
              <a:t>I coefficienti devono essere ordinati. Se nel sistema non compare un’incognita, nella matrice al posto corrispondente bisogna inserire uno 0</a:t>
            </a:r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C89F83E3-185C-4360-9195-6336000A8205}"/>
              </a:ext>
            </a:extLst>
          </p:cNvPr>
          <p:cNvSpPr/>
          <p:nvPr/>
        </p:nvSpPr>
        <p:spPr>
          <a:xfrm>
            <a:off x="927879" y="5907646"/>
            <a:ext cx="3037667" cy="384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Esercizi</a:t>
            </a:r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6974082C-E6C7-4210-A281-EAA088901368}"/>
              </a:ext>
            </a:extLst>
          </p:cNvPr>
          <p:cNvSpPr/>
          <p:nvPr/>
        </p:nvSpPr>
        <p:spPr>
          <a:xfrm>
            <a:off x="4953673" y="5899720"/>
            <a:ext cx="3037667" cy="384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Prosegui</a:t>
            </a:r>
          </a:p>
        </p:txBody>
      </p:sp>
    </p:spTree>
    <p:extLst>
      <p:ext uri="{BB962C8B-B14F-4D97-AF65-F5344CB8AC3E}">
        <p14:creationId xmlns:p14="http://schemas.microsoft.com/office/powerpoint/2010/main" val="2272896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698B1F-B3FD-4A79-A63C-D51403A6F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8572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Una matrice è una tabella ordinata di elementi disposti su n righe e m colonne.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0E6BA732-D8A9-4B66-9B3C-30EDDC68772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853545" cy="1277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Matrici</a:t>
            </a:r>
            <a:br>
              <a:rPr lang="it-IT" dirty="0"/>
            </a:b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3FCF168-14B2-4EE7-8A23-B63E26F62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799" y="3083679"/>
            <a:ext cx="3190391" cy="223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8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Matrici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1689680-E88A-4CA0-9C49-3684A0AB466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902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Un elemento è individuato da due indici: il numero di riga e il numero di colonna.</a:t>
            </a:r>
          </a:p>
        </p:txBody>
      </p:sp>
    </p:spTree>
    <p:extLst>
      <p:ext uri="{BB962C8B-B14F-4D97-AF65-F5344CB8AC3E}">
        <p14:creationId xmlns:p14="http://schemas.microsoft.com/office/powerpoint/2010/main" val="2994627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5C310D8D-832E-4EF6-9F0B-5B97AB22CAB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8535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Esercizi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ABBBBE-6599-4DFD-83C0-DFC6911F4036}"/>
              </a:ext>
            </a:extLst>
          </p:cNvPr>
          <p:cNvSpPr txBox="1"/>
          <p:nvPr/>
        </p:nvSpPr>
        <p:spPr>
          <a:xfrm>
            <a:off x="838200" y="1828800"/>
            <a:ext cx="618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Elenco con tipologie di esercizi</a:t>
            </a:r>
          </a:p>
        </p:txBody>
      </p:sp>
    </p:spTree>
    <p:extLst>
      <p:ext uri="{BB962C8B-B14F-4D97-AF65-F5344CB8AC3E}">
        <p14:creationId xmlns:p14="http://schemas.microsoft.com/office/powerpoint/2010/main" val="2269192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olo 1">
            <a:extLst>
              <a:ext uri="{FF2B5EF4-FFF2-40B4-BE49-F238E27FC236}">
                <a16:creationId xmlns:a16="http://schemas.microsoft.com/office/drawing/2014/main" id="{F7C244DD-F536-4331-B723-E17E25537A8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8535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Esercizi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8C7E7A7A-6C3C-4C49-9ED1-D6D216F2143D}"/>
                  </a:ext>
                </a:extLst>
              </p:cNvPr>
              <p:cNvSpPr txBox="1"/>
              <p:nvPr/>
            </p:nvSpPr>
            <p:spPr>
              <a:xfrm>
                <a:off x="1506911" y="1997776"/>
                <a:ext cx="2109488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+6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8C7E7A7A-6C3C-4C49-9ED1-D6D216F21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911" y="1997776"/>
                <a:ext cx="2109488" cy="8842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6C70E289-235D-497F-B801-3EB63FA5416B}"/>
                  </a:ext>
                </a:extLst>
              </p:cNvPr>
              <p:cNvSpPr txBox="1"/>
              <p:nvPr/>
            </p:nvSpPr>
            <p:spPr>
              <a:xfrm>
                <a:off x="4736273" y="1997776"/>
                <a:ext cx="1955472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/>
                              <m:e/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6C70E289-235D-497F-B801-3EB63FA54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273" y="1997776"/>
                <a:ext cx="1955472" cy="7564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C2615B6E-A09E-4F2E-AE77-D541D708075B}"/>
                  </a:ext>
                </a:extLst>
              </p:cNvPr>
              <p:cNvSpPr txBox="1"/>
              <p:nvPr/>
            </p:nvSpPr>
            <p:spPr>
              <a:xfrm>
                <a:off x="1506911" y="3665876"/>
                <a:ext cx="2109488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+6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C2615B6E-A09E-4F2E-AE77-D541D7080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911" y="3665876"/>
                <a:ext cx="2109488" cy="8842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6641B9DA-8D89-442E-BF7F-40C5C81F0C74}"/>
                  </a:ext>
                </a:extLst>
              </p:cNvPr>
              <p:cNvSpPr txBox="1"/>
              <p:nvPr/>
            </p:nvSpPr>
            <p:spPr>
              <a:xfrm>
                <a:off x="4736273" y="3851215"/>
                <a:ext cx="2135008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6641B9DA-8D89-442E-BF7F-40C5C81F0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273" y="3851215"/>
                <a:ext cx="2135008" cy="7382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ttangolo ad angolo ripiegato 41">
            <a:extLst>
              <a:ext uri="{FF2B5EF4-FFF2-40B4-BE49-F238E27FC236}">
                <a16:creationId xmlns:a16="http://schemas.microsoft.com/office/drawing/2014/main" id="{AA6B798D-138D-4808-A2E1-0AFB89FE1F4F}"/>
              </a:ext>
            </a:extLst>
          </p:cNvPr>
          <p:cNvSpPr/>
          <p:nvPr/>
        </p:nvSpPr>
        <p:spPr>
          <a:xfrm>
            <a:off x="9581240" y="194443"/>
            <a:ext cx="2367953" cy="646982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/>
              <a:t>Note:</a:t>
            </a:r>
          </a:p>
          <a:p>
            <a:r>
              <a:rPr lang="it-IT" dirty="0"/>
              <a:t>L’idea è di generare un sistema random e lasciare una matrice vuota da completare con un check per verificare la correttezza.</a:t>
            </a:r>
          </a:p>
          <a:p>
            <a:r>
              <a:rPr lang="it-IT" dirty="0"/>
              <a:t>Caso 1: sistema ordinato</a:t>
            </a:r>
          </a:p>
          <a:p>
            <a:r>
              <a:rPr lang="it-IT" dirty="0"/>
              <a:t>Caso 2: sistema disordinato con un «</a:t>
            </a:r>
            <a:r>
              <a:rPr lang="it-IT" dirty="0" err="1"/>
              <a:t>hint</a:t>
            </a:r>
            <a:r>
              <a:rPr lang="it-IT" dirty="0"/>
              <a:t>» nascosto che lo studente può cliccare nel caso non capisca come risolvere l’esercizio.</a:t>
            </a:r>
          </a:p>
          <a:p>
            <a:r>
              <a:rPr lang="it-IT" dirty="0"/>
              <a:t>Se si può fare bene, altrimenti ripensiamo qualcosa.</a:t>
            </a:r>
          </a:p>
        </p:txBody>
      </p:sp>
      <p:sp>
        <p:nvSpPr>
          <p:cNvPr id="43" name="Rettangolo con angoli arrotondati 42">
            <a:extLst>
              <a:ext uri="{FF2B5EF4-FFF2-40B4-BE49-F238E27FC236}">
                <a16:creationId xmlns:a16="http://schemas.microsoft.com/office/drawing/2014/main" id="{BACC595E-2CB6-4694-9E33-D9C1B1F88290}"/>
              </a:ext>
            </a:extLst>
          </p:cNvPr>
          <p:cNvSpPr/>
          <p:nvPr/>
        </p:nvSpPr>
        <p:spPr>
          <a:xfrm>
            <a:off x="7096206" y="2183626"/>
            <a:ext cx="2094290" cy="384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Verifica</a:t>
            </a:r>
          </a:p>
        </p:txBody>
      </p:sp>
      <p:sp>
        <p:nvSpPr>
          <p:cNvPr id="44" name="Rettangolo con angoli arrotondati 43">
            <a:extLst>
              <a:ext uri="{FF2B5EF4-FFF2-40B4-BE49-F238E27FC236}">
                <a16:creationId xmlns:a16="http://schemas.microsoft.com/office/drawing/2014/main" id="{6E073523-679B-4E5B-B5D5-156A13227351}"/>
              </a:ext>
            </a:extLst>
          </p:cNvPr>
          <p:cNvSpPr/>
          <p:nvPr/>
        </p:nvSpPr>
        <p:spPr>
          <a:xfrm>
            <a:off x="7096206" y="4185945"/>
            <a:ext cx="2094290" cy="384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Verifica</a:t>
            </a:r>
          </a:p>
        </p:txBody>
      </p:sp>
      <p:sp>
        <p:nvSpPr>
          <p:cNvPr id="45" name="Rettangolo con angoli arrotondati 44">
            <a:extLst>
              <a:ext uri="{FF2B5EF4-FFF2-40B4-BE49-F238E27FC236}">
                <a16:creationId xmlns:a16="http://schemas.microsoft.com/office/drawing/2014/main" id="{C405F399-810B-49D7-9E63-61BFE4975DA5}"/>
              </a:ext>
            </a:extLst>
          </p:cNvPr>
          <p:cNvSpPr/>
          <p:nvPr/>
        </p:nvSpPr>
        <p:spPr>
          <a:xfrm>
            <a:off x="7089348" y="3723291"/>
            <a:ext cx="2094290" cy="384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Aiuto</a:t>
            </a:r>
          </a:p>
        </p:txBody>
      </p:sp>
      <p:sp>
        <p:nvSpPr>
          <p:cNvPr id="46" name="Rettangolo con angoli arrotondati 45">
            <a:extLst>
              <a:ext uri="{FF2B5EF4-FFF2-40B4-BE49-F238E27FC236}">
                <a16:creationId xmlns:a16="http://schemas.microsoft.com/office/drawing/2014/main" id="{ABEE7711-A715-4258-8CC2-1E79F7F6DD39}"/>
              </a:ext>
            </a:extLst>
          </p:cNvPr>
          <p:cNvSpPr/>
          <p:nvPr/>
        </p:nvSpPr>
        <p:spPr>
          <a:xfrm>
            <a:off x="1266260" y="5792148"/>
            <a:ext cx="3104262" cy="384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Torna alla teoria</a:t>
            </a:r>
          </a:p>
        </p:txBody>
      </p:sp>
    </p:spTree>
    <p:extLst>
      <p:ext uri="{BB962C8B-B14F-4D97-AF65-F5344CB8AC3E}">
        <p14:creationId xmlns:p14="http://schemas.microsoft.com/office/powerpoint/2010/main" val="19218422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393</Words>
  <Application>Microsoft Office PowerPoint</Application>
  <PresentationFormat>Widescreen</PresentationFormat>
  <Paragraphs>71</Paragraphs>
  <Slides>9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Tema di Office</vt:lpstr>
      <vt:lpstr>Presentazione standard di PowerPoint</vt:lpstr>
      <vt:lpstr>Dai sistemi lineari… I sistemi di equazioni di 1° grado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Matrici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Laura Cappelli</dc:creator>
  <cp:lastModifiedBy>Laura Cappelli</cp:lastModifiedBy>
  <cp:revision>20</cp:revision>
  <dcterms:created xsi:type="dcterms:W3CDTF">2018-04-19T07:59:11Z</dcterms:created>
  <dcterms:modified xsi:type="dcterms:W3CDTF">2018-04-19T10:30:23Z</dcterms:modified>
</cp:coreProperties>
</file>