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69" r:id="rId3"/>
    <p:sldId id="268" r:id="rId4"/>
    <p:sldId id="271" r:id="rId5"/>
    <p:sldId id="257" r:id="rId6"/>
    <p:sldId id="259" r:id="rId7"/>
    <p:sldId id="260" r:id="rId8"/>
    <p:sldId id="262" r:id="rId9"/>
    <p:sldId id="264" r:id="rId10"/>
    <p:sldId id="265" r:id="rId11"/>
    <p:sldId id="272" r:id="rId12"/>
    <p:sldId id="308" r:id="rId13"/>
    <p:sldId id="266" r:id="rId14"/>
    <p:sldId id="273" r:id="rId15"/>
    <p:sldId id="274" r:id="rId16"/>
    <p:sldId id="309" r:id="rId17"/>
    <p:sldId id="334" r:id="rId18"/>
    <p:sldId id="336" r:id="rId19"/>
    <p:sldId id="333" r:id="rId20"/>
    <p:sldId id="337" r:id="rId21"/>
    <p:sldId id="314" r:id="rId22"/>
    <p:sldId id="313" r:id="rId23"/>
    <p:sldId id="315" r:id="rId24"/>
    <p:sldId id="282" r:id="rId25"/>
    <p:sldId id="338" r:id="rId26"/>
    <p:sldId id="280" r:id="rId27"/>
    <p:sldId id="339" r:id="rId28"/>
    <p:sldId id="319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299" r:id="rId40"/>
    <p:sldId id="300" r:id="rId41"/>
    <p:sldId id="332" r:id="rId42"/>
    <p:sldId id="301" r:id="rId43"/>
    <p:sldId id="303" r:id="rId44"/>
    <p:sldId id="304" r:id="rId45"/>
    <p:sldId id="305" r:id="rId46"/>
    <p:sldId id="306" r:id="rId47"/>
    <p:sldId id="307" r:id="rId48"/>
    <p:sldId id="263" r:id="rId4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 Annese" initials="SA" lastIdx="2" clrIdx="0">
    <p:extLst>
      <p:ext uri="{19B8F6BF-5375-455C-9EA6-DF929625EA0E}">
        <p15:presenceInfo xmlns:p15="http://schemas.microsoft.com/office/powerpoint/2012/main" userId="d0abb7dbe3e608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6" autoAdjust="0"/>
    <p:restoredTop sz="94291" autoAdjust="0"/>
  </p:normalViewPr>
  <p:slideViewPr>
    <p:cSldViewPr snapToGrid="0">
      <p:cViewPr>
        <p:scale>
          <a:sx n="66" d="100"/>
          <a:sy n="66" d="100"/>
        </p:scale>
        <p:origin x="107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8T16:07:15.667" idx="1">
    <p:pos x="10" y="10"/>
    <p:text>Farei n in blu e M in rosso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08T16:08:10.305" idx="2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EEBBD-9A68-48A0-BCCB-5DBA9D2516B5}" type="datetimeFigureOut">
              <a:rPr lang="it-IT" smtClean="0"/>
              <a:t>16/05/2018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CF025-A966-45CF-903B-3911879889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397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6111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Operazioni matrici</a:t>
            </a:r>
          </a:p>
          <a:p>
            <a:r>
              <a:rPr lang="it-IT" dirty="0"/>
              <a:t>Esercizi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48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112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020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2390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782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5283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9260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462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023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6995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BE5B4B-9053-4C6D-856E-DEC3F4ED7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4356061-2BE2-4FEE-9807-80C009211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8F22B1-FFFC-4158-B918-55B0A377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16/05/2018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A4FB69-8448-4217-B2FF-5AB2D86C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721596-5766-4C90-9749-790A239E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487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0AC037-980C-489A-80D9-FCB72795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4314025-E085-4C19-84BF-34F07AFEC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68F35B-08A1-4FFE-9786-0FA4AEE1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16/05/2018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3D9F24-77F3-47E9-8B2F-3E497171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2CCB0F-A496-414D-BB0A-E945088C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760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2288E10-0D42-45B8-A1F7-933D7B0A4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CD158A6-B58E-46A8-8513-BF27360CE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5A8548-864C-4D2D-A88B-9D62FAFC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16/05/2018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25F061-5E8A-41A2-9147-485F3557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B86C07-4716-4773-A531-D1F87941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421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0FD2C1-A92A-4D1A-BF30-6A5FF1B8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15379D-4043-4858-9739-90B113916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089620-7A59-4D94-9BB0-FC8D507F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16/05/2018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1A1A73-F8CF-4125-8418-0A6E9AE4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36359C-7E4C-4D80-A1B3-1493174D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41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C272F3-89DB-45B7-B07E-B6209B0E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BD7D00-97EE-4FD8-85B5-83EF3EB12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42001C-9465-4F3C-806E-C19912BC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16/05/2018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E13922-C65D-47D9-BAA6-F309049C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5B1679-50EF-45AF-B9CD-EDAF9B63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50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04FA7-8975-4024-8612-217FA749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C5ABDC-C064-4A5C-ACF0-1E42E1BB0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4DC1F4B-ACE6-42CF-92CE-5466849DC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B7A61D-03E9-4CC4-AE2F-E2C91D5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16/05/2018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D375DAF-020D-4BF2-BAA4-3BAC7F30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8DBB9E-263B-4421-AC21-7AC5560E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57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81476D-440E-47BB-9541-C0E4A15A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94DD2B-369D-4F54-8EB0-A05EA71D5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C4ABCDD-2279-4B21-AA4D-5FF3A58FF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8B86211-1790-406A-9F0A-DCA7437C1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6B5D25D-56D8-48A7-85AB-32BC2AC64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3562F69-000C-4E55-9D85-83097B36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16/05/2018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EFA88DF-7A21-4A77-8695-2E598037D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3DD0F1-CC5D-4EEE-BBF9-AAF9794F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023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CCAB8-66D8-42BF-9361-7FFB6DED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4EB69C9-316B-41F7-9EA7-BD453C47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16/05/2018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F780AAD-77A2-44B1-A5CC-E64F3F98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1775EDC-DB7B-4726-86B6-1776E22C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559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D51145A-B8F1-458D-B94B-86BC16FE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16/05/2018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2EF40AF-EA25-446B-848C-33BA1475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F61B95-9F95-43D0-8ECD-180E82CB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3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332E4A-A581-47B1-8F52-FD54E89C0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AF2179-17B7-4CDF-BB66-8F3EA848F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498BF90-1615-4C5D-A162-42FD3182A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C9BD1E-DBF3-431A-AEC7-93E5F6B7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16/05/2018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E6C570-D463-4AE7-A73F-4394DA53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DC756A-41B1-48DA-8E2F-9AE16731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338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803A1C-A933-491D-AE66-F76F58AC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C7A3ED2-3519-4D69-932A-96A7A6A1A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04EE40-6256-469B-991E-125A55D89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7464F68-4353-4F21-ABA8-B1B5CEEA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16/05/2018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DDC30FC-B616-4256-A79B-294AE08D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5EA5B9-BF2D-4D70-AE5F-D98BB0C8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277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67F1B1D-4833-43EB-BBE9-E4E07F1A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B4FC3D-2C0E-4C32-8ED6-DA4B7E9F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6CFCA7-6234-4EDD-8A68-183242E65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E17BE-3B03-4A0A-8E48-DF3FAA2A570B}" type="datetimeFigureOut">
              <a:rPr lang="it-IT" smtClean="0"/>
              <a:t>16/05/2018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184AEC-579D-463E-9400-3B8381A72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4544EF-8DA0-4884-839A-075DC72AA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400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0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1.png"/><Relationship Id="rId2" Type="http://schemas.openxmlformats.org/officeDocument/2006/relationships/image" Target="../media/image5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1.png"/><Relationship Id="rId2" Type="http://schemas.openxmlformats.org/officeDocument/2006/relationships/image" Target="../media/image5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1.png"/><Relationship Id="rId4" Type="http://schemas.openxmlformats.org/officeDocument/2006/relationships/image" Target="../media/image56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5" Type="http://schemas.openxmlformats.org/officeDocument/2006/relationships/image" Target="../media/image550.png"/><Relationship Id="rId4" Type="http://schemas.openxmlformats.org/officeDocument/2006/relationships/image" Target="../media/image5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4" Type="http://schemas.openxmlformats.org/officeDocument/2006/relationships/image" Target="../media/image6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BFA132D-7580-43B6-BFEA-0606A17618CB}"/>
              </a:ext>
            </a:extLst>
          </p:cNvPr>
          <p:cNvSpPr/>
          <p:nvPr/>
        </p:nvSpPr>
        <p:spPr>
          <a:xfrm>
            <a:off x="3311236" y="1697182"/>
            <a:ext cx="2410691" cy="173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Dai sistemi lineari…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6BBE5C9-A4EB-4400-890A-454654A0301B}"/>
              </a:ext>
            </a:extLst>
          </p:cNvPr>
          <p:cNvSpPr/>
          <p:nvPr/>
        </p:nvSpPr>
        <p:spPr>
          <a:xfrm>
            <a:off x="6082145" y="3671454"/>
            <a:ext cx="2410691" cy="173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Esercizi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7F698E6-7496-4583-A097-DA452A46F3E3}"/>
              </a:ext>
            </a:extLst>
          </p:cNvPr>
          <p:cNvSpPr/>
          <p:nvPr/>
        </p:nvSpPr>
        <p:spPr>
          <a:xfrm>
            <a:off x="3311236" y="3671454"/>
            <a:ext cx="2410691" cy="173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Metodo di Gauss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CFFED69-9B6A-4102-8EB7-88774052322C}"/>
              </a:ext>
            </a:extLst>
          </p:cNvPr>
          <p:cNvSpPr/>
          <p:nvPr/>
        </p:nvSpPr>
        <p:spPr>
          <a:xfrm>
            <a:off x="6082145" y="1697182"/>
            <a:ext cx="2410691" cy="173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…alle matrici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0210029-3449-41FE-9AF9-5497FB04A9B1}"/>
              </a:ext>
            </a:extLst>
          </p:cNvPr>
          <p:cNvSpPr txBox="1"/>
          <p:nvPr/>
        </p:nvSpPr>
        <p:spPr>
          <a:xfrm>
            <a:off x="1205345" y="318655"/>
            <a:ext cx="1021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TITOLO DELLA PAGINA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3741AA5-2614-4F50-9BE6-48CE8814B2AB}"/>
              </a:ext>
            </a:extLst>
          </p:cNvPr>
          <p:cNvSpPr txBox="1"/>
          <p:nvPr/>
        </p:nvSpPr>
        <p:spPr>
          <a:xfrm>
            <a:off x="2327563" y="1697182"/>
            <a:ext cx="6234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0" dirty="0"/>
              <a:t>[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FB52CEC-59EF-4487-BC54-FB63A4D5CF77}"/>
              </a:ext>
            </a:extLst>
          </p:cNvPr>
          <p:cNvSpPr txBox="1"/>
          <p:nvPr/>
        </p:nvSpPr>
        <p:spPr>
          <a:xfrm rot="10800000">
            <a:off x="8929253" y="2086404"/>
            <a:ext cx="6234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0" dirty="0"/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1528557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9889FF26-9E72-43CD-B884-FA154FA5E158}"/>
              </a:ext>
            </a:extLst>
          </p:cNvPr>
          <p:cNvSpPr/>
          <p:nvPr/>
        </p:nvSpPr>
        <p:spPr>
          <a:xfrm>
            <a:off x="5650634" y="3429000"/>
            <a:ext cx="209991" cy="738204"/>
          </a:xfrm>
          <a:prstGeom prst="rect">
            <a:avLst/>
          </a:prstGeom>
          <a:solidFill>
            <a:schemeClr val="accent5">
              <a:lumMod val="60000"/>
              <a:lumOff val="4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Matrici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1689680-E88A-4CA0-9C49-3684A0AB466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902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Un elemento è individuato univocamente da due indici ordinati: il numero di riga e il numero di colonna.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17C67D5-6B42-43B9-84A8-9666F0931420}"/>
                  </a:ext>
                </a:extLst>
              </p:cNvPr>
              <p:cNvSpPr txBox="1"/>
              <p:nvPr/>
            </p:nvSpPr>
            <p:spPr>
              <a:xfrm>
                <a:off x="5114800" y="3392084"/>
                <a:ext cx="1615635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17C67D5-6B42-43B9-84A8-9666F0931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800" y="3392084"/>
                <a:ext cx="1615635" cy="738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CF9EB621-B1C0-40BD-9CEC-61421B3939D9}"/>
              </a:ext>
            </a:extLst>
          </p:cNvPr>
          <p:cNvSpPr/>
          <p:nvPr/>
        </p:nvSpPr>
        <p:spPr>
          <a:xfrm rot="5400000">
            <a:off x="5796098" y="3308623"/>
            <a:ext cx="209992" cy="1433363"/>
          </a:xfrm>
          <a:prstGeom prst="rect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ABC097B-ABDC-48F8-BF1D-234FD58ADFE0}"/>
              </a:ext>
            </a:extLst>
          </p:cNvPr>
          <p:cNvSpPr/>
          <p:nvPr/>
        </p:nvSpPr>
        <p:spPr>
          <a:xfrm>
            <a:off x="5650634" y="3920308"/>
            <a:ext cx="209991" cy="24689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D21931A6-6C14-43A7-B742-B4B3BDFADEED}"/>
              </a:ext>
            </a:extLst>
          </p:cNvPr>
          <p:cNvSpPr txBox="1">
            <a:spLocks/>
          </p:cNvSpPr>
          <p:nvPr/>
        </p:nvSpPr>
        <p:spPr>
          <a:xfrm>
            <a:off x="5388263" y="4846881"/>
            <a:ext cx="4290658" cy="902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a</a:t>
            </a:r>
            <a:r>
              <a:rPr lang="it-IT" baseline="-25000" dirty="0">
                <a:solidFill>
                  <a:srgbClr val="FF0000"/>
                </a:solidFill>
              </a:rPr>
              <a:t>3</a:t>
            </a:r>
            <a:r>
              <a:rPr lang="it-IT" baseline="-25000" dirty="0">
                <a:solidFill>
                  <a:schemeClr val="accent1"/>
                </a:solidFill>
              </a:rPr>
              <a:t>2</a:t>
            </a:r>
            <a:r>
              <a:rPr lang="it-IT" dirty="0"/>
              <a:t>=7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28E94C4-7B52-421D-A8F3-BA7A4724DC03}"/>
              </a:ext>
            </a:extLst>
          </p:cNvPr>
          <p:cNvCxnSpPr/>
          <p:nvPr/>
        </p:nvCxnSpPr>
        <p:spPr>
          <a:xfrm flipH="1">
            <a:off x="4467005" y="5297919"/>
            <a:ext cx="1183629" cy="4510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E2527FF-A51A-402B-A3BA-C9D5511DA265}"/>
              </a:ext>
            </a:extLst>
          </p:cNvPr>
          <p:cNvSpPr txBox="1"/>
          <p:nvPr/>
        </p:nvSpPr>
        <p:spPr>
          <a:xfrm>
            <a:off x="3843854" y="5687324"/>
            <a:ext cx="203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Terza riga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040D302-995F-4403-8220-801DBE95CEBE}"/>
              </a:ext>
            </a:extLst>
          </p:cNvPr>
          <p:cNvCxnSpPr>
            <a:cxnSpLocks/>
          </p:cNvCxnSpPr>
          <p:nvPr/>
        </p:nvCxnSpPr>
        <p:spPr>
          <a:xfrm>
            <a:off x="5860625" y="5297919"/>
            <a:ext cx="596326" cy="57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6EA2D77-57C9-4502-BCC8-8B4F78B78F89}"/>
              </a:ext>
            </a:extLst>
          </p:cNvPr>
          <p:cNvSpPr txBox="1"/>
          <p:nvPr/>
        </p:nvSpPr>
        <p:spPr>
          <a:xfrm>
            <a:off x="6402546" y="5830664"/>
            <a:ext cx="203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Seconda colonna</a:t>
            </a:r>
          </a:p>
        </p:txBody>
      </p:sp>
    </p:spTree>
    <p:extLst>
      <p:ext uri="{BB962C8B-B14F-4D97-AF65-F5344CB8AC3E}">
        <p14:creationId xmlns:p14="http://schemas.microsoft.com/office/powerpoint/2010/main" val="2994627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Matrici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17C67D5-6B42-43B9-84A8-9666F0931420}"/>
                  </a:ext>
                </a:extLst>
              </p:cNvPr>
              <p:cNvSpPr txBox="1"/>
              <p:nvPr/>
            </p:nvSpPr>
            <p:spPr>
              <a:xfrm>
                <a:off x="8561374" y="2764608"/>
                <a:ext cx="1615635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17C67D5-6B42-43B9-84A8-9666F0931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374" y="2764608"/>
                <a:ext cx="1615635" cy="738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8453BC0F-D4A1-4D08-9519-B85025BA33F0}"/>
              </a:ext>
            </a:extLst>
          </p:cNvPr>
          <p:cNvSpPr txBox="1">
            <a:spLocks/>
          </p:cNvSpPr>
          <p:nvPr/>
        </p:nvSpPr>
        <p:spPr>
          <a:xfrm>
            <a:off x="6608180" y="1825625"/>
            <a:ext cx="5257800" cy="9020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b="1" dirty="0"/>
              <a:t>Matrice rettangolare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numero di righe </a:t>
            </a:r>
            <a:r>
              <a:rPr lang="it-IT" dirty="0">
                <a:sym typeface="Symbol" panose="05050102010706020507" pitchFamily="18" charset="2"/>
              </a:rPr>
              <a:t></a:t>
            </a:r>
            <a:r>
              <a:rPr lang="it-IT" dirty="0"/>
              <a:t> numero di colonne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7501F4B-E4B5-4368-97D4-A089C13260E3}"/>
                  </a:ext>
                </a:extLst>
              </p:cNvPr>
              <p:cNvSpPr txBox="1"/>
              <p:nvPr/>
            </p:nvSpPr>
            <p:spPr>
              <a:xfrm>
                <a:off x="2361919" y="2980275"/>
                <a:ext cx="1256561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7501F4B-E4B5-4368-97D4-A089C1326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919" y="2980275"/>
                <a:ext cx="1256561" cy="738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317251CE-6BF7-42E9-B37B-86179E7C6251}"/>
              </a:ext>
            </a:extLst>
          </p:cNvPr>
          <p:cNvSpPr txBox="1"/>
          <p:nvPr/>
        </p:nvSpPr>
        <p:spPr>
          <a:xfrm>
            <a:off x="2194530" y="3823492"/>
            <a:ext cx="159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/>
              <a:t>Matrice 3 x 3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6933B05-071A-4900-9116-6FC344E92A00}"/>
              </a:ext>
            </a:extLst>
          </p:cNvPr>
          <p:cNvSpPr txBox="1"/>
          <p:nvPr/>
        </p:nvSpPr>
        <p:spPr>
          <a:xfrm>
            <a:off x="8573522" y="3638826"/>
            <a:ext cx="159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/>
              <a:t>Matrice 3 x 4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13462D9-1795-4114-81D0-C55C7E551323}"/>
              </a:ext>
            </a:extLst>
          </p:cNvPr>
          <p:cNvSpPr txBox="1"/>
          <p:nvPr/>
        </p:nvSpPr>
        <p:spPr>
          <a:xfrm>
            <a:off x="5486400" y="44325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B08BF741-C91C-4DC0-947D-ABAE32651375}"/>
              </a:ext>
            </a:extLst>
          </p:cNvPr>
          <p:cNvSpPr txBox="1">
            <a:spLocks/>
          </p:cNvSpPr>
          <p:nvPr/>
        </p:nvSpPr>
        <p:spPr>
          <a:xfrm>
            <a:off x="838200" y="1862531"/>
            <a:ext cx="5257800" cy="9020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b="1" dirty="0"/>
              <a:t>Matrice quadrata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numero di righe </a:t>
            </a:r>
            <a:r>
              <a:rPr lang="it-IT" dirty="0">
                <a:sym typeface="Symbol" panose="05050102010706020507" pitchFamily="18" charset="2"/>
              </a:rPr>
              <a:t>=</a:t>
            </a:r>
            <a:r>
              <a:rPr lang="it-IT" dirty="0"/>
              <a:t> numero di colonne</a:t>
            </a:r>
          </a:p>
        </p:txBody>
      </p:sp>
    </p:spTree>
    <p:extLst>
      <p:ext uri="{BB962C8B-B14F-4D97-AF65-F5344CB8AC3E}">
        <p14:creationId xmlns:p14="http://schemas.microsoft.com/office/powerpoint/2010/main" val="2135680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5CD1FE7-01D5-6F4E-B746-424F661F6130}"/>
              </a:ext>
            </a:extLst>
          </p:cNvPr>
          <p:cNvSpPr txBox="1"/>
          <p:nvPr/>
        </p:nvSpPr>
        <p:spPr>
          <a:xfrm>
            <a:off x="597506" y="325362"/>
            <a:ext cx="45278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Domanda 1: </a:t>
            </a:r>
          </a:p>
          <a:p>
            <a:pPr algn="l"/>
            <a:r>
              <a:rPr lang="it-IT" dirty="0"/>
              <a:t>IN UNA MATRICE 3x4 QUANTE RIGHE CI SONO?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7 RIGHE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3 RIGHE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4 RIGHE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12 RIGHE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97124B4-381C-6841-98CB-FC5C38BB9B01}"/>
              </a:ext>
            </a:extLst>
          </p:cNvPr>
          <p:cNvSpPr txBox="1"/>
          <p:nvPr/>
        </p:nvSpPr>
        <p:spPr>
          <a:xfrm>
            <a:off x="597506" y="2802608"/>
            <a:ext cx="45278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Domanda 2: </a:t>
            </a:r>
          </a:p>
          <a:p>
            <a:pPr algn="l"/>
            <a:r>
              <a:rPr lang="it-IT" dirty="0"/>
              <a:t>IN UNA MATRICE  1x5 QUANTE COLONNE CI SONO?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4 COLONNE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1 COLONNA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5 COLONNE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6 COLONNE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245A582-4B2B-8241-B2A8-F83336501683}"/>
              </a:ext>
            </a:extLst>
          </p:cNvPr>
          <p:cNvSpPr txBox="1"/>
          <p:nvPr/>
        </p:nvSpPr>
        <p:spPr>
          <a:xfrm>
            <a:off x="6096000" y="12680"/>
            <a:ext cx="42847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Domanda 3: </a:t>
            </a:r>
          </a:p>
          <a:p>
            <a:pPr algn="l"/>
            <a:r>
              <a:rPr lang="it-IT" dirty="0"/>
              <a:t>INDIVIDUA NELLA SEGUENTE MATRICE L’ELEMENTO a23:</a:t>
            </a:r>
          </a:p>
          <a:p>
            <a:pPr algn="l"/>
            <a:r>
              <a:rPr lang="it-IT" dirty="0"/>
              <a:t> [1,3,7</a:t>
            </a:r>
          </a:p>
          <a:p>
            <a:pPr algn="l"/>
            <a:r>
              <a:rPr lang="it-IT" dirty="0"/>
              <a:t>4,9,11,</a:t>
            </a:r>
          </a:p>
          <a:p>
            <a:pPr algn="l"/>
            <a:r>
              <a:rPr lang="it-IT" dirty="0"/>
              <a:t>-7,0,-2]</a:t>
            </a:r>
          </a:p>
          <a:p>
            <a:pPr algn="l"/>
            <a:endParaRPr lang="it-IT" dirty="0"/>
          </a:p>
          <a:p>
            <a:pPr algn="l"/>
            <a:endParaRPr lang="it-IT" dirty="0"/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0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5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11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9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F29D019-31E6-1340-9C27-6ED561C3D366}"/>
              </a:ext>
            </a:extLst>
          </p:cNvPr>
          <p:cNvSpPr txBox="1"/>
          <p:nvPr/>
        </p:nvSpPr>
        <p:spPr>
          <a:xfrm>
            <a:off x="6096000" y="3429000"/>
            <a:ext cx="45278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Domanda 4: </a:t>
            </a:r>
          </a:p>
          <a:p>
            <a:pPr algn="l"/>
            <a:r>
              <a:rPr lang="it-IT" dirty="0"/>
              <a:t>NELLA SEGUENTE MATRICE 9 E’ L’ELEMENTO :</a:t>
            </a:r>
          </a:p>
          <a:p>
            <a:pPr algn="l"/>
            <a:r>
              <a:rPr lang="it-IT" dirty="0"/>
              <a:t>[5,9,11</a:t>
            </a:r>
          </a:p>
          <a:p>
            <a:pPr algn="l"/>
            <a:r>
              <a:rPr lang="it-IT" dirty="0"/>
              <a:t>6,3,-1,</a:t>
            </a:r>
          </a:p>
          <a:p>
            <a:pPr algn="l"/>
            <a:r>
              <a:rPr lang="it-IT" dirty="0"/>
              <a:t>1,1,0]</a:t>
            </a:r>
          </a:p>
          <a:p>
            <a:pPr algn="l"/>
            <a:endParaRPr lang="it-IT" dirty="0"/>
          </a:p>
          <a:p>
            <a:pPr algn="l"/>
            <a:endParaRPr lang="it-IT" dirty="0"/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A21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A22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A11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A12</a:t>
            </a:r>
          </a:p>
        </p:txBody>
      </p:sp>
    </p:spTree>
    <p:extLst>
      <p:ext uri="{BB962C8B-B14F-4D97-AF65-F5344CB8AC3E}">
        <p14:creationId xmlns:p14="http://schemas.microsoft.com/office/powerpoint/2010/main" val="1685754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Matrici</a:t>
            </a:r>
            <a:br>
              <a:rPr lang="it-IT" dirty="0"/>
            </a:br>
            <a:r>
              <a:rPr lang="it-IT" sz="2400" dirty="0"/>
              <a:t>La diagonale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D046C0B-93C6-40F8-9187-CDBF0B88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003"/>
            <a:ext cx="10227590" cy="89869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/>
              <a:t>La diagonale di una matrice quadrata è composta dai numeri che hanno indice di riga uguale a indice di colonna. Sono quelli evidenziati in rosso.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E1D12A9-B88E-40E8-9B00-DD3632BFC466}"/>
                  </a:ext>
                </a:extLst>
              </p:cNvPr>
              <p:cNvSpPr txBox="1"/>
              <p:nvPr/>
            </p:nvSpPr>
            <p:spPr>
              <a:xfrm>
                <a:off x="5036397" y="2928014"/>
                <a:ext cx="1256561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E1D12A9-B88E-40E8-9B00-DD3632BFC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97" y="2928014"/>
                <a:ext cx="1256561" cy="738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egnaposto contenuto 6">
            <a:extLst>
              <a:ext uri="{FF2B5EF4-FFF2-40B4-BE49-F238E27FC236}">
                <a16:creationId xmlns:a16="http://schemas.microsoft.com/office/drawing/2014/main" id="{22952EF8-E9B8-4881-870B-EF5A5CC22D3E}"/>
              </a:ext>
            </a:extLst>
          </p:cNvPr>
          <p:cNvSpPr txBox="1">
            <a:spLocks/>
          </p:cNvSpPr>
          <p:nvPr/>
        </p:nvSpPr>
        <p:spPr>
          <a:xfrm>
            <a:off x="838200" y="4099301"/>
            <a:ext cx="10227590" cy="11386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Attenzione! Non esiste la diagonale di una matrice rettangolare, tuttavia nelle matrici complete che tratteremo ci sarà utile un concetto simile per riconoscere elementi particolari.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B712B6A-526B-4BD7-8B21-AD62C22304FF}"/>
                  </a:ext>
                </a:extLst>
              </p:cNvPr>
              <p:cNvSpPr txBox="1"/>
              <p:nvPr/>
            </p:nvSpPr>
            <p:spPr>
              <a:xfrm>
                <a:off x="5037043" y="5470410"/>
                <a:ext cx="1615634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B712B6A-526B-4BD7-8B21-AD62C223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043" y="5470410"/>
                <a:ext cx="1615634" cy="738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38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olo rettangolo 3">
            <a:extLst>
              <a:ext uri="{FF2B5EF4-FFF2-40B4-BE49-F238E27FC236}">
                <a16:creationId xmlns:a16="http://schemas.microsoft.com/office/drawing/2014/main" id="{9A84266A-CA94-42D8-B005-7AEB3C4AF31D}"/>
              </a:ext>
            </a:extLst>
          </p:cNvPr>
          <p:cNvSpPr/>
          <p:nvPr/>
        </p:nvSpPr>
        <p:spPr>
          <a:xfrm>
            <a:off x="5165550" y="3125858"/>
            <a:ext cx="708308" cy="540308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E1D12A9-B88E-40E8-9B00-DD3632BFC466}"/>
                  </a:ext>
                </a:extLst>
              </p:cNvPr>
              <p:cNvSpPr txBox="1"/>
              <p:nvPr/>
            </p:nvSpPr>
            <p:spPr>
              <a:xfrm>
                <a:off x="5037043" y="2965312"/>
                <a:ext cx="1256562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E1D12A9-B88E-40E8-9B00-DD3632BFC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043" y="2965312"/>
                <a:ext cx="1256562" cy="7381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riangolo rettangolo 9">
            <a:extLst>
              <a:ext uri="{FF2B5EF4-FFF2-40B4-BE49-F238E27FC236}">
                <a16:creationId xmlns:a16="http://schemas.microsoft.com/office/drawing/2014/main" id="{201A762D-AC8B-4A0C-A2B2-0263C78D374C}"/>
              </a:ext>
            </a:extLst>
          </p:cNvPr>
          <p:cNvSpPr/>
          <p:nvPr/>
        </p:nvSpPr>
        <p:spPr>
          <a:xfrm>
            <a:off x="5165550" y="5658375"/>
            <a:ext cx="708308" cy="540308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Matrici</a:t>
            </a:r>
            <a:br>
              <a:rPr lang="it-IT" dirty="0"/>
            </a:br>
            <a:r>
              <a:rPr lang="it-IT" sz="2400" dirty="0" err="1"/>
              <a:t>Matrici</a:t>
            </a:r>
            <a:r>
              <a:rPr lang="it-IT" sz="2400" dirty="0"/>
              <a:t> a gradini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D046C0B-93C6-40F8-9187-CDBF0B88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003"/>
            <a:ext cx="10227590" cy="898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Una matrice quadrata che presenta tutti elementi uguali a zero sotto la diagonale prende il nome di </a:t>
            </a:r>
            <a:r>
              <a:rPr lang="it-IT" b="1" dirty="0"/>
              <a:t>matrice triangolare superiore.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B712B6A-526B-4BD7-8B21-AD62C22304FF}"/>
                  </a:ext>
                </a:extLst>
              </p:cNvPr>
              <p:cNvSpPr txBox="1"/>
              <p:nvPr/>
            </p:nvSpPr>
            <p:spPr>
              <a:xfrm>
                <a:off x="5037043" y="5470410"/>
                <a:ext cx="1615634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B712B6A-526B-4BD7-8B21-AD62C223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043" y="5470410"/>
                <a:ext cx="1615634" cy="7381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egnaposto contenuto 6">
            <a:extLst>
              <a:ext uri="{FF2B5EF4-FFF2-40B4-BE49-F238E27FC236}">
                <a16:creationId xmlns:a16="http://schemas.microsoft.com/office/drawing/2014/main" id="{1AC69817-654F-4EF5-999D-0114D8CDA03A}"/>
              </a:ext>
            </a:extLst>
          </p:cNvPr>
          <p:cNvSpPr txBox="1">
            <a:spLocks/>
          </p:cNvSpPr>
          <p:nvPr/>
        </p:nvSpPr>
        <p:spPr>
          <a:xfrm>
            <a:off x="982205" y="3953051"/>
            <a:ext cx="10227590" cy="898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Una </a:t>
            </a:r>
            <a:r>
              <a:rPr lang="it-IT" b="1" dirty="0"/>
              <a:t>matrice rettangolare a gradini </a:t>
            </a:r>
            <a:r>
              <a:rPr lang="it-IT" dirty="0"/>
              <a:t>presenta tutti elementi uguali a zero sotto i numeri evidenziati in verde che chiameremo </a:t>
            </a:r>
            <a:r>
              <a:rPr lang="it-IT" b="1" dirty="0">
                <a:solidFill>
                  <a:schemeClr val="accent6"/>
                </a:solidFill>
              </a:rPr>
              <a:t>pivot</a:t>
            </a:r>
            <a:r>
              <a:rPr lang="it-IT" dirty="0"/>
              <a:t>.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944898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Matrici</a:t>
            </a:r>
            <a:br>
              <a:rPr lang="it-IT" dirty="0"/>
            </a:br>
            <a:r>
              <a:rPr lang="it-IT" sz="2400" dirty="0"/>
              <a:t>Matrice identità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D046C0B-93C6-40F8-9187-CDBF0B88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003"/>
            <a:ext cx="10227590" cy="898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Una matrice quadrata che presenta elementi diversi da zero solo sulla diagonale si chiama </a:t>
            </a:r>
            <a:r>
              <a:rPr lang="it-IT" b="1" dirty="0"/>
              <a:t>matrice diagonale</a:t>
            </a:r>
            <a:r>
              <a:rPr lang="it-IT" dirty="0"/>
              <a:t>.</a:t>
            </a:r>
            <a:endParaRPr lang="it-IT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E1D12A9-B88E-40E8-9B00-DD3632BFC466}"/>
                  </a:ext>
                </a:extLst>
              </p:cNvPr>
              <p:cNvSpPr txBox="1"/>
              <p:nvPr/>
            </p:nvSpPr>
            <p:spPr>
              <a:xfrm>
                <a:off x="5049265" y="2911350"/>
                <a:ext cx="1256562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E1D12A9-B88E-40E8-9B00-DD3632BFC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265" y="2911350"/>
                <a:ext cx="1256562" cy="7381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egnaposto contenuto 6">
            <a:extLst>
              <a:ext uri="{FF2B5EF4-FFF2-40B4-BE49-F238E27FC236}">
                <a16:creationId xmlns:a16="http://schemas.microsoft.com/office/drawing/2014/main" id="{163A4DDD-A187-4A55-AB42-8979B9B302F8}"/>
              </a:ext>
            </a:extLst>
          </p:cNvPr>
          <p:cNvSpPr txBox="1">
            <a:spLocks/>
          </p:cNvSpPr>
          <p:nvPr/>
        </p:nvSpPr>
        <p:spPr>
          <a:xfrm>
            <a:off x="838200" y="4096971"/>
            <a:ext cx="10227590" cy="898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La matrice diagonale che presenta solo 1 sulla diagonale si chiama </a:t>
            </a:r>
            <a:r>
              <a:rPr lang="it-IT" b="1" dirty="0"/>
              <a:t>matrice identità</a:t>
            </a:r>
            <a:r>
              <a:rPr lang="it-IT" dirty="0"/>
              <a:t>.</a:t>
            </a:r>
            <a:endParaRPr lang="it-IT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4CE7D1B-3CE8-4C17-8525-4068415088A8}"/>
                  </a:ext>
                </a:extLst>
              </p:cNvPr>
              <p:cNvSpPr txBox="1"/>
              <p:nvPr/>
            </p:nvSpPr>
            <p:spPr>
              <a:xfrm>
                <a:off x="5049265" y="5148318"/>
                <a:ext cx="1083437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4CE7D1B-3CE8-4C17-8525-406841508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265" y="5148318"/>
                <a:ext cx="1083437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980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A3D39B-AEBE-4042-A20A-7464A651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Mani all’opera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F6596B4-87DA-DA48-A2E2-7AD2DE780D71}"/>
              </a:ext>
            </a:extLst>
          </p:cNvPr>
          <p:cNvSpPr txBox="1"/>
          <p:nvPr/>
        </p:nvSpPr>
        <p:spPr>
          <a:xfrm>
            <a:off x="838200" y="1690688"/>
            <a:ext cx="49070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Domanda: QUALE TRA QUESTE E’ LA MATRICE IDENTITÀ</a:t>
            </a:r>
          </a:p>
          <a:p>
            <a:pPr marL="342900" indent="-342900" algn="l">
              <a:buAutoNum type="alphaUcParenR"/>
            </a:pPr>
            <a:r>
              <a:rPr lang="it-IT" dirty="0"/>
              <a:t>[1,1,1.  1,1,1,    1,1,1]</a:t>
            </a:r>
          </a:p>
          <a:p>
            <a:pPr marL="342900" indent="-342900" algn="l">
              <a:buAutoNum type="alphaUcParenR"/>
            </a:pPr>
            <a:r>
              <a:rPr lang="it-IT" dirty="0"/>
              <a:t>[101, 101 101]</a:t>
            </a:r>
          </a:p>
          <a:p>
            <a:pPr marL="342900" indent="-342900" algn="l">
              <a:buAutoNum type="alphaUcParenR"/>
            </a:pPr>
            <a:r>
              <a:rPr lang="it-IT" dirty="0"/>
              <a:t>[100,100,100]</a:t>
            </a:r>
          </a:p>
          <a:p>
            <a:pPr marL="342900" indent="-342900" algn="l">
              <a:buAutoNum type="alphaUcParenR"/>
            </a:pPr>
            <a:r>
              <a:rPr lang="it-IT" dirty="0"/>
              <a:t>[100. 010, 001]</a:t>
            </a:r>
          </a:p>
          <a:p>
            <a:pPr algn="l"/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05C5B87-C0CD-414A-A1CB-D35352C56436}"/>
              </a:ext>
            </a:extLst>
          </p:cNvPr>
          <p:cNvSpPr txBox="1"/>
          <p:nvPr/>
        </p:nvSpPr>
        <p:spPr>
          <a:xfrm>
            <a:off x="581176" y="3722013"/>
            <a:ext cx="49070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Domanda: QUALE TRA QUESTE TERNE E’ LA DIAGONALE DELLA SEGUENTE MATRICE</a:t>
            </a:r>
          </a:p>
          <a:p>
            <a:pPr algn="l"/>
            <a:r>
              <a:rPr lang="it-IT" dirty="0"/>
              <a:t>[1 3 7,</a:t>
            </a:r>
          </a:p>
          <a:p>
            <a:pPr algn="l"/>
            <a:r>
              <a:rPr lang="it-IT" dirty="0"/>
              <a:t>4 9 11,</a:t>
            </a:r>
          </a:p>
          <a:p>
            <a:pPr algn="l"/>
            <a:r>
              <a:rPr lang="it-IT" dirty="0"/>
              <a:t>-7 0 -2]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3 9 0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1 9 -2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1 4 -7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/>
              <a:t>7 11 -2  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92E53B-9B3D-E748-BECB-A9EA46119FEF}"/>
              </a:ext>
            </a:extLst>
          </p:cNvPr>
          <p:cNvSpPr txBox="1"/>
          <p:nvPr/>
        </p:nvSpPr>
        <p:spPr>
          <a:xfrm>
            <a:off x="5838976" y="1690688"/>
            <a:ext cx="49070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Domanda: LA MATRICE IDENTITÀ PRESENTA DEGLI ELEMENTI DIVERSI DA 0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Nella prima riga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Della prima colonna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Nella diagonale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Indifferente </a:t>
            </a:r>
            <a:r>
              <a:rPr lang="it-IT" dirty="0" err="1"/>
              <a:t>purchè</a:t>
            </a:r>
            <a:r>
              <a:rPr lang="it-IT" dirty="0"/>
              <a:t> siano 1</a:t>
            </a:r>
          </a:p>
          <a:p>
            <a:pPr marL="342900" indent="-342900" algn="l">
              <a:buFont typeface="+mj-lt"/>
              <a:buAutoNum type="alphaLcParenR"/>
            </a:pP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5AB3CAB-FA92-0544-98FE-8AD1D34948F5}"/>
              </a:ext>
            </a:extLst>
          </p:cNvPr>
          <p:cNvSpPr txBox="1"/>
          <p:nvPr/>
        </p:nvSpPr>
        <p:spPr>
          <a:xfrm>
            <a:off x="5838976" y="3722013"/>
            <a:ext cx="49070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Domanda: QUALE DELLE SEGUENTI MATRICI POSSIEDE DIAGONALE.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Matrice rettangolare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Matrice quadrata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Entrambe</a:t>
            </a:r>
          </a:p>
          <a:p>
            <a:pPr marL="342900" indent="-342900" algn="l">
              <a:buFont typeface="+mj-lt"/>
              <a:buAutoNum type="alphaLcParenR"/>
            </a:pPr>
            <a:r>
              <a:rPr lang="it-IT" dirty="0"/>
              <a:t>Nessuna </a:t>
            </a:r>
          </a:p>
          <a:p>
            <a:pPr marL="342900" indent="-342900" algn="l">
              <a:buFont typeface="+mj-lt"/>
              <a:buAutoNum type="alphaLcParenR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8136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iangolo rettangolo 14">
            <a:extLst>
              <a:ext uri="{FF2B5EF4-FFF2-40B4-BE49-F238E27FC236}">
                <a16:creationId xmlns:a16="http://schemas.microsoft.com/office/drawing/2014/main" id="{476BAF30-E04B-44B5-8ADB-016031E55DB8}"/>
              </a:ext>
            </a:extLst>
          </p:cNvPr>
          <p:cNvSpPr/>
          <p:nvPr/>
        </p:nvSpPr>
        <p:spPr>
          <a:xfrm>
            <a:off x="8139086" y="4031987"/>
            <a:ext cx="1299882" cy="75123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87D9DDA-0FD0-4E56-B493-A14F7026B36B}"/>
              </a:ext>
            </a:extLst>
          </p:cNvPr>
          <p:cNvSpPr/>
          <p:nvPr/>
        </p:nvSpPr>
        <p:spPr>
          <a:xfrm>
            <a:off x="838200" y="1592542"/>
            <a:ext cx="108707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Il metodo di Gauss è un procedimento ordinato di calcolo che permette la risoluzione di un sistema lineare mediante un numero finito di </a:t>
            </a:r>
            <a:r>
              <a:rPr lang="it-IT" sz="2800" b="1" dirty="0"/>
              <a:t>step</a:t>
            </a:r>
            <a:r>
              <a:rPr lang="it-IT" dirty="0"/>
              <a:t> attraverso l’uso di </a:t>
            </a:r>
            <a:r>
              <a:rPr lang="it-IT" sz="2800" b="1" dirty="0"/>
              <a:t>matrici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sz="2400" dirty="0"/>
              <a:t>Lo scopo è quello di ridurre la </a:t>
            </a:r>
            <a:r>
              <a:rPr lang="it-IT" sz="2400" b="1" dirty="0"/>
              <a:t>matrice a gradini</a:t>
            </a:r>
            <a:r>
              <a:rPr lang="it-IT" sz="2400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76B3623-AC65-4343-82C4-DAD9D2874AC0}"/>
                  </a:ext>
                </a:extLst>
              </p:cNvPr>
              <p:cNvSpPr txBox="1"/>
              <p:nvPr/>
            </p:nvSpPr>
            <p:spPr>
              <a:xfrm>
                <a:off x="4577167" y="3856965"/>
                <a:ext cx="2255859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−1 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0  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76B3623-AC65-4343-82C4-DAD9D2874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167" y="3856965"/>
                <a:ext cx="2255859" cy="1020472"/>
              </a:xfrm>
              <a:prstGeom prst="rect">
                <a:avLst/>
              </a:prstGeom>
              <a:blipFill>
                <a:blip r:embed="rId2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05B6633-4741-4EF4-84F6-D89FE05BE7BE}"/>
                  </a:ext>
                </a:extLst>
              </p:cNvPr>
              <p:cNvSpPr txBox="1"/>
              <p:nvPr/>
            </p:nvSpPr>
            <p:spPr>
              <a:xfrm>
                <a:off x="1119813" y="3800327"/>
                <a:ext cx="2073324" cy="10652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+4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=6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it-IT" i="1" dirty="0"/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i="1" dirty="0"/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i="1" dirty="0"/>
                                      <m:t>+3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i="1" dirty="0"/>
                                      <m:t>z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b="0" i="1" dirty="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i="1" dirty="0"/>
                                      <m:t>− 3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i="1" dirty="0"/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it-IT" i="1" dirty="0"/>
                                      <m:t>= 8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05B6633-4741-4EF4-84F6-D89FE05BE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813" y="3800327"/>
                <a:ext cx="2073324" cy="10652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015AF1A-438F-4AFB-93EF-0C7E89484EBF}"/>
              </a:ext>
            </a:extLst>
          </p:cNvPr>
          <p:cNvCxnSpPr>
            <a:cxnSpLocks/>
          </p:cNvCxnSpPr>
          <p:nvPr/>
        </p:nvCxnSpPr>
        <p:spPr>
          <a:xfrm>
            <a:off x="3392149" y="4242467"/>
            <a:ext cx="1012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C7D157D-DBCD-4FF3-BC48-8921495EB78C}"/>
              </a:ext>
            </a:extLst>
          </p:cNvPr>
          <p:cNvCxnSpPr>
            <a:cxnSpLocks/>
          </p:cNvCxnSpPr>
          <p:nvPr/>
        </p:nvCxnSpPr>
        <p:spPr>
          <a:xfrm>
            <a:off x="6833027" y="4242467"/>
            <a:ext cx="1012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5A9C90C-AE21-4A81-B664-95D8E8735D84}"/>
              </a:ext>
            </a:extLst>
          </p:cNvPr>
          <p:cNvSpPr txBox="1"/>
          <p:nvPr/>
        </p:nvSpPr>
        <p:spPr>
          <a:xfrm>
            <a:off x="1410902" y="4980417"/>
            <a:ext cx="198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Sistema lineare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DB8E72A-5E79-48FB-9E3C-6CF55A1EA715}"/>
              </a:ext>
            </a:extLst>
          </p:cNvPr>
          <p:cNvSpPr txBox="1"/>
          <p:nvPr/>
        </p:nvSpPr>
        <p:spPr>
          <a:xfrm>
            <a:off x="4103546" y="4980417"/>
            <a:ext cx="289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Matrice completa associata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1C09B3D-D617-4BD7-B357-5679959145EF}"/>
              </a:ext>
            </a:extLst>
          </p:cNvPr>
          <p:cNvSpPr txBox="1"/>
          <p:nvPr/>
        </p:nvSpPr>
        <p:spPr>
          <a:xfrm>
            <a:off x="7845040" y="4985588"/>
            <a:ext cx="289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Matrice ridotta a gradini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6AB7BF3-2481-4B25-87A4-D7DF07475D83}"/>
                  </a:ext>
                </a:extLst>
              </p:cNvPr>
              <p:cNvSpPr txBox="1"/>
              <p:nvPr/>
            </p:nvSpPr>
            <p:spPr>
              <a:xfrm>
                <a:off x="8034287" y="3762747"/>
                <a:ext cx="2255859" cy="1093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−3 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/4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/4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7/3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6AB7BF3-2481-4B25-87A4-D7DF07475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287" y="3762747"/>
                <a:ext cx="2255859" cy="1093569"/>
              </a:xfrm>
              <a:prstGeom prst="rect">
                <a:avLst/>
              </a:prstGeom>
              <a:blipFill>
                <a:blip r:embed="rId4"/>
                <a:stretch>
                  <a:fillRect r="-151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tangolo 2">
            <a:extLst>
              <a:ext uri="{FF2B5EF4-FFF2-40B4-BE49-F238E27FC236}">
                <a16:creationId xmlns:a16="http://schemas.microsoft.com/office/drawing/2014/main" id="{8A4B4251-281A-42A5-B7F8-0FC6CE76D752}"/>
              </a:ext>
            </a:extLst>
          </p:cNvPr>
          <p:cNvSpPr/>
          <p:nvPr/>
        </p:nvSpPr>
        <p:spPr>
          <a:xfrm>
            <a:off x="838200" y="5783683"/>
            <a:ext cx="9451946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it-IT" sz="2400" dirty="0"/>
              <a:t>Come ottenere gli zeri che hai visto nella matrice ridotta a gradini?</a:t>
            </a:r>
            <a:r>
              <a:rPr lang="it-IT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8474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Le mosse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87D9DDA-0FD0-4E56-B493-A14F7026B36B}"/>
              </a:ext>
            </a:extLst>
          </p:cNvPr>
          <p:cNvSpPr/>
          <p:nvPr/>
        </p:nvSpPr>
        <p:spPr>
          <a:xfrm>
            <a:off x="838200" y="1592542"/>
            <a:ext cx="108707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Ogni step può essere composto da una o più «</a:t>
            </a:r>
            <a:r>
              <a:rPr lang="it-IT" sz="2400" b="1" dirty="0"/>
              <a:t>mosse»</a:t>
            </a:r>
            <a:r>
              <a:rPr lang="it-IT" dirty="0"/>
              <a:t> tra le seguenti:</a:t>
            </a:r>
          </a:p>
          <a:p>
            <a:endParaRPr lang="it-IT" dirty="0"/>
          </a:p>
          <a:p>
            <a:pPr marL="620713" indent="-285750">
              <a:buFont typeface="Arial" panose="020B0604020202020204" pitchFamily="34" charset="0"/>
              <a:buChar char="•"/>
            </a:pPr>
            <a:r>
              <a:rPr lang="it-IT" dirty="0"/>
              <a:t>Scambio di due righe della matrice;</a:t>
            </a:r>
          </a:p>
          <a:p>
            <a:pPr marL="620713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620713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620713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620713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620713" indent="-285750">
              <a:buFont typeface="Arial" panose="020B0604020202020204" pitchFamily="34" charset="0"/>
              <a:buChar char="•"/>
            </a:pPr>
            <a:r>
              <a:rPr lang="it-IT" dirty="0"/>
              <a:t>Sostituire una riga della matrice con un’altra, ottenuta sommando ad essa un’altra riga moltiplicata precedentemente per un numero diverso da zero.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90F793F1-CF51-486E-B157-7F976E0295F2}"/>
              </a:ext>
            </a:extLst>
          </p:cNvPr>
          <p:cNvSpPr/>
          <p:nvPr/>
        </p:nvSpPr>
        <p:spPr>
          <a:xfrm>
            <a:off x="2322743" y="2725742"/>
            <a:ext cx="3037667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Guarda qui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97988F54-A1AE-40A4-9355-EFE8691EAD41}"/>
              </a:ext>
            </a:extLst>
          </p:cNvPr>
          <p:cNvSpPr/>
          <p:nvPr/>
        </p:nvSpPr>
        <p:spPr>
          <a:xfrm>
            <a:off x="2322742" y="4465338"/>
            <a:ext cx="3037667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Guarda qui</a:t>
            </a:r>
          </a:p>
        </p:txBody>
      </p:sp>
    </p:spTree>
    <p:extLst>
      <p:ext uri="{BB962C8B-B14F-4D97-AF65-F5344CB8AC3E}">
        <p14:creationId xmlns:p14="http://schemas.microsoft.com/office/powerpoint/2010/main" val="354425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87D9DDA-0FD0-4E56-B493-A14F7026B36B}"/>
              </a:ext>
            </a:extLst>
          </p:cNvPr>
          <p:cNvSpPr/>
          <p:nvPr/>
        </p:nvSpPr>
        <p:spPr>
          <a:xfrm>
            <a:off x="838200" y="1592542"/>
            <a:ext cx="1087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4963"/>
            <a:r>
              <a:rPr lang="it-IT" sz="2400" dirty="0"/>
              <a:t>Scambio di due righe della matrice</a:t>
            </a:r>
          </a:p>
        </p:txBody>
      </p:sp>
      <p:sp>
        <p:nvSpPr>
          <p:cNvPr id="20" name="Titolo 1">
            <a:extLst>
              <a:ext uri="{FF2B5EF4-FFF2-40B4-BE49-F238E27FC236}">
                <a16:creationId xmlns:a16="http://schemas.microsoft.com/office/drawing/2014/main" id="{11522D22-B6A8-45D2-83E6-31355E092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Mossa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9607B82-B65F-464B-B811-ADE874BFCDCB}"/>
                  </a:ext>
                </a:extLst>
              </p:cNvPr>
              <p:cNvSpPr txBox="1"/>
              <p:nvPr/>
            </p:nvSpPr>
            <p:spPr>
              <a:xfrm>
                <a:off x="974295" y="3281624"/>
                <a:ext cx="3121491" cy="113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3200" dirty="0"/>
              </a:p>
            </p:txBody>
          </p:sp>
        </mc:Choice>
        <mc:Fallback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9607B82-B65F-464B-B811-ADE874BFC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295" y="3281624"/>
                <a:ext cx="3121491" cy="11394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88A9B1B2-DCFA-4433-849A-3999C7A650F1}"/>
                  </a:ext>
                </a:extLst>
              </p:cNvPr>
              <p:cNvSpPr txBox="1"/>
              <p:nvPr/>
            </p:nvSpPr>
            <p:spPr>
              <a:xfrm>
                <a:off x="5139703" y="3463679"/>
                <a:ext cx="2290435" cy="49244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88A9B1B2-DCFA-4433-849A-3999C7A65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703" y="3463679"/>
                <a:ext cx="229043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ccia circolare a destra 22">
            <a:extLst>
              <a:ext uri="{FF2B5EF4-FFF2-40B4-BE49-F238E27FC236}">
                <a16:creationId xmlns:a16="http://schemas.microsoft.com/office/drawing/2014/main" id="{FD4EDD72-F4BE-4EF5-8232-D615069F2487}"/>
              </a:ext>
            </a:extLst>
          </p:cNvPr>
          <p:cNvSpPr/>
          <p:nvPr/>
        </p:nvSpPr>
        <p:spPr>
          <a:xfrm>
            <a:off x="658762" y="3418343"/>
            <a:ext cx="315533" cy="58311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4" name="Freccia circolare a destra 23">
            <a:extLst>
              <a:ext uri="{FF2B5EF4-FFF2-40B4-BE49-F238E27FC236}">
                <a16:creationId xmlns:a16="http://schemas.microsoft.com/office/drawing/2014/main" id="{9DF23E09-C8B2-45DA-B147-23F487A7A632}"/>
              </a:ext>
            </a:extLst>
          </p:cNvPr>
          <p:cNvSpPr/>
          <p:nvPr/>
        </p:nvSpPr>
        <p:spPr>
          <a:xfrm rot="10800000">
            <a:off x="4028603" y="3404785"/>
            <a:ext cx="322171" cy="501959"/>
          </a:xfrm>
          <a:prstGeom prst="curvedRightArrow">
            <a:avLst>
              <a:gd name="adj1" fmla="val 25000"/>
              <a:gd name="adj2" fmla="val 50000"/>
              <a:gd name="adj3" fmla="val 32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3D60E795-4ACC-405F-B78D-CA654CDE9540}"/>
                  </a:ext>
                </a:extLst>
              </p:cNvPr>
              <p:cNvSpPr txBox="1"/>
              <p:nvPr/>
            </p:nvSpPr>
            <p:spPr>
              <a:xfrm>
                <a:off x="8474056" y="3348431"/>
                <a:ext cx="2255859" cy="113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3D60E795-4ACC-405F-B78D-CA654CDE9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056" y="3348431"/>
                <a:ext cx="2255859" cy="1139414"/>
              </a:xfrm>
              <a:prstGeom prst="rect">
                <a:avLst/>
              </a:prstGeom>
              <a:blipFill>
                <a:blip r:embed="rId4"/>
                <a:stretch>
                  <a:fillRect r="-48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tangolo 25">
            <a:extLst>
              <a:ext uri="{FF2B5EF4-FFF2-40B4-BE49-F238E27FC236}">
                <a16:creationId xmlns:a16="http://schemas.microsoft.com/office/drawing/2014/main" id="{210C304E-C95B-493F-835B-2C23505ACCE7}"/>
              </a:ext>
            </a:extLst>
          </p:cNvPr>
          <p:cNvSpPr/>
          <p:nvPr/>
        </p:nvSpPr>
        <p:spPr>
          <a:xfrm>
            <a:off x="849535" y="5248204"/>
            <a:ext cx="1087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4963"/>
            <a:r>
              <a:rPr lang="it-IT" sz="2400" dirty="0"/>
              <a:t>Ogni elemento della riga 2 adesso è sulla riga 1 e viceversa</a:t>
            </a:r>
          </a:p>
        </p:txBody>
      </p:sp>
    </p:spTree>
    <p:extLst>
      <p:ext uri="{BB962C8B-B14F-4D97-AF65-F5344CB8AC3E}">
        <p14:creationId xmlns:p14="http://schemas.microsoft.com/office/powerpoint/2010/main" val="169925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C64A0B0-08A3-4E95-8821-2710B5D73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32" y="226785"/>
            <a:ext cx="11897368" cy="4410731"/>
          </a:xfrm>
        </p:spPr>
      </p:pic>
    </p:spTree>
    <p:extLst>
      <p:ext uri="{BB962C8B-B14F-4D97-AF65-F5344CB8AC3E}">
        <p14:creationId xmlns:p14="http://schemas.microsoft.com/office/powerpoint/2010/main" val="1041280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87D9DDA-0FD0-4E56-B493-A14F7026B36B}"/>
              </a:ext>
            </a:extLst>
          </p:cNvPr>
          <p:cNvSpPr/>
          <p:nvPr/>
        </p:nvSpPr>
        <p:spPr>
          <a:xfrm>
            <a:off x="138163" y="1117674"/>
            <a:ext cx="108707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4963"/>
            <a:r>
              <a:rPr lang="it-IT" sz="2000" dirty="0"/>
              <a:t>Sostituire una riga della matrice con un’altra, ottenuta </a:t>
            </a:r>
            <a:r>
              <a:rPr lang="it-IT" sz="2000" u="sng" dirty="0"/>
              <a:t>sottraendo</a:t>
            </a:r>
            <a:r>
              <a:rPr lang="it-IT" sz="2000" dirty="0"/>
              <a:t> ad essa un’altra riga moltiplicata precedentemente per un numero diverso da zero.</a:t>
            </a:r>
          </a:p>
          <a:p>
            <a:pPr marL="334963"/>
            <a:r>
              <a:rPr lang="it-IT" sz="2000" dirty="0"/>
              <a:t>Vogliamo annullare ad esempio l’elemento   1   sotto il pivot </a:t>
            </a:r>
            <a:r>
              <a:rPr lang="it-IT" sz="2000" b="1" dirty="0">
                <a:solidFill>
                  <a:schemeClr val="accent6"/>
                </a:solidFill>
              </a:rPr>
              <a:t>2</a:t>
            </a:r>
            <a:r>
              <a:rPr lang="it-IT" sz="2000" dirty="0"/>
              <a:t>.</a:t>
            </a:r>
          </a:p>
        </p:txBody>
      </p:sp>
      <p:sp>
        <p:nvSpPr>
          <p:cNvPr id="20" name="Titolo 1">
            <a:extLst>
              <a:ext uri="{FF2B5EF4-FFF2-40B4-BE49-F238E27FC236}">
                <a16:creationId xmlns:a16="http://schemas.microsoft.com/office/drawing/2014/main" id="{11522D22-B6A8-45D2-83E6-31355E092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00" y="43758"/>
            <a:ext cx="10515600" cy="1325563"/>
          </a:xfrm>
        </p:spPr>
        <p:txBody>
          <a:bodyPr/>
          <a:lstStyle/>
          <a:p>
            <a:r>
              <a:rPr lang="it-IT" dirty="0"/>
              <a:t>Mossa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9607B82-B65F-464B-B811-ADE874BFCDCB}"/>
                  </a:ext>
                </a:extLst>
              </p:cNvPr>
              <p:cNvSpPr txBox="1"/>
              <p:nvPr/>
            </p:nvSpPr>
            <p:spPr>
              <a:xfrm>
                <a:off x="4535254" y="4857658"/>
                <a:ext cx="3121491" cy="7396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1−3/3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4−6/3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0−2/3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6−9/3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3200" dirty="0"/>
              </a:p>
            </p:txBody>
          </p:sp>
        </mc:Choice>
        <mc:Fallback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9607B82-B65F-464B-B811-ADE874BFC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254" y="4857658"/>
                <a:ext cx="3121491" cy="739690"/>
              </a:xfrm>
              <a:prstGeom prst="rect">
                <a:avLst/>
              </a:prstGeom>
              <a:blipFill>
                <a:blip r:embed="rId3"/>
                <a:stretch>
                  <a:fillRect r="-25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uppo 36">
            <a:extLst>
              <a:ext uri="{FF2B5EF4-FFF2-40B4-BE49-F238E27FC236}">
                <a16:creationId xmlns:a16="http://schemas.microsoft.com/office/drawing/2014/main" id="{DDA2B558-DEA4-4490-9AD9-9CDE3FBD2316}"/>
              </a:ext>
            </a:extLst>
          </p:cNvPr>
          <p:cNvGrpSpPr/>
          <p:nvPr/>
        </p:nvGrpSpPr>
        <p:grpSpPr>
          <a:xfrm>
            <a:off x="420904" y="3096669"/>
            <a:ext cx="2255859" cy="840423"/>
            <a:chOff x="1084398" y="2919416"/>
            <a:chExt cx="2255859" cy="84042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3D60E795-4ACC-405F-B78D-CA654CDE9540}"/>
                    </a:ext>
                  </a:extLst>
                </p:cNvPr>
                <p:cNvSpPr txBox="1"/>
                <p:nvPr/>
              </p:nvSpPr>
              <p:spPr>
                <a:xfrm>
                  <a:off x="1084398" y="2919416"/>
                  <a:ext cx="2255859" cy="8404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it-IT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3D60E795-4ACC-405F-B78D-CA654CDE9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398" y="2919416"/>
                  <a:ext cx="2255859" cy="8404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94619602-A370-4675-8F93-31218BB2FC20}"/>
                </a:ext>
              </a:extLst>
            </p:cNvPr>
            <p:cNvSpPr/>
            <p:nvPr/>
          </p:nvSpPr>
          <p:spPr>
            <a:xfrm>
              <a:off x="1268619" y="3210389"/>
              <a:ext cx="340962" cy="321590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2" name="Ovale 11">
            <a:extLst>
              <a:ext uri="{FF2B5EF4-FFF2-40B4-BE49-F238E27FC236}">
                <a16:creationId xmlns:a16="http://schemas.microsoft.com/office/drawing/2014/main" id="{96E71EB3-EEBD-49A4-8ADE-854E049B0991}"/>
              </a:ext>
            </a:extLst>
          </p:cNvPr>
          <p:cNvSpPr/>
          <p:nvPr/>
        </p:nvSpPr>
        <p:spPr>
          <a:xfrm>
            <a:off x="5010880" y="180032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FF8E8B6-2413-49E4-B4DC-A1942FEA3CE5}"/>
              </a:ext>
            </a:extLst>
          </p:cNvPr>
          <p:cNvCxnSpPr>
            <a:cxnSpLocks/>
          </p:cNvCxnSpPr>
          <p:nvPr/>
        </p:nvCxnSpPr>
        <p:spPr>
          <a:xfrm>
            <a:off x="2376491" y="3422045"/>
            <a:ext cx="1161320" cy="34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C558C224-D8DC-4E6D-952C-859CC874A5FF}"/>
              </a:ext>
            </a:extLst>
          </p:cNvPr>
          <p:cNvGrpSpPr/>
          <p:nvPr/>
        </p:nvGrpSpPr>
        <p:grpSpPr>
          <a:xfrm>
            <a:off x="3640157" y="2443237"/>
            <a:ext cx="5199993" cy="1856649"/>
            <a:chOff x="2039141" y="4542692"/>
            <a:chExt cx="5199993" cy="1856649"/>
          </a:xfrm>
        </p:grpSpPr>
        <p:cxnSp>
          <p:nvCxnSpPr>
            <p:cNvPr id="7" name="Connettore 2 6">
              <a:extLst>
                <a:ext uri="{FF2B5EF4-FFF2-40B4-BE49-F238E27FC236}">
                  <a16:creationId xmlns:a16="http://schemas.microsoft.com/office/drawing/2014/main" id="{8C52BD17-1AA3-490D-880A-0E69A31695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21268" y="4885947"/>
              <a:ext cx="504640" cy="310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78213083-315D-4381-B1B0-F10AD7E3939F}"/>
                </a:ext>
              </a:extLst>
            </p:cNvPr>
            <p:cNvGrpSpPr/>
            <p:nvPr/>
          </p:nvGrpSpPr>
          <p:grpSpPr>
            <a:xfrm>
              <a:off x="2039141" y="4542692"/>
              <a:ext cx="5199993" cy="1856649"/>
              <a:chOff x="3593404" y="4610882"/>
              <a:chExt cx="5199993" cy="185664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88A9B1B2-DCFA-4433-849A-3999C7A650F1}"/>
                      </a:ext>
                    </a:extLst>
                  </p:cNvPr>
                  <p:cNvSpPr txBox="1"/>
                  <p:nvPr/>
                </p:nvSpPr>
                <p:spPr>
                  <a:xfrm>
                    <a:off x="4433556" y="5109226"/>
                    <a:ext cx="2178993" cy="80663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t-IT" sz="2400" dirty="0"/>
                  </a:p>
                </p:txBody>
              </p:sp>
            </mc:Choice>
            <mc:Fallback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88A9B1B2-DCFA-4433-849A-3999C7A650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3556" y="5109226"/>
                    <a:ext cx="2178993" cy="8066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611AE71E-A54B-4F8B-9119-01013BC842DC}"/>
                  </a:ext>
                </a:extLst>
              </p:cNvPr>
              <p:cNvSpPr txBox="1"/>
              <p:nvPr/>
            </p:nvSpPr>
            <p:spPr>
              <a:xfrm>
                <a:off x="4038238" y="4610882"/>
                <a:ext cx="16685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Elemento da annullare</a:t>
                </a:r>
              </a:p>
            </p:txBody>
          </p:sp>
          <p:sp>
            <p:nvSpPr>
              <p:cNvPr id="27" name="Ovale 26">
                <a:extLst>
                  <a:ext uri="{FF2B5EF4-FFF2-40B4-BE49-F238E27FC236}">
                    <a16:creationId xmlns:a16="http://schemas.microsoft.com/office/drawing/2014/main" id="{ECA94E57-AE48-45DC-8749-53FDFBD05B89}"/>
                  </a:ext>
                </a:extLst>
              </p:cNvPr>
              <p:cNvSpPr/>
              <p:nvPr/>
            </p:nvSpPr>
            <p:spPr>
              <a:xfrm>
                <a:off x="5809028" y="5140896"/>
                <a:ext cx="340962" cy="32159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28" name="Connettore 2 27">
                <a:extLst>
                  <a:ext uri="{FF2B5EF4-FFF2-40B4-BE49-F238E27FC236}">
                    <a16:creationId xmlns:a16="http://schemas.microsoft.com/office/drawing/2014/main" id="{BA7ED0C9-FF7A-4FF2-9398-264DD0D49D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2827" y="5928751"/>
                <a:ext cx="174326" cy="2150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663637E3-7FC2-4089-8EB5-88C0E49F4156}"/>
                  </a:ext>
                </a:extLst>
              </p:cNvPr>
              <p:cNvSpPr txBox="1"/>
              <p:nvPr/>
            </p:nvSpPr>
            <p:spPr>
              <a:xfrm>
                <a:off x="6237153" y="6098199"/>
                <a:ext cx="24686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Pivot</a:t>
                </a:r>
              </a:p>
            </p:txBody>
          </p:sp>
          <p:cxnSp>
            <p:nvCxnSpPr>
              <p:cNvPr id="30" name="Connettore 2 29">
                <a:extLst>
                  <a:ext uri="{FF2B5EF4-FFF2-40B4-BE49-F238E27FC236}">
                    <a16:creationId xmlns:a16="http://schemas.microsoft.com/office/drawing/2014/main" id="{BA980001-3133-46E6-AC86-1E4FEA9159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0297" y="5257213"/>
                <a:ext cx="592310" cy="2409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ttore 2 32">
                <a:extLst>
                  <a:ext uri="{FF2B5EF4-FFF2-40B4-BE49-F238E27FC236}">
                    <a16:creationId xmlns:a16="http://schemas.microsoft.com/office/drawing/2014/main" id="{6D2919A4-E79B-4F39-AAA2-66D0BD207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51542" y="5733426"/>
                <a:ext cx="13689" cy="3595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F5A17860-E929-4A68-84AD-1CF3A7134BBD}"/>
                  </a:ext>
                </a:extLst>
              </p:cNvPr>
              <p:cNvSpPr txBox="1"/>
              <p:nvPr/>
            </p:nvSpPr>
            <p:spPr>
              <a:xfrm>
                <a:off x="3593404" y="6031210"/>
                <a:ext cx="1896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Riga da sostituire</a:t>
                </a:r>
              </a:p>
            </p:txBody>
          </p:sp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B985B518-F999-4DA7-9E4F-E231A747F1A8}"/>
                  </a:ext>
                </a:extLst>
              </p:cNvPr>
              <p:cNvSpPr txBox="1"/>
              <p:nvPr/>
            </p:nvSpPr>
            <p:spPr>
              <a:xfrm>
                <a:off x="6708191" y="4672638"/>
                <a:ext cx="20852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Riga con pivot di riferimento</a:t>
                </a:r>
              </a:p>
            </p:txBody>
          </p:sp>
        </p:grpSp>
      </p:grp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39B94B48-95EE-4FF5-B7A8-8384A8F85A78}"/>
              </a:ext>
            </a:extLst>
          </p:cNvPr>
          <p:cNvGrpSpPr/>
          <p:nvPr/>
        </p:nvGrpSpPr>
        <p:grpSpPr>
          <a:xfrm>
            <a:off x="9868246" y="3049688"/>
            <a:ext cx="2255859" cy="848309"/>
            <a:chOff x="1084398" y="2919416"/>
            <a:chExt cx="2255859" cy="84830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CasellaDiTesto 47">
                  <a:extLst>
                    <a:ext uri="{FF2B5EF4-FFF2-40B4-BE49-F238E27FC236}">
                      <a16:creationId xmlns:a16="http://schemas.microsoft.com/office/drawing/2014/main" id="{7D631CB6-8FA8-45F2-9226-E68725ECD375}"/>
                    </a:ext>
                  </a:extLst>
                </p:cNvPr>
                <p:cNvSpPr txBox="1"/>
                <p:nvPr/>
              </p:nvSpPr>
              <p:spPr>
                <a:xfrm>
                  <a:off x="1084398" y="2919416"/>
                  <a:ext cx="2255859" cy="84830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it-IT" sz="2000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2/3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48" name="CasellaDiTesto 47">
                  <a:extLst>
                    <a:ext uri="{FF2B5EF4-FFF2-40B4-BE49-F238E27FC236}">
                      <a16:creationId xmlns:a16="http://schemas.microsoft.com/office/drawing/2014/main" id="{7D631CB6-8FA8-45F2-9226-E68725ECD3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398" y="2919416"/>
                  <a:ext cx="2255859" cy="84830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BFA9CCB5-0156-41ED-B223-FF23EFFE1457}"/>
                </a:ext>
              </a:extLst>
            </p:cNvPr>
            <p:cNvSpPr/>
            <p:nvPr/>
          </p:nvSpPr>
          <p:spPr>
            <a:xfrm>
              <a:off x="1268619" y="3210389"/>
              <a:ext cx="340962" cy="321590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8D6C3BD-F4B6-4D66-BE77-9DC2FAABF571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8840150" y="3469935"/>
            <a:ext cx="1028096" cy="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tangolo 54">
            <a:extLst>
              <a:ext uri="{FF2B5EF4-FFF2-40B4-BE49-F238E27FC236}">
                <a16:creationId xmlns:a16="http://schemas.microsoft.com/office/drawing/2014/main" id="{7D8BC1EB-CFC3-42E4-BCF9-993FF32E2353}"/>
              </a:ext>
            </a:extLst>
          </p:cNvPr>
          <p:cNvSpPr/>
          <p:nvPr/>
        </p:nvSpPr>
        <p:spPr>
          <a:xfrm>
            <a:off x="3640157" y="2300748"/>
            <a:ext cx="5112438" cy="213851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804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FD906-979A-8149-9D82-6FD1E879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C6ECA0-E894-EB4C-8539-038CCF2B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577"/>
            <a:ext cx="8732157" cy="1863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È necessario, prima di iniziare, operare sulla matrice con la «mossa» dello </a:t>
            </a:r>
            <a:r>
              <a:rPr lang="it-IT" b="1" dirty="0"/>
              <a:t>scambio di righe</a:t>
            </a:r>
            <a:r>
              <a:rPr lang="it-IT" dirty="0"/>
              <a:t> in modo da scegliere come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pivot</a:t>
            </a:r>
            <a:r>
              <a:rPr lang="it-IT" dirty="0"/>
              <a:t> l’</a:t>
            </a:r>
            <a:r>
              <a:rPr lang="it-IT" b="1" u="sng" dirty="0"/>
              <a:t>elemento massimo in valore assoluto</a:t>
            </a:r>
            <a:r>
              <a:rPr lang="it-IT" dirty="0"/>
              <a:t> .</a:t>
            </a:r>
          </a:p>
          <a:p>
            <a:pPr marL="0" indent="0">
              <a:buNone/>
            </a:pPr>
            <a:r>
              <a:rPr lang="it-IT" dirty="0"/>
              <a:t>Ad esempio: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EF894A6-11F7-D642-AC60-7A28B2C37818}"/>
                  </a:ext>
                </a:extLst>
              </p:cNvPr>
              <p:cNvSpPr txBox="1"/>
              <p:nvPr/>
            </p:nvSpPr>
            <p:spPr>
              <a:xfrm>
                <a:off x="6096000" y="3564559"/>
                <a:ext cx="52578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it-IT" sz="2800" dirty="0"/>
                  <a:t>Cerca per la prima colonna l’elemento massimo. E’ il 2, in posizione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nor/>
                          </m:rPr>
                          <a:rPr lang="it-IT" sz="2800" dirty="0"/>
                          <m:t>41</m:t>
                        </m:r>
                      </m:sub>
                    </m:sSub>
                  </m:oMath>
                </a14:m>
                <a:r>
                  <a:rPr lang="it-IT" sz="2800" dirty="0"/>
                  <a:t>.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EF894A6-11F7-D642-AC60-7A28B2C37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64559"/>
                <a:ext cx="5257800" cy="1384995"/>
              </a:xfrm>
              <a:prstGeom prst="rect">
                <a:avLst/>
              </a:prstGeom>
              <a:blipFill>
                <a:blip r:embed="rId3"/>
                <a:stretch>
                  <a:fillRect l="-2086" t="-4405" b="-118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A141ACC-5B6F-41C2-B5B5-7F57E6B79553}"/>
                  </a:ext>
                </a:extLst>
              </p:cNvPr>
              <p:cNvSpPr txBox="1"/>
              <p:nvPr/>
            </p:nvSpPr>
            <p:spPr>
              <a:xfrm>
                <a:off x="927900" y="3564559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A141ACC-5B6F-41C2-B5B5-7F57E6B7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00" y="3564559"/>
                <a:ext cx="3742071" cy="1594732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e 3">
            <a:extLst>
              <a:ext uri="{FF2B5EF4-FFF2-40B4-BE49-F238E27FC236}">
                <a16:creationId xmlns:a16="http://schemas.microsoft.com/office/drawing/2014/main" id="{89D49F98-109A-41C0-BB5C-EDDA6E126A84}"/>
              </a:ext>
            </a:extLst>
          </p:cNvPr>
          <p:cNvSpPr/>
          <p:nvPr/>
        </p:nvSpPr>
        <p:spPr>
          <a:xfrm>
            <a:off x="1069989" y="4811192"/>
            <a:ext cx="424543" cy="42508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79BA921-B049-414A-B42E-2E08EDB9D8BF}"/>
              </a:ext>
            </a:extLst>
          </p:cNvPr>
          <p:cNvSpPr txBox="1"/>
          <p:nvPr/>
        </p:nvSpPr>
        <p:spPr>
          <a:xfrm>
            <a:off x="1326524" y="5550794"/>
            <a:ext cx="811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N.B -&gt; Il pivot non deve essere mai zero.</a:t>
            </a:r>
          </a:p>
        </p:txBody>
      </p:sp>
    </p:spTree>
    <p:extLst>
      <p:ext uri="{BB962C8B-B14F-4D97-AF65-F5344CB8AC3E}">
        <p14:creationId xmlns:p14="http://schemas.microsoft.com/office/powerpoint/2010/main" val="111921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FD906-979A-8149-9D82-6FD1E879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C6ECA0-E894-EB4C-8539-038CCF2B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577"/>
            <a:ext cx="8732157" cy="1863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È necessario, prima di iniziare, operare sulla matrice con la «mossa» dello </a:t>
            </a:r>
            <a:r>
              <a:rPr lang="it-IT" b="1" dirty="0"/>
              <a:t>scambio di righe</a:t>
            </a:r>
            <a:r>
              <a:rPr lang="it-IT" dirty="0"/>
              <a:t> in modo da scegliere come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pivot</a:t>
            </a:r>
            <a:r>
              <a:rPr lang="it-IT" dirty="0"/>
              <a:t> l’</a:t>
            </a:r>
            <a:r>
              <a:rPr lang="it-IT" b="1" u="sng" dirty="0"/>
              <a:t>elemento massimo in valore assoluto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 Ad esempio: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BC26ABA5-16E2-4C8E-B3E1-7537EEF0691A}"/>
              </a:ext>
            </a:extLst>
          </p:cNvPr>
          <p:cNvGrpSpPr/>
          <p:nvPr/>
        </p:nvGrpSpPr>
        <p:grpSpPr>
          <a:xfrm>
            <a:off x="7501194" y="5104285"/>
            <a:ext cx="4690806" cy="1550521"/>
            <a:chOff x="6662994" y="4335067"/>
            <a:chExt cx="4690806" cy="1550521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0EF894A6-11F7-D642-AC60-7A28B2C37818}"/>
                </a:ext>
              </a:extLst>
            </p:cNvPr>
            <p:cNvSpPr txBox="1"/>
            <p:nvPr/>
          </p:nvSpPr>
          <p:spPr>
            <a:xfrm>
              <a:off x="6662994" y="4685089"/>
              <a:ext cx="469080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t-IT" sz="4400" dirty="0"/>
                <a:t>R4      R1</a:t>
              </a:r>
            </a:p>
          </p:txBody>
        </p:sp>
        <p:sp>
          <p:nvSpPr>
            <p:cNvPr id="5" name="Freccia circolare in su 4">
              <a:extLst>
                <a:ext uri="{FF2B5EF4-FFF2-40B4-BE49-F238E27FC236}">
                  <a16:creationId xmlns:a16="http://schemas.microsoft.com/office/drawing/2014/main" id="{870669B8-ABAD-442D-8446-9DB70180A1CB}"/>
                </a:ext>
              </a:extLst>
            </p:cNvPr>
            <p:cNvSpPr/>
            <p:nvPr/>
          </p:nvSpPr>
          <p:spPr>
            <a:xfrm>
              <a:off x="7074580" y="5387265"/>
              <a:ext cx="1216152" cy="4983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8" name="Freccia circolare in su 7">
              <a:extLst>
                <a:ext uri="{FF2B5EF4-FFF2-40B4-BE49-F238E27FC236}">
                  <a16:creationId xmlns:a16="http://schemas.microsoft.com/office/drawing/2014/main" id="{24411CC9-6239-4481-B7FB-CF6AC6E8FBC8}"/>
                </a:ext>
              </a:extLst>
            </p:cNvPr>
            <p:cNvSpPr/>
            <p:nvPr/>
          </p:nvSpPr>
          <p:spPr>
            <a:xfrm rot="10800000">
              <a:off x="7074580" y="4335067"/>
              <a:ext cx="1216152" cy="4983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A141ACC-5B6F-41C2-B5B5-7F57E6B79553}"/>
                  </a:ext>
                </a:extLst>
              </p:cNvPr>
              <p:cNvSpPr txBox="1"/>
              <p:nvPr/>
            </p:nvSpPr>
            <p:spPr>
              <a:xfrm>
                <a:off x="927900" y="3564559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A141ACC-5B6F-41C2-B5B5-7F57E6B7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00" y="3564559"/>
                <a:ext cx="3742071" cy="1594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2E21B2C-DABD-418C-9C22-8BE6F42713B9}"/>
                  </a:ext>
                </a:extLst>
              </p:cNvPr>
              <p:cNvSpPr txBox="1"/>
              <p:nvPr/>
            </p:nvSpPr>
            <p:spPr>
              <a:xfrm>
                <a:off x="6096000" y="3564559"/>
                <a:ext cx="5448300" cy="1404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it-IT" sz="2800" dirty="0"/>
                  <a:t>Scambia la prima riga con la quarta. In modo da ottenere 2 in posizione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nor/>
                          </m:rPr>
                          <a:rPr lang="it-IT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it-IT" sz="2800" dirty="0"/>
                          <m:t>1</m:t>
                        </m:r>
                      </m:sub>
                    </m:sSub>
                  </m:oMath>
                </a14:m>
                <a:endParaRPr lang="it-IT" sz="28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2E21B2C-DABD-418C-9C22-8BE6F427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64559"/>
                <a:ext cx="5448300" cy="1404167"/>
              </a:xfrm>
              <a:prstGeom prst="rect">
                <a:avLst/>
              </a:prstGeom>
              <a:blipFill>
                <a:blip r:embed="rId3"/>
                <a:stretch>
                  <a:fillRect l="-2013" t="-4348" b="-104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ccia circolare a destra 17">
            <a:extLst>
              <a:ext uri="{FF2B5EF4-FFF2-40B4-BE49-F238E27FC236}">
                <a16:creationId xmlns:a16="http://schemas.microsoft.com/office/drawing/2014/main" id="{BB803C33-1EAF-2645-87D0-DC9F0ADD8606}"/>
              </a:ext>
            </a:extLst>
          </p:cNvPr>
          <p:cNvSpPr/>
          <p:nvPr/>
        </p:nvSpPr>
        <p:spPr>
          <a:xfrm>
            <a:off x="342802" y="3646331"/>
            <a:ext cx="631065" cy="164565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9" name="Freccia circolare a destra 18">
            <a:extLst>
              <a:ext uri="{FF2B5EF4-FFF2-40B4-BE49-F238E27FC236}">
                <a16:creationId xmlns:a16="http://schemas.microsoft.com/office/drawing/2014/main" id="{A0A855B8-5F42-A243-98FB-A4ED4219E2EB}"/>
              </a:ext>
            </a:extLst>
          </p:cNvPr>
          <p:cNvSpPr/>
          <p:nvPr/>
        </p:nvSpPr>
        <p:spPr>
          <a:xfrm rot="10800000">
            <a:off x="4766023" y="3539099"/>
            <a:ext cx="631065" cy="1645651"/>
          </a:xfrm>
          <a:prstGeom prst="curvedRightArrow">
            <a:avLst>
              <a:gd name="adj1" fmla="val 25000"/>
              <a:gd name="adj2" fmla="val 50000"/>
              <a:gd name="adj3" fmla="val 32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497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FD906-979A-8149-9D82-6FD1E879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C6ECA0-E894-EB4C-8539-038CCF2B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577"/>
            <a:ext cx="8732157" cy="19989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È necessario, prima di iniziare, operare sulla matrice con la «mossa» dello </a:t>
            </a:r>
            <a:r>
              <a:rPr lang="it-IT" b="1" dirty="0"/>
              <a:t>scambio di righe</a:t>
            </a:r>
            <a:r>
              <a:rPr lang="it-IT" dirty="0"/>
              <a:t> in modo da scegliere come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pivot</a:t>
            </a:r>
            <a:r>
              <a:rPr lang="it-IT" dirty="0"/>
              <a:t> l’</a:t>
            </a:r>
            <a:r>
              <a:rPr lang="it-IT" b="1" u="sng" dirty="0"/>
              <a:t>elemento massimo in valore assoluto</a:t>
            </a:r>
            <a:r>
              <a:rPr lang="it-IT" dirty="0"/>
              <a:t>  di ogni colonna.</a:t>
            </a:r>
          </a:p>
          <a:p>
            <a:pPr marL="0" indent="0">
              <a:buNone/>
            </a:pPr>
            <a:r>
              <a:rPr lang="it-IT" dirty="0"/>
              <a:t> Ad esempio: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BC26ABA5-16E2-4C8E-B3E1-7537EEF0691A}"/>
              </a:ext>
            </a:extLst>
          </p:cNvPr>
          <p:cNvGrpSpPr/>
          <p:nvPr/>
        </p:nvGrpSpPr>
        <p:grpSpPr>
          <a:xfrm>
            <a:off x="7501194" y="5085113"/>
            <a:ext cx="4690806" cy="1550521"/>
            <a:chOff x="6662994" y="4335067"/>
            <a:chExt cx="4690806" cy="1550521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0EF894A6-11F7-D642-AC60-7A28B2C37818}"/>
                </a:ext>
              </a:extLst>
            </p:cNvPr>
            <p:cNvSpPr txBox="1"/>
            <p:nvPr/>
          </p:nvSpPr>
          <p:spPr>
            <a:xfrm>
              <a:off x="6662994" y="4685089"/>
              <a:ext cx="469080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t-IT" sz="4400" dirty="0"/>
                <a:t>R4      R1</a:t>
              </a:r>
            </a:p>
          </p:txBody>
        </p:sp>
        <p:sp>
          <p:nvSpPr>
            <p:cNvPr id="5" name="Freccia circolare in su 4">
              <a:extLst>
                <a:ext uri="{FF2B5EF4-FFF2-40B4-BE49-F238E27FC236}">
                  <a16:creationId xmlns:a16="http://schemas.microsoft.com/office/drawing/2014/main" id="{870669B8-ABAD-442D-8446-9DB70180A1CB}"/>
                </a:ext>
              </a:extLst>
            </p:cNvPr>
            <p:cNvSpPr/>
            <p:nvPr/>
          </p:nvSpPr>
          <p:spPr>
            <a:xfrm>
              <a:off x="7074580" y="5387265"/>
              <a:ext cx="1216152" cy="4983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8" name="Freccia circolare in su 7">
              <a:extLst>
                <a:ext uri="{FF2B5EF4-FFF2-40B4-BE49-F238E27FC236}">
                  <a16:creationId xmlns:a16="http://schemas.microsoft.com/office/drawing/2014/main" id="{24411CC9-6239-4481-B7FB-CF6AC6E8FBC8}"/>
                </a:ext>
              </a:extLst>
            </p:cNvPr>
            <p:cNvSpPr/>
            <p:nvPr/>
          </p:nvSpPr>
          <p:spPr>
            <a:xfrm rot="10800000">
              <a:off x="7074580" y="4335067"/>
              <a:ext cx="1216152" cy="4983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A141ACC-5B6F-41C2-B5B5-7F57E6B79553}"/>
                  </a:ext>
                </a:extLst>
              </p:cNvPr>
              <p:cNvSpPr txBox="1"/>
              <p:nvPr/>
            </p:nvSpPr>
            <p:spPr>
              <a:xfrm>
                <a:off x="927900" y="3564559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A141ACC-5B6F-41C2-B5B5-7F57E6B7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00" y="3564559"/>
                <a:ext cx="3742071" cy="1594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2E21B2C-DABD-418C-9C22-8BE6F42713B9}"/>
                  </a:ext>
                </a:extLst>
              </p:cNvPr>
              <p:cNvSpPr txBox="1"/>
              <p:nvPr/>
            </p:nvSpPr>
            <p:spPr>
              <a:xfrm>
                <a:off x="6096000" y="3564559"/>
                <a:ext cx="5257800" cy="1404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it-IT" sz="2800" dirty="0"/>
                  <a:t>Scambia la prima riga con la quarta. In modo da ottenere 2 in posizione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nor/>
                          </m:rPr>
                          <a:rPr lang="it-IT" sz="28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it-IT" sz="2800" dirty="0"/>
                          <m:t>1</m:t>
                        </m:r>
                      </m:sub>
                    </m:sSub>
                  </m:oMath>
                </a14:m>
                <a:endParaRPr lang="it-IT" sz="28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2E21B2C-DABD-418C-9C22-8BE6F427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64559"/>
                <a:ext cx="5257800" cy="1404167"/>
              </a:xfrm>
              <a:prstGeom prst="rect">
                <a:avLst/>
              </a:prstGeom>
              <a:blipFill>
                <a:blip r:embed="rId3"/>
                <a:stretch>
                  <a:fillRect l="-2086" t="-4348" r="-1159" b="-104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266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 err="1"/>
              <a:t>Step</a:t>
            </a:r>
            <a:r>
              <a:rPr lang="it-IT" sz="2800" dirty="0"/>
              <a:t> 2</a:t>
            </a:r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>
            <a:off x="2061275" y="342900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A5B40D8F-B67C-4647-851B-536A6AB4230B}"/>
              </a:ext>
            </a:extLst>
          </p:cNvPr>
          <p:cNvSpPr/>
          <p:nvPr/>
        </p:nvSpPr>
        <p:spPr>
          <a:xfrm>
            <a:off x="2851355" y="508618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52A55CF-33EC-428F-A773-B718FD4F4AAF}"/>
              </a:ext>
            </a:extLst>
          </p:cNvPr>
          <p:cNvSpPr txBox="1"/>
          <p:nvPr/>
        </p:nvSpPr>
        <p:spPr>
          <a:xfrm>
            <a:off x="6096000" y="2953224"/>
            <a:ext cx="572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Applicare la «mossa 2»,</a:t>
            </a:r>
          </a:p>
          <a:p>
            <a:r>
              <a:rPr lang="it-IT" dirty="0"/>
              <a:t>in simboli: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87D0458-4D04-45CE-B157-DCF58EB8042F}"/>
              </a:ext>
            </a:extLst>
          </p:cNvPr>
          <p:cNvSpPr txBox="1"/>
          <p:nvPr/>
        </p:nvSpPr>
        <p:spPr>
          <a:xfrm>
            <a:off x="838200" y="2009578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Rendere nullo il primo </a:t>
            </a:r>
            <a:r>
              <a:rPr lang="it-IT" sz="2400" dirty="0">
                <a:solidFill>
                  <a:schemeClr val="accent2"/>
                </a:solidFill>
              </a:rPr>
              <a:t>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11</a:t>
            </a:r>
            <a:r>
              <a:rPr lang="it-IT" sz="2800" b="1" dirty="0">
                <a:solidFill>
                  <a:schemeClr val="accent6"/>
                </a:solidFill>
              </a:rPr>
              <a:t> = 2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BC2726F-BFD3-264F-A471-A56D876E2C1B}"/>
                  </a:ext>
                </a:extLst>
              </p:cNvPr>
              <p:cNvSpPr txBox="1"/>
              <p:nvPr/>
            </p:nvSpPr>
            <p:spPr>
              <a:xfrm>
                <a:off x="1883814" y="2953224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BC2726F-BFD3-264F-A471-A56D876E2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814" y="2953224"/>
                <a:ext cx="3742071" cy="1594732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uppo 28">
            <a:extLst>
              <a:ext uri="{FF2B5EF4-FFF2-40B4-BE49-F238E27FC236}">
                <a16:creationId xmlns:a16="http://schemas.microsoft.com/office/drawing/2014/main" id="{76EFEC39-14B4-47D5-96FC-4EF772896E99}"/>
              </a:ext>
            </a:extLst>
          </p:cNvPr>
          <p:cNvGrpSpPr/>
          <p:nvPr/>
        </p:nvGrpSpPr>
        <p:grpSpPr>
          <a:xfrm>
            <a:off x="6096000" y="3619672"/>
            <a:ext cx="2178993" cy="806631"/>
            <a:chOff x="4433556" y="5109226"/>
            <a:chExt cx="2178993" cy="8066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CasellaDiTesto 29">
                  <a:extLst>
                    <a:ext uri="{FF2B5EF4-FFF2-40B4-BE49-F238E27FC236}">
                      <a16:creationId xmlns:a16="http://schemas.microsoft.com/office/drawing/2014/main" id="{BA486D58-6359-480E-AC69-14B06F3C0E4A}"/>
                    </a:ext>
                  </a:extLst>
                </p:cNvPr>
                <p:cNvSpPr txBox="1"/>
                <p:nvPr/>
              </p:nvSpPr>
              <p:spPr>
                <a:xfrm>
                  <a:off x="4433556" y="5109226"/>
                  <a:ext cx="2178993" cy="8066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sz="28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sz="2400" dirty="0"/>
                </a:p>
              </p:txBody>
            </p:sp>
          </mc:Choice>
          <mc:Fallback>
            <p:sp>
              <p:nvSpPr>
                <p:cNvPr id="30" name="CasellaDiTesto 29">
                  <a:extLst>
                    <a:ext uri="{FF2B5EF4-FFF2-40B4-BE49-F238E27FC236}">
                      <a16:creationId xmlns:a16="http://schemas.microsoft.com/office/drawing/2014/main" id="{BA486D58-6359-480E-AC69-14B06F3C0E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556" y="5109226"/>
                  <a:ext cx="2178993" cy="8066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BB87240E-2C78-4057-B2F0-5BEF0DEFBCDC}"/>
                </a:ext>
              </a:extLst>
            </p:cNvPr>
            <p:cNvSpPr/>
            <p:nvPr/>
          </p:nvSpPr>
          <p:spPr>
            <a:xfrm>
              <a:off x="5809028" y="5140896"/>
              <a:ext cx="340962" cy="321590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8B9F59C9-7C54-4CA8-8052-DBA53B8BEAD2}"/>
                  </a:ext>
                </a:extLst>
              </p:cNvPr>
              <p:cNvSpPr txBox="1"/>
              <p:nvPr/>
            </p:nvSpPr>
            <p:spPr>
              <a:xfrm>
                <a:off x="2271252" y="5086180"/>
                <a:ext cx="2197509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it-IT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2400" b="1" dirty="0"/>
              </a:p>
            </p:txBody>
          </p:sp>
        </mc:Choice>
        <mc:Fallback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8B9F59C9-7C54-4CA8-8052-DBA53B8BE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252" y="5086180"/>
                <a:ext cx="2197509" cy="806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e 39">
            <a:extLst>
              <a:ext uri="{FF2B5EF4-FFF2-40B4-BE49-F238E27FC236}">
                <a16:creationId xmlns:a16="http://schemas.microsoft.com/office/drawing/2014/main" id="{3D47CB90-A344-42E5-8A76-3F0303EA051D}"/>
              </a:ext>
            </a:extLst>
          </p:cNvPr>
          <p:cNvSpPr/>
          <p:nvPr/>
        </p:nvSpPr>
        <p:spPr>
          <a:xfrm>
            <a:off x="2231756" y="5333098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6312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8B9F59C9-7C54-4CA8-8052-DBA53B8BEAD2}"/>
                  </a:ext>
                </a:extLst>
              </p:cNvPr>
              <p:cNvSpPr txBox="1"/>
              <p:nvPr/>
            </p:nvSpPr>
            <p:spPr>
              <a:xfrm>
                <a:off x="2271252" y="5086180"/>
                <a:ext cx="2197509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it-IT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8B9F59C9-7C54-4CA8-8052-DBA53B8BE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252" y="5086180"/>
                <a:ext cx="2197509" cy="8066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 err="1"/>
              <a:t>Step</a:t>
            </a:r>
            <a:r>
              <a:rPr lang="it-IT" sz="2800" dirty="0"/>
              <a:t> 2</a:t>
            </a:r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>
            <a:off x="2061275" y="342900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52A55CF-33EC-428F-A773-B718FD4F4AAF}"/>
              </a:ext>
            </a:extLst>
          </p:cNvPr>
          <p:cNvSpPr txBox="1"/>
          <p:nvPr/>
        </p:nvSpPr>
        <p:spPr>
          <a:xfrm>
            <a:off x="6096000" y="2953224"/>
            <a:ext cx="572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Applicare la «mossa 2»,</a:t>
            </a:r>
          </a:p>
          <a:p>
            <a:r>
              <a:rPr lang="it-IT" dirty="0"/>
              <a:t>in simboli: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87D0458-4D04-45CE-B157-DCF58EB8042F}"/>
              </a:ext>
            </a:extLst>
          </p:cNvPr>
          <p:cNvSpPr txBox="1"/>
          <p:nvPr/>
        </p:nvSpPr>
        <p:spPr>
          <a:xfrm>
            <a:off x="838200" y="2009578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Rendere nullo il primo </a:t>
            </a:r>
            <a:r>
              <a:rPr lang="it-IT" sz="2400" dirty="0">
                <a:solidFill>
                  <a:schemeClr val="accent2"/>
                </a:solidFill>
              </a:rPr>
              <a:t>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11</a:t>
            </a:r>
            <a:r>
              <a:rPr lang="it-IT" sz="2800" b="1" dirty="0">
                <a:solidFill>
                  <a:schemeClr val="accent6"/>
                </a:solidFill>
              </a:rPr>
              <a:t> = 2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BC2726F-BFD3-264F-A471-A56D876E2C1B}"/>
                  </a:ext>
                </a:extLst>
              </p:cNvPr>
              <p:cNvSpPr txBox="1"/>
              <p:nvPr/>
            </p:nvSpPr>
            <p:spPr>
              <a:xfrm>
                <a:off x="1883814" y="2953224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BC2726F-BFD3-264F-A471-A56D876E2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814" y="2953224"/>
                <a:ext cx="3742071" cy="1594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BA486D58-6359-480E-AC69-14B06F3C0E4A}"/>
                  </a:ext>
                </a:extLst>
              </p:cNvPr>
              <p:cNvSpPr txBox="1"/>
              <p:nvPr/>
            </p:nvSpPr>
            <p:spPr>
              <a:xfrm>
                <a:off x="6096000" y="3619672"/>
                <a:ext cx="2178993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BA486D58-6359-480E-AC69-14B06F3C0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19672"/>
                <a:ext cx="2178993" cy="806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C4021FDC-A838-466E-8997-8466F291DDB3}"/>
              </a:ext>
            </a:extLst>
          </p:cNvPr>
          <p:cNvCxnSpPr/>
          <p:nvPr/>
        </p:nvCxnSpPr>
        <p:spPr>
          <a:xfrm flipH="1" flipV="1">
            <a:off x="2402237" y="3750590"/>
            <a:ext cx="1786305" cy="158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281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 err="1"/>
              <a:t>Step</a:t>
            </a:r>
            <a:r>
              <a:rPr lang="it-IT" sz="2800" dirty="0"/>
              <a:t> 3</a:t>
            </a:r>
            <a:endParaRPr lang="it-IT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34A1FCA-622B-4933-9AB9-8158B51C8E9F}"/>
              </a:ext>
            </a:extLst>
          </p:cNvPr>
          <p:cNvSpPr/>
          <p:nvPr/>
        </p:nvSpPr>
        <p:spPr>
          <a:xfrm>
            <a:off x="2557219" y="3386022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4D00BBD0-6420-44BD-B4D7-A9ECB5316F99}"/>
              </a:ext>
            </a:extLst>
          </p:cNvPr>
          <p:cNvSpPr/>
          <p:nvPr/>
        </p:nvSpPr>
        <p:spPr>
          <a:xfrm>
            <a:off x="3146156" y="342900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2AC1341F-C122-4927-B463-AD96B3D094EE}"/>
              </a:ext>
            </a:extLst>
          </p:cNvPr>
          <p:cNvSpPr/>
          <p:nvPr/>
        </p:nvSpPr>
        <p:spPr>
          <a:xfrm>
            <a:off x="3838409" y="342900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8F1D987-4369-4D73-8E9D-4EF182986155}"/>
              </a:ext>
            </a:extLst>
          </p:cNvPr>
          <p:cNvSpPr txBox="1"/>
          <p:nvPr/>
        </p:nvSpPr>
        <p:spPr>
          <a:xfrm>
            <a:off x="5689688" y="2843243"/>
            <a:ext cx="6287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Nella matrice di esempio ad ogni elemento della seconda riga viene applicata la seguente operazione: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4EEC683-4136-4AFB-8689-612A753A66B6}"/>
              </a:ext>
            </a:extLst>
          </p:cNvPr>
          <p:cNvSpPr txBox="1"/>
          <p:nvPr/>
        </p:nvSpPr>
        <p:spPr>
          <a:xfrm>
            <a:off x="838200" y="2115074"/>
            <a:ext cx="8988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Effettuare la stessa operazione per </a:t>
            </a:r>
            <a:r>
              <a:rPr lang="it-IT" sz="2400" b="1" u="sng" dirty="0"/>
              <a:t>tutti</a:t>
            </a:r>
            <a:r>
              <a:rPr lang="it-IT" sz="2400" dirty="0"/>
              <a:t> gli elementi della </a:t>
            </a:r>
            <a:r>
              <a:rPr lang="it-IT" sz="2400" b="1" dirty="0"/>
              <a:t>stessa</a:t>
            </a:r>
            <a:r>
              <a:rPr lang="it-IT" sz="2400" dirty="0"/>
              <a:t> riga: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21F7711-BD31-4CFE-BEEF-530028627E41}"/>
              </a:ext>
            </a:extLst>
          </p:cNvPr>
          <p:cNvSpPr txBox="1"/>
          <p:nvPr/>
        </p:nvSpPr>
        <p:spPr>
          <a:xfrm>
            <a:off x="3570677" y="5863647"/>
            <a:ext cx="5135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Ora sostituiamo gli elementi…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8F2D787-AEF6-AA4D-9377-BE0EDDEA6CD1}"/>
                  </a:ext>
                </a:extLst>
              </p:cNvPr>
              <p:cNvSpPr txBox="1"/>
              <p:nvPr/>
            </p:nvSpPr>
            <p:spPr>
              <a:xfrm>
                <a:off x="1699642" y="2939147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8F2D787-AEF6-AA4D-9377-BE0EDDEA6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642" y="2939147"/>
                <a:ext cx="3742071" cy="1594732"/>
              </a:xfrm>
              <a:prstGeom prst="rect">
                <a:avLst/>
              </a:prstGeom>
              <a:blipFill>
                <a:blip r:embed="rId3"/>
                <a:stretch>
                  <a:fillRect b="-55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76C7DF3-DA1C-4C50-8C6D-60DD6254D9A9}"/>
                  </a:ext>
                </a:extLst>
              </p:cNvPr>
              <p:cNvSpPr txBox="1"/>
              <p:nvPr/>
            </p:nvSpPr>
            <p:spPr>
              <a:xfrm>
                <a:off x="7824961" y="3916962"/>
                <a:ext cx="2178993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76C7DF3-DA1C-4C50-8C6D-60DD6254D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961" y="3916962"/>
                <a:ext cx="2178993" cy="806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450CA4-CCAB-4018-937C-F8810CD0F7C1}"/>
                  </a:ext>
                </a:extLst>
              </p:cNvPr>
              <p:cNvSpPr txBox="1"/>
              <p:nvPr/>
            </p:nvSpPr>
            <p:spPr>
              <a:xfrm>
                <a:off x="623577" y="5057014"/>
                <a:ext cx="2197509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450CA4-CCAB-4018-937C-F8810CD0F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77" y="5057014"/>
                <a:ext cx="2197509" cy="691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C0CD3F2B-493E-4956-9104-8A1B203BC38D}"/>
                  </a:ext>
                </a:extLst>
              </p:cNvPr>
              <p:cNvSpPr txBox="1"/>
              <p:nvPr/>
            </p:nvSpPr>
            <p:spPr>
              <a:xfrm>
                <a:off x="9541395" y="5017782"/>
                <a:ext cx="2197509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C0CD3F2B-493E-4956-9104-8A1B203BC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395" y="5017782"/>
                <a:ext cx="2197509" cy="691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AF2D895-9801-4DDA-BFD0-7751AF9E3614}"/>
                  </a:ext>
                </a:extLst>
              </p:cNvPr>
              <p:cNvSpPr txBox="1"/>
              <p:nvPr/>
            </p:nvSpPr>
            <p:spPr>
              <a:xfrm>
                <a:off x="3194546" y="5063927"/>
                <a:ext cx="2495142" cy="6989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AF2D895-9801-4DDA-BFD0-7751AF9E3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546" y="5063927"/>
                <a:ext cx="2495142" cy="6989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63E46990-AA5E-4EC1-A3F3-C0BF40810673}"/>
                  </a:ext>
                </a:extLst>
              </p:cNvPr>
              <p:cNvSpPr txBox="1"/>
              <p:nvPr/>
            </p:nvSpPr>
            <p:spPr>
              <a:xfrm>
                <a:off x="6138397" y="5027604"/>
                <a:ext cx="2567721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it-IT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63E46990-AA5E-4EC1-A3F3-C0BF40810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397" y="5027604"/>
                <a:ext cx="2567721" cy="6914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213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8F2D787-AEF6-AA4D-9377-BE0EDDEA6CD1}"/>
                  </a:ext>
                </a:extLst>
              </p:cNvPr>
              <p:cNvSpPr txBox="1"/>
              <p:nvPr/>
            </p:nvSpPr>
            <p:spPr>
              <a:xfrm>
                <a:off x="1699642" y="2939147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8F2D787-AEF6-AA4D-9377-BE0EDDEA6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642" y="2939147"/>
                <a:ext cx="3742071" cy="1594732"/>
              </a:xfrm>
              <a:prstGeom prst="rect">
                <a:avLst/>
              </a:prstGeom>
              <a:blipFill>
                <a:blip r:embed="rId3"/>
                <a:stretch>
                  <a:fillRect r="-123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 err="1"/>
              <a:t>Step</a:t>
            </a:r>
            <a:r>
              <a:rPr lang="it-IT" sz="2800" dirty="0"/>
              <a:t> 3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4EEC683-4136-4AFB-8689-612A753A66B6}"/>
              </a:ext>
            </a:extLst>
          </p:cNvPr>
          <p:cNvSpPr txBox="1"/>
          <p:nvPr/>
        </p:nvSpPr>
        <p:spPr>
          <a:xfrm>
            <a:off x="838200" y="2115074"/>
            <a:ext cx="8988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Effettuare la stessa operazione per </a:t>
            </a:r>
            <a:r>
              <a:rPr lang="it-IT" sz="2400" b="1" u="sng" dirty="0"/>
              <a:t>tutti</a:t>
            </a:r>
            <a:r>
              <a:rPr lang="it-IT" sz="2400" dirty="0"/>
              <a:t> gli elementi della </a:t>
            </a:r>
            <a:r>
              <a:rPr lang="it-IT" sz="2400" b="1" dirty="0"/>
              <a:t>stessa</a:t>
            </a:r>
            <a:r>
              <a:rPr lang="it-IT" sz="2400" dirty="0"/>
              <a:t> riga: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76C7DF3-DA1C-4C50-8C6D-60DD6254D9A9}"/>
                  </a:ext>
                </a:extLst>
              </p:cNvPr>
              <p:cNvSpPr txBox="1"/>
              <p:nvPr/>
            </p:nvSpPr>
            <p:spPr>
              <a:xfrm>
                <a:off x="6961157" y="3143501"/>
                <a:ext cx="2178993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76C7DF3-DA1C-4C50-8C6D-60DD6254D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157" y="3143501"/>
                <a:ext cx="2178993" cy="806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450CA4-CCAB-4018-937C-F8810CD0F7C1}"/>
                  </a:ext>
                </a:extLst>
              </p:cNvPr>
              <p:cNvSpPr txBox="1"/>
              <p:nvPr/>
            </p:nvSpPr>
            <p:spPr>
              <a:xfrm>
                <a:off x="623577" y="5057014"/>
                <a:ext cx="2197509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450CA4-CCAB-4018-937C-F8810CD0F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77" y="5057014"/>
                <a:ext cx="2197509" cy="691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C0CD3F2B-493E-4956-9104-8A1B203BC38D}"/>
                  </a:ext>
                </a:extLst>
              </p:cNvPr>
              <p:cNvSpPr txBox="1"/>
              <p:nvPr/>
            </p:nvSpPr>
            <p:spPr>
              <a:xfrm>
                <a:off x="9541395" y="5017782"/>
                <a:ext cx="2197509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C0CD3F2B-493E-4956-9104-8A1B203BC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395" y="5017782"/>
                <a:ext cx="2197509" cy="691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AF2D895-9801-4DDA-BFD0-7751AF9E3614}"/>
                  </a:ext>
                </a:extLst>
              </p:cNvPr>
              <p:cNvSpPr txBox="1"/>
              <p:nvPr/>
            </p:nvSpPr>
            <p:spPr>
              <a:xfrm>
                <a:off x="3194546" y="5063927"/>
                <a:ext cx="2495142" cy="6989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−1−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∗3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AF2D895-9801-4DDA-BFD0-7751AF9E3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546" y="5063927"/>
                <a:ext cx="2495142" cy="6989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63E46990-AA5E-4EC1-A3F3-C0BF40810673}"/>
                  </a:ext>
                </a:extLst>
              </p:cNvPr>
              <p:cNvSpPr txBox="1"/>
              <p:nvPr/>
            </p:nvSpPr>
            <p:spPr>
              <a:xfrm>
                <a:off x="6138397" y="5027604"/>
                <a:ext cx="2567721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∗(−3)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63E46990-AA5E-4EC1-A3F3-C0BF40810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397" y="5027604"/>
                <a:ext cx="2567721" cy="6914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094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67609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2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 flipV="1">
            <a:off x="1677310" y="4220343"/>
            <a:ext cx="340962" cy="2743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67FE38F-7710-4784-999E-37AC23664DDF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Rendere nullo il </a:t>
            </a:r>
            <a:r>
              <a:rPr lang="it-IT" sz="2400" dirty="0">
                <a:solidFill>
                  <a:schemeClr val="accent2"/>
                </a:solidFill>
              </a:rPr>
              <a:t>secondo 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11</a:t>
            </a:r>
            <a:r>
              <a:rPr lang="it-IT" sz="2800" b="1" dirty="0">
                <a:solidFill>
                  <a:schemeClr val="accent6"/>
                </a:solidFill>
              </a:rPr>
              <a:t> = 2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9F945FF-DB18-E643-AF60-16AF35F740F7}"/>
                  </a:ext>
                </a:extLst>
              </p:cNvPr>
              <p:cNvSpPr txBox="1"/>
              <p:nvPr/>
            </p:nvSpPr>
            <p:spPr>
              <a:xfrm>
                <a:off x="1501668" y="3297769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9F945FF-DB18-E643-AF60-16AF35F74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668" y="3297769"/>
                <a:ext cx="3742071" cy="1594732"/>
              </a:xfrm>
              <a:prstGeom prst="rect">
                <a:avLst/>
              </a:prstGeom>
              <a:blipFill>
                <a:blip r:embed="rId2"/>
                <a:stretch>
                  <a:fillRect r="-125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A9F3E65-51D9-534B-B087-C4607476A51B}"/>
                  </a:ext>
                </a:extLst>
              </p:cNvPr>
              <p:cNvSpPr txBox="1"/>
              <p:nvPr/>
            </p:nvSpPr>
            <p:spPr>
              <a:xfrm>
                <a:off x="7055107" y="3282335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A9F3E65-51D9-534B-B087-C4607476A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107" y="3282335"/>
                <a:ext cx="3742071" cy="1594732"/>
              </a:xfrm>
              <a:prstGeom prst="rect">
                <a:avLst/>
              </a:prstGeom>
              <a:blipFill>
                <a:blip r:embed="rId3"/>
                <a:stretch>
                  <a:fillRect r="-125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e 7">
            <a:extLst>
              <a:ext uri="{FF2B5EF4-FFF2-40B4-BE49-F238E27FC236}">
                <a16:creationId xmlns:a16="http://schemas.microsoft.com/office/drawing/2014/main" id="{BA21CCA8-B7F8-0C4D-913E-632E5C3DEF65}"/>
              </a:ext>
            </a:extLst>
          </p:cNvPr>
          <p:cNvSpPr/>
          <p:nvPr/>
        </p:nvSpPr>
        <p:spPr>
          <a:xfrm flipV="1">
            <a:off x="7174442" y="4173943"/>
            <a:ext cx="340962" cy="2743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CA8A9DB-F0C4-4C46-ABE1-51F6DC0503FF}"/>
              </a:ext>
            </a:extLst>
          </p:cNvPr>
          <p:cNvCxnSpPr>
            <a:cxnSpLocks/>
          </p:cNvCxnSpPr>
          <p:nvPr/>
        </p:nvCxnSpPr>
        <p:spPr>
          <a:xfrm flipV="1">
            <a:off x="6552110" y="4448328"/>
            <a:ext cx="963294" cy="117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ccia giù 12">
            <a:extLst>
              <a:ext uri="{FF2B5EF4-FFF2-40B4-BE49-F238E27FC236}">
                <a16:creationId xmlns:a16="http://schemas.microsoft.com/office/drawing/2014/main" id="{6A133D5E-1673-A54B-9FB1-07DA82BD6C1B}"/>
              </a:ext>
            </a:extLst>
          </p:cNvPr>
          <p:cNvSpPr/>
          <p:nvPr/>
        </p:nvSpPr>
        <p:spPr>
          <a:xfrm rot="16200000">
            <a:off x="5601847" y="3491742"/>
            <a:ext cx="1081825" cy="136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24176ACE-3336-44B8-B748-86A7FEDEE117}"/>
                  </a:ext>
                </a:extLst>
              </p:cNvPr>
              <p:cNvSpPr txBox="1"/>
              <p:nvPr/>
            </p:nvSpPr>
            <p:spPr>
              <a:xfrm>
                <a:off x="4922903" y="2579630"/>
                <a:ext cx="2178994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24176ACE-3336-44B8-B748-86A7FEDEE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903" y="2579630"/>
                <a:ext cx="2178994" cy="806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F9B9373-F5E8-4627-9F4F-F3183480AE32}"/>
                  </a:ext>
                </a:extLst>
              </p:cNvPr>
              <p:cNvSpPr txBox="1"/>
              <p:nvPr/>
            </p:nvSpPr>
            <p:spPr>
              <a:xfrm>
                <a:off x="5453355" y="5686244"/>
                <a:ext cx="2197509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it-IT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F9B9373-F5E8-4627-9F4F-F3183480A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355" y="5686244"/>
                <a:ext cx="2197509" cy="8066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995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 err="1"/>
              <a:t>Step</a:t>
            </a:r>
            <a:r>
              <a:rPr lang="it-IT" sz="2800" dirty="0"/>
              <a:t> 3</a:t>
            </a:r>
            <a:endParaRPr lang="it-IT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34A1FCA-622B-4933-9AB9-8158B51C8E9F}"/>
              </a:ext>
            </a:extLst>
          </p:cNvPr>
          <p:cNvSpPr/>
          <p:nvPr/>
        </p:nvSpPr>
        <p:spPr>
          <a:xfrm>
            <a:off x="2386738" y="3986709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4D00BBD0-6420-44BD-B4D7-A9ECB5316F99}"/>
              </a:ext>
            </a:extLst>
          </p:cNvPr>
          <p:cNvSpPr/>
          <p:nvPr/>
        </p:nvSpPr>
        <p:spPr>
          <a:xfrm>
            <a:off x="3280476" y="3986709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2AC1341F-C122-4927-B463-AD96B3D094EE}"/>
              </a:ext>
            </a:extLst>
          </p:cNvPr>
          <p:cNvSpPr/>
          <p:nvPr/>
        </p:nvSpPr>
        <p:spPr>
          <a:xfrm>
            <a:off x="4039894" y="3986709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8F2D787-AEF6-AA4D-9377-BE0EDDEA6CD1}"/>
                  </a:ext>
                </a:extLst>
              </p:cNvPr>
              <p:cNvSpPr txBox="1"/>
              <p:nvPr/>
            </p:nvSpPr>
            <p:spPr>
              <a:xfrm>
                <a:off x="1648967" y="3433922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8F2D787-AEF6-AA4D-9377-BE0EDDEA6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67" y="3433922"/>
                <a:ext cx="3742071" cy="1594732"/>
              </a:xfrm>
              <a:prstGeom prst="rect">
                <a:avLst/>
              </a:prstGeom>
              <a:blipFill>
                <a:blip r:embed="rId3"/>
                <a:stretch>
                  <a:fillRect r="-125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FAACBE9-A958-ED40-B8A2-7B6E7FE04589}"/>
              </a:ext>
            </a:extLst>
          </p:cNvPr>
          <p:cNvSpPr txBox="1"/>
          <p:nvPr/>
        </p:nvSpPr>
        <p:spPr>
          <a:xfrm>
            <a:off x="838200" y="2254044"/>
            <a:ext cx="8988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Effettuare la stessa operazione per tutti gli elementi della stessa riga: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703E7AF0-7BA0-A943-9971-703D5321C0A1}"/>
              </a:ext>
            </a:extLst>
          </p:cNvPr>
          <p:cNvCxnSpPr/>
          <p:nvPr/>
        </p:nvCxnSpPr>
        <p:spPr>
          <a:xfrm>
            <a:off x="5675459" y="4001171"/>
            <a:ext cx="99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e 20">
            <a:extLst>
              <a:ext uri="{FF2B5EF4-FFF2-40B4-BE49-F238E27FC236}">
                <a16:creationId xmlns:a16="http://schemas.microsoft.com/office/drawing/2014/main" id="{D34398E3-1D7F-0A41-9DBF-2DC965D9CF8E}"/>
              </a:ext>
            </a:extLst>
          </p:cNvPr>
          <p:cNvSpPr/>
          <p:nvPr/>
        </p:nvSpPr>
        <p:spPr>
          <a:xfrm>
            <a:off x="4863233" y="3986709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CFDC3D7-192C-4B71-8698-EDC0BBF3FD9A}"/>
                  </a:ext>
                </a:extLst>
              </p:cNvPr>
              <p:cNvSpPr txBox="1"/>
              <p:nvPr/>
            </p:nvSpPr>
            <p:spPr>
              <a:xfrm>
                <a:off x="4922903" y="2579630"/>
                <a:ext cx="2178994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CFDC3D7-192C-4B71-8698-EDC0BBF3F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903" y="2579630"/>
                <a:ext cx="2178994" cy="806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06FB2C27-39AB-4032-A18D-2DE9B1A58695}"/>
                  </a:ext>
                </a:extLst>
              </p:cNvPr>
              <p:cNvSpPr txBox="1"/>
              <p:nvPr/>
            </p:nvSpPr>
            <p:spPr>
              <a:xfrm>
                <a:off x="7013409" y="3494141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06FB2C27-39AB-4032-A18D-2DE9B1A58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409" y="3494141"/>
                <a:ext cx="3742071" cy="1594732"/>
              </a:xfrm>
              <a:prstGeom prst="rect">
                <a:avLst/>
              </a:prstGeom>
              <a:blipFill>
                <a:blip r:embed="rId5"/>
                <a:stretch>
                  <a:fillRect r="-125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AF03C13-0B4B-4492-B5DA-A0F2837155A4}"/>
                  </a:ext>
                </a:extLst>
              </p:cNvPr>
              <p:cNvSpPr txBox="1"/>
              <p:nvPr/>
            </p:nvSpPr>
            <p:spPr>
              <a:xfrm>
                <a:off x="623577" y="5390840"/>
                <a:ext cx="2197509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AF03C13-0B4B-4492-B5DA-A0F283715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77" y="5390840"/>
                <a:ext cx="2197509" cy="691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B8A457FB-E6B5-46DF-8AAD-DD0545F37CE1}"/>
                  </a:ext>
                </a:extLst>
              </p:cNvPr>
              <p:cNvSpPr txBox="1"/>
              <p:nvPr/>
            </p:nvSpPr>
            <p:spPr>
              <a:xfrm>
                <a:off x="9541395" y="5351608"/>
                <a:ext cx="2197509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B8A457FB-E6B5-46DF-8AAD-DD0545F37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395" y="5351608"/>
                <a:ext cx="2197509" cy="6914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FB96B067-0B99-4A06-822D-B12C132E4999}"/>
                  </a:ext>
                </a:extLst>
              </p:cNvPr>
              <p:cNvSpPr txBox="1"/>
              <p:nvPr/>
            </p:nvSpPr>
            <p:spPr>
              <a:xfrm>
                <a:off x="3194546" y="5397753"/>
                <a:ext cx="2495142" cy="6989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∗3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FB96B067-0B99-4A06-822D-B12C132E4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546" y="5397753"/>
                <a:ext cx="2495142" cy="6989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A2FB0584-B7C5-402C-BFD3-38969B8E32E7}"/>
                  </a:ext>
                </a:extLst>
              </p:cNvPr>
              <p:cNvSpPr txBox="1"/>
              <p:nvPr/>
            </p:nvSpPr>
            <p:spPr>
              <a:xfrm>
                <a:off x="6138397" y="5361430"/>
                <a:ext cx="2567721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∗(−3)</m:t>
                      </m:r>
                      <m:r>
                        <a:rPr lang="it-I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A2FB0584-B7C5-402C-BFD3-38969B8E3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397" y="5361430"/>
                <a:ext cx="2567721" cy="6914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14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234A203-F684-4DF6-80AC-177C84A3C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5" y="-1735583"/>
            <a:ext cx="12192000" cy="668955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825BDB0-1D3D-4695-9334-E7E91B86145D}"/>
              </a:ext>
            </a:extLst>
          </p:cNvPr>
          <p:cNvSpPr txBox="1"/>
          <p:nvPr/>
        </p:nvSpPr>
        <p:spPr>
          <a:xfrm>
            <a:off x="0" y="1239864"/>
            <a:ext cx="1156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Risolto per via grafica con metodo delle rette su piano cartesiano.</a:t>
            </a:r>
          </a:p>
        </p:txBody>
      </p:sp>
    </p:spTree>
    <p:extLst>
      <p:ext uri="{BB962C8B-B14F-4D97-AF65-F5344CB8AC3E}">
        <p14:creationId xmlns:p14="http://schemas.microsoft.com/office/powerpoint/2010/main" val="82014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67609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2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 flipV="1">
            <a:off x="1617699" y="4751718"/>
            <a:ext cx="340962" cy="2743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67FE38F-7710-4784-999E-37AC23664DDF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Rendere nullo il </a:t>
            </a:r>
            <a:r>
              <a:rPr lang="it-IT" sz="2400" dirty="0">
                <a:solidFill>
                  <a:schemeClr val="accent2"/>
                </a:solidFill>
              </a:rPr>
              <a:t>terzo 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11</a:t>
            </a:r>
            <a:r>
              <a:rPr lang="it-IT" sz="2800" b="1" dirty="0">
                <a:solidFill>
                  <a:schemeClr val="accent6"/>
                </a:solidFill>
              </a:rPr>
              <a:t> = 2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9F945FF-DB18-E643-AF60-16AF35F740F7}"/>
                  </a:ext>
                </a:extLst>
              </p:cNvPr>
              <p:cNvSpPr txBox="1"/>
              <p:nvPr/>
            </p:nvSpPr>
            <p:spPr>
              <a:xfrm>
                <a:off x="915237" y="3406491"/>
                <a:ext cx="3742071" cy="16196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9F945FF-DB18-E643-AF60-16AF35F74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37" y="3406491"/>
                <a:ext cx="3742071" cy="1619611"/>
              </a:xfrm>
              <a:prstGeom prst="rect">
                <a:avLst/>
              </a:prstGeom>
              <a:blipFill>
                <a:blip r:embed="rId2"/>
                <a:stretch>
                  <a:fillRect r="-125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e 7">
            <a:extLst>
              <a:ext uri="{FF2B5EF4-FFF2-40B4-BE49-F238E27FC236}">
                <a16:creationId xmlns:a16="http://schemas.microsoft.com/office/drawing/2014/main" id="{BA21CCA8-B7F8-0C4D-913E-632E5C3DEF65}"/>
              </a:ext>
            </a:extLst>
          </p:cNvPr>
          <p:cNvSpPr/>
          <p:nvPr/>
        </p:nvSpPr>
        <p:spPr>
          <a:xfrm flipV="1">
            <a:off x="8024448" y="4751718"/>
            <a:ext cx="340962" cy="2743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CA8A9DB-F0C4-4C46-ABE1-51F6DC0503FF}"/>
              </a:ext>
            </a:extLst>
          </p:cNvPr>
          <p:cNvCxnSpPr>
            <a:cxnSpLocks/>
          </p:cNvCxnSpPr>
          <p:nvPr/>
        </p:nvCxnSpPr>
        <p:spPr>
          <a:xfrm flipV="1">
            <a:off x="6552110" y="5026102"/>
            <a:ext cx="1472338" cy="599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ccia giù 12">
            <a:extLst>
              <a:ext uri="{FF2B5EF4-FFF2-40B4-BE49-F238E27FC236}">
                <a16:creationId xmlns:a16="http://schemas.microsoft.com/office/drawing/2014/main" id="{6A133D5E-1673-A54B-9FB1-07DA82BD6C1B}"/>
              </a:ext>
            </a:extLst>
          </p:cNvPr>
          <p:cNvSpPr/>
          <p:nvPr/>
        </p:nvSpPr>
        <p:spPr>
          <a:xfrm rot="16200000">
            <a:off x="5601847" y="3491742"/>
            <a:ext cx="1081825" cy="136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06687CC9-BEFD-4CED-92CA-1DCAA79D9E3E}"/>
                  </a:ext>
                </a:extLst>
              </p:cNvPr>
              <p:cNvSpPr txBox="1"/>
              <p:nvPr/>
            </p:nvSpPr>
            <p:spPr>
              <a:xfrm>
                <a:off x="7867945" y="3402583"/>
                <a:ext cx="3742071" cy="16196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06687CC9-BEFD-4CED-92CA-1DCAA79D9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945" y="3402583"/>
                <a:ext cx="3742071" cy="1619611"/>
              </a:xfrm>
              <a:prstGeom prst="rect">
                <a:avLst/>
              </a:prstGeom>
              <a:blipFill>
                <a:blip r:embed="rId3"/>
                <a:stretch>
                  <a:fillRect r="-123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38A507E-6153-4988-BA11-57E9293010C0}"/>
                  </a:ext>
                </a:extLst>
              </p:cNvPr>
              <p:cNvSpPr txBox="1"/>
              <p:nvPr/>
            </p:nvSpPr>
            <p:spPr>
              <a:xfrm>
                <a:off x="5462613" y="2685659"/>
                <a:ext cx="2178994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38A507E-6153-4988-BA11-57E929301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613" y="2685659"/>
                <a:ext cx="2178994" cy="806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936F304B-B6E0-42B1-BB26-0ABE8C69F77C}"/>
                  </a:ext>
                </a:extLst>
              </p:cNvPr>
              <p:cNvSpPr txBox="1"/>
              <p:nvPr/>
            </p:nvSpPr>
            <p:spPr>
              <a:xfrm>
                <a:off x="5444098" y="5609546"/>
                <a:ext cx="2197509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it-IT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936F304B-B6E0-42B1-BB26-0ABE8C69F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098" y="5609546"/>
                <a:ext cx="2197509" cy="8066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10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 err="1"/>
              <a:t>Step</a:t>
            </a:r>
            <a:r>
              <a:rPr lang="it-IT" sz="2800" dirty="0"/>
              <a:t> 3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74EEB5D-8FF9-422D-8AC4-03E5545C3F14}"/>
              </a:ext>
            </a:extLst>
          </p:cNvPr>
          <p:cNvSpPr txBox="1"/>
          <p:nvPr/>
        </p:nvSpPr>
        <p:spPr>
          <a:xfrm>
            <a:off x="1663481" y="5579300"/>
            <a:ext cx="2187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>
                <a:solidFill>
                  <a:srgbClr val="FF0000"/>
                </a:solidFill>
              </a:rPr>
              <a:t>2x1  -  0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dirty="0">
                <a:solidFill>
                  <a:srgbClr val="FF0000"/>
                </a:solidFill>
              </a:rPr>
              <a:t>= 2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A3FE236-7A33-4556-819C-C215B4150DF9}"/>
              </a:ext>
            </a:extLst>
          </p:cNvPr>
          <p:cNvSpPr txBox="1"/>
          <p:nvPr/>
        </p:nvSpPr>
        <p:spPr>
          <a:xfrm>
            <a:off x="4545865" y="5579300"/>
            <a:ext cx="193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>
                <a:solidFill>
                  <a:schemeClr val="accent1"/>
                </a:solidFill>
              </a:rPr>
              <a:t>2x4-3</a:t>
            </a:r>
            <a:r>
              <a:rPr lang="it-IT" sz="2400" b="1" dirty="0">
                <a:solidFill>
                  <a:schemeClr val="accent1"/>
                </a:solidFill>
              </a:rPr>
              <a:t> </a:t>
            </a:r>
            <a:r>
              <a:rPr lang="it-IT" sz="2400" dirty="0">
                <a:solidFill>
                  <a:schemeClr val="accent1"/>
                </a:solidFill>
              </a:rPr>
              <a:t>= 5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20DB31A-4906-4631-99C3-3516822D6F56}"/>
              </a:ext>
            </a:extLst>
          </p:cNvPr>
          <p:cNvSpPr txBox="1"/>
          <p:nvPr/>
        </p:nvSpPr>
        <p:spPr>
          <a:xfrm>
            <a:off x="7027923" y="5579300"/>
            <a:ext cx="2243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33CC"/>
                </a:solidFill>
              </a:rPr>
              <a:t> 2x-1 –(-3)=1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34A1FCA-622B-4933-9AB9-8158B51C8E9F}"/>
              </a:ext>
            </a:extLst>
          </p:cNvPr>
          <p:cNvSpPr/>
          <p:nvPr/>
        </p:nvSpPr>
        <p:spPr>
          <a:xfrm>
            <a:off x="2416170" y="462221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4D00BBD0-6420-44BD-B4D7-A9ECB5316F99}"/>
              </a:ext>
            </a:extLst>
          </p:cNvPr>
          <p:cNvSpPr/>
          <p:nvPr/>
        </p:nvSpPr>
        <p:spPr>
          <a:xfrm>
            <a:off x="3303020" y="4611564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2AC1341F-C122-4927-B463-AD96B3D094EE}"/>
              </a:ext>
            </a:extLst>
          </p:cNvPr>
          <p:cNvSpPr/>
          <p:nvPr/>
        </p:nvSpPr>
        <p:spPr>
          <a:xfrm>
            <a:off x="4019389" y="462221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8F1D987-4369-4D73-8E9D-4EF182986155}"/>
              </a:ext>
            </a:extLst>
          </p:cNvPr>
          <p:cNvSpPr txBox="1"/>
          <p:nvPr/>
        </p:nvSpPr>
        <p:spPr>
          <a:xfrm>
            <a:off x="4863233" y="2640961"/>
            <a:ext cx="302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R4 </a:t>
            </a:r>
            <a:r>
              <a:rPr lang="it-IT" sz="2400" b="1" dirty="0">
                <a:sym typeface="Wingdings" panose="05000000000000000000" pitchFamily="2" charset="2"/>
              </a:rPr>
              <a:t> (2xR4) – R1</a:t>
            </a:r>
            <a:endParaRPr lang="it-IT" sz="20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1641203-9A12-874F-8588-60B6F39ACFA9}"/>
              </a:ext>
            </a:extLst>
          </p:cNvPr>
          <p:cNvSpPr txBox="1"/>
          <p:nvPr/>
        </p:nvSpPr>
        <p:spPr>
          <a:xfrm>
            <a:off x="9315718" y="5539418"/>
            <a:ext cx="1606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0B0F0"/>
                </a:solidFill>
              </a:rPr>
              <a:t> 2x9-8 = 10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FAACBE9-A958-ED40-B8A2-7B6E7FE04589}"/>
              </a:ext>
            </a:extLst>
          </p:cNvPr>
          <p:cNvSpPr txBox="1"/>
          <p:nvPr/>
        </p:nvSpPr>
        <p:spPr>
          <a:xfrm>
            <a:off x="838200" y="2254044"/>
            <a:ext cx="8988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Effettuare la stessa operazione per tutti gli elementi della stessa riga: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703E7AF0-7BA0-A943-9971-703D5321C0A1}"/>
              </a:ext>
            </a:extLst>
          </p:cNvPr>
          <p:cNvCxnSpPr/>
          <p:nvPr/>
        </p:nvCxnSpPr>
        <p:spPr>
          <a:xfrm>
            <a:off x="5689973" y="3696373"/>
            <a:ext cx="994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e 20">
            <a:extLst>
              <a:ext uri="{FF2B5EF4-FFF2-40B4-BE49-F238E27FC236}">
                <a16:creationId xmlns:a16="http://schemas.microsoft.com/office/drawing/2014/main" id="{D34398E3-1D7F-0A41-9DBF-2DC965D9CF8E}"/>
              </a:ext>
            </a:extLst>
          </p:cNvPr>
          <p:cNvSpPr/>
          <p:nvPr/>
        </p:nvSpPr>
        <p:spPr>
          <a:xfrm>
            <a:off x="4863233" y="4631198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31460BF2-14AF-D146-8879-761F7F207541}"/>
                  </a:ext>
                </a:extLst>
              </p:cNvPr>
              <p:cNvSpPr txBox="1"/>
              <p:nvPr/>
            </p:nvSpPr>
            <p:spPr>
              <a:xfrm>
                <a:off x="7400504" y="3124076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31460BF2-14AF-D146-8879-761F7F207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504" y="3124076"/>
                <a:ext cx="3742071" cy="1594732"/>
              </a:xfrm>
              <a:prstGeom prst="rect">
                <a:avLst/>
              </a:prstGeom>
              <a:blipFill>
                <a:blip r:embed="rId3"/>
                <a:stretch>
                  <a:fillRect b="-55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022A414-CA11-464C-B471-537145588473}"/>
                  </a:ext>
                </a:extLst>
              </p:cNvPr>
              <p:cNvSpPr txBox="1"/>
              <p:nvPr/>
            </p:nvSpPr>
            <p:spPr>
              <a:xfrm>
                <a:off x="1663481" y="3338422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022A414-CA11-464C-B471-537145588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481" y="3338422"/>
                <a:ext cx="3742071" cy="1594732"/>
              </a:xfrm>
              <a:prstGeom prst="rect">
                <a:avLst/>
              </a:prstGeom>
              <a:blipFill>
                <a:blip r:embed="rId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339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FD906-979A-8149-9D82-6FD1E879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C6ECA0-E894-EB4C-8539-038CCF2B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577"/>
            <a:ext cx="10147479" cy="18634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A questo punto tutti gli elementi sotto il pivot a11 sono nulli (zero). </a:t>
            </a:r>
          </a:p>
          <a:p>
            <a:pPr marL="0" indent="0">
              <a:buNone/>
            </a:pPr>
            <a:r>
              <a:rPr lang="it-IT" dirty="0"/>
              <a:t>Ora prendiamo in considerazione il </a:t>
            </a:r>
            <a:r>
              <a:rPr lang="it-IT" dirty="0">
                <a:solidFill>
                  <a:schemeClr val="accent6"/>
                </a:solidFill>
              </a:rPr>
              <a:t>pivot a22 </a:t>
            </a:r>
            <a:r>
              <a:rPr lang="it-IT" dirty="0"/>
              <a:t>e gli elementi al di </a:t>
            </a:r>
            <a:r>
              <a:rPr lang="it-IT" b="1" dirty="0"/>
              <a:t>sotto</a:t>
            </a:r>
            <a:r>
              <a:rPr lang="it-IT" dirty="0"/>
              <a:t> di esso. Qual è l’elemento massimo tra questi? </a:t>
            </a:r>
          </a:p>
          <a:p>
            <a:pPr marL="0" indent="0">
              <a:buNone/>
            </a:pPr>
            <a:r>
              <a:rPr lang="it-IT" dirty="0"/>
              <a:t>Cercalo!</a:t>
            </a:r>
          </a:p>
          <a:p>
            <a:pPr marL="0" indent="0">
              <a:buNone/>
            </a:pPr>
            <a:endParaRPr lang="it-IT" dirty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BC26ABA5-16E2-4C8E-B3E1-7537EEF0691A}"/>
              </a:ext>
            </a:extLst>
          </p:cNvPr>
          <p:cNvGrpSpPr/>
          <p:nvPr/>
        </p:nvGrpSpPr>
        <p:grpSpPr>
          <a:xfrm>
            <a:off x="7501194" y="5085113"/>
            <a:ext cx="4690806" cy="1550521"/>
            <a:chOff x="6662994" y="4335067"/>
            <a:chExt cx="4690806" cy="1550521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0EF894A6-11F7-D642-AC60-7A28B2C37818}"/>
                </a:ext>
              </a:extLst>
            </p:cNvPr>
            <p:cNvSpPr txBox="1"/>
            <p:nvPr/>
          </p:nvSpPr>
          <p:spPr>
            <a:xfrm>
              <a:off x="6662994" y="4685089"/>
              <a:ext cx="469080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t-IT" sz="4400" dirty="0"/>
                <a:t>R4      R2</a:t>
              </a:r>
            </a:p>
          </p:txBody>
        </p:sp>
        <p:sp>
          <p:nvSpPr>
            <p:cNvPr id="5" name="Freccia circolare in su 4">
              <a:extLst>
                <a:ext uri="{FF2B5EF4-FFF2-40B4-BE49-F238E27FC236}">
                  <a16:creationId xmlns:a16="http://schemas.microsoft.com/office/drawing/2014/main" id="{870669B8-ABAD-442D-8446-9DB70180A1CB}"/>
                </a:ext>
              </a:extLst>
            </p:cNvPr>
            <p:cNvSpPr/>
            <p:nvPr/>
          </p:nvSpPr>
          <p:spPr>
            <a:xfrm>
              <a:off x="7074580" y="5387265"/>
              <a:ext cx="1216152" cy="4983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8" name="Freccia circolare in su 7">
              <a:extLst>
                <a:ext uri="{FF2B5EF4-FFF2-40B4-BE49-F238E27FC236}">
                  <a16:creationId xmlns:a16="http://schemas.microsoft.com/office/drawing/2014/main" id="{24411CC9-6239-4481-B7FB-CF6AC6E8FBC8}"/>
                </a:ext>
              </a:extLst>
            </p:cNvPr>
            <p:cNvSpPr/>
            <p:nvPr/>
          </p:nvSpPr>
          <p:spPr>
            <a:xfrm rot="10800000">
              <a:off x="7074580" y="4335067"/>
              <a:ext cx="1216152" cy="4983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2E21B2C-DABD-418C-9C22-8BE6F42713B9}"/>
                  </a:ext>
                </a:extLst>
              </p:cNvPr>
              <p:cNvSpPr txBox="1"/>
              <p:nvPr/>
            </p:nvSpPr>
            <p:spPr>
              <a:xfrm>
                <a:off x="6096000" y="3564559"/>
                <a:ext cx="5257800" cy="1404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it-IT" sz="2800" dirty="0"/>
                  <a:t>Scambia la seconda riga con la quarta. In modo da ottenere 2 in posizione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nor/>
                          </m:rPr>
                          <a:rPr lang="it-IT" sz="2800" b="0" i="0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it-IT" sz="28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2E21B2C-DABD-418C-9C22-8BE6F427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64559"/>
                <a:ext cx="5257800" cy="1404167"/>
              </a:xfrm>
              <a:prstGeom prst="rect">
                <a:avLst/>
              </a:prstGeom>
              <a:blipFill>
                <a:blip r:embed="rId2"/>
                <a:stretch>
                  <a:fillRect l="-2174" t="-4505" r="-1208" b="-99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7EE23BC-10E3-1146-9968-7E767A16D6AE}"/>
                  </a:ext>
                </a:extLst>
              </p:cNvPr>
              <p:cNvSpPr txBox="1"/>
              <p:nvPr/>
            </p:nvSpPr>
            <p:spPr>
              <a:xfrm>
                <a:off x="1283040" y="3429000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7EE23BC-10E3-1146-9968-7E767A16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040" y="3429000"/>
                <a:ext cx="3742071" cy="1594732"/>
              </a:xfrm>
              <a:prstGeom prst="rect">
                <a:avLst/>
              </a:prstGeom>
              <a:blipFill>
                <a:blip r:embed="rId3"/>
                <a:stretch>
                  <a:fillRect b="-55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ccia circolare a destra 12">
            <a:extLst>
              <a:ext uri="{FF2B5EF4-FFF2-40B4-BE49-F238E27FC236}">
                <a16:creationId xmlns:a16="http://schemas.microsoft.com/office/drawing/2014/main" id="{15428781-C5D4-F641-95AC-E8ED271ED4F8}"/>
              </a:ext>
            </a:extLst>
          </p:cNvPr>
          <p:cNvSpPr/>
          <p:nvPr/>
        </p:nvSpPr>
        <p:spPr>
          <a:xfrm>
            <a:off x="522668" y="3902299"/>
            <a:ext cx="630226" cy="11468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" name="Freccia circolare a destra 13">
            <a:extLst>
              <a:ext uri="{FF2B5EF4-FFF2-40B4-BE49-F238E27FC236}">
                <a16:creationId xmlns:a16="http://schemas.microsoft.com/office/drawing/2014/main" id="{B59D99CC-A159-934D-9D07-41C4D2B65968}"/>
              </a:ext>
            </a:extLst>
          </p:cNvPr>
          <p:cNvSpPr/>
          <p:nvPr/>
        </p:nvSpPr>
        <p:spPr>
          <a:xfrm rot="10800000">
            <a:off x="5155258" y="3902298"/>
            <a:ext cx="631065" cy="1146892"/>
          </a:xfrm>
          <a:prstGeom prst="curvedRightArrow">
            <a:avLst>
              <a:gd name="adj1" fmla="val 25000"/>
              <a:gd name="adj2" fmla="val 50000"/>
              <a:gd name="adj3" fmla="val 32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14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FD906-979A-8149-9D82-6FD1E879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C6ECA0-E894-EB4C-8539-038CCF2B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577"/>
            <a:ext cx="10147479" cy="18634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A questo punto tutti gli elementi sotto il pivot a11 sono nulli (zero). </a:t>
            </a:r>
          </a:p>
          <a:p>
            <a:pPr marL="0" indent="0">
              <a:buNone/>
            </a:pPr>
            <a:r>
              <a:rPr lang="it-IT" dirty="0"/>
              <a:t>Ora prendiamo in considerazione il </a:t>
            </a:r>
            <a:r>
              <a:rPr lang="it-IT" dirty="0">
                <a:solidFill>
                  <a:schemeClr val="accent6"/>
                </a:solidFill>
              </a:rPr>
              <a:t>pivot a22 </a:t>
            </a:r>
            <a:r>
              <a:rPr lang="it-IT" dirty="0"/>
              <a:t>e gli elementi al di </a:t>
            </a:r>
            <a:r>
              <a:rPr lang="it-IT" b="1" dirty="0"/>
              <a:t>sotto</a:t>
            </a:r>
            <a:r>
              <a:rPr lang="it-IT" dirty="0"/>
              <a:t> di esso. Qual è l’elemento massimo tra questi? </a:t>
            </a:r>
          </a:p>
          <a:p>
            <a:pPr marL="0" indent="0">
              <a:buNone/>
            </a:pPr>
            <a:r>
              <a:rPr lang="it-IT" dirty="0"/>
              <a:t>Cercalo!</a:t>
            </a:r>
          </a:p>
          <a:p>
            <a:pPr marL="0" indent="0">
              <a:buNone/>
            </a:pPr>
            <a:endParaRPr lang="it-IT" dirty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BC26ABA5-16E2-4C8E-B3E1-7537EEF0691A}"/>
              </a:ext>
            </a:extLst>
          </p:cNvPr>
          <p:cNvGrpSpPr/>
          <p:nvPr/>
        </p:nvGrpSpPr>
        <p:grpSpPr>
          <a:xfrm>
            <a:off x="7501194" y="5085113"/>
            <a:ext cx="4690806" cy="1550521"/>
            <a:chOff x="6662994" y="4335067"/>
            <a:chExt cx="4690806" cy="1550521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0EF894A6-11F7-D642-AC60-7A28B2C37818}"/>
                </a:ext>
              </a:extLst>
            </p:cNvPr>
            <p:cNvSpPr txBox="1"/>
            <p:nvPr/>
          </p:nvSpPr>
          <p:spPr>
            <a:xfrm>
              <a:off x="6662994" y="4685089"/>
              <a:ext cx="469080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t-IT" sz="4400" dirty="0"/>
                <a:t>R4      R2</a:t>
              </a:r>
            </a:p>
          </p:txBody>
        </p:sp>
        <p:sp>
          <p:nvSpPr>
            <p:cNvPr id="5" name="Freccia circolare in su 4">
              <a:extLst>
                <a:ext uri="{FF2B5EF4-FFF2-40B4-BE49-F238E27FC236}">
                  <a16:creationId xmlns:a16="http://schemas.microsoft.com/office/drawing/2014/main" id="{870669B8-ABAD-442D-8446-9DB70180A1CB}"/>
                </a:ext>
              </a:extLst>
            </p:cNvPr>
            <p:cNvSpPr/>
            <p:nvPr/>
          </p:nvSpPr>
          <p:spPr>
            <a:xfrm>
              <a:off x="7074580" y="5387265"/>
              <a:ext cx="1216152" cy="4983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8" name="Freccia circolare in su 7">
              <a:extLst>
                <a:ext uri="{FF2B5EF4-FFF2-40B4-BE49-F238E27FC236}">
                  <a16:creationId xmlns:a16="http://schemas.microsoft.com/office/drawing/2014/main" id="{24411CC9-6239-4481-B7FB-CF6AC6E8FBC8}"/>
                </a:ext>
              </a:extLst>
            </p:cNvPr>
            <p:cNvSpPr/>
            <p:nvPr/>
          </p:nvSpPr>
          <p:spPr>
            <a:xfrm rot="10800000">
              <a:off x="7074580" y="4335067"/>
              <a:ext cx="1216152" cy="4983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2E21B2C-DABD-418C-9C22-8BE6F42713B9}"/>
                  </a:ext>
                </a:extLst>
              </p:cNvPr>
              <p:cNvSpPr txBox="1"/>
              <p:nvPr/>
            </p:nvSpPr>
            <p:spPr>
              <a:xfrm>
                <a:off x="6096000" y="3564559"/>
                <a:ext cx="5257800" cy="1404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it-IT" sz="2800" dirty="0"/>
                  <a:t>Scambia la seconda riga con la quarta. In modo da ottenere 2 in posizione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nor/>
                          </m:rPr>
                          <a:rPr lang="it-IT" sz="2800" b="0" i="0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it-IT" sz="28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2E21B2C-DABD-418C-9C22-8BE6F427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64559"/>
                <a:ext cx="5257800" cy="1404167"/>
              </a:xfrm>
              <a:prstGeom prst="rect">
                <a:avLst/>
              </a:prstGeom>
              <a:blipFill>
                <a:blip r:embed="rId2"/>
                <a:stretch>
                  <a:fillRect l="-2174" t="-4505" r="-1208" b="-99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7EE23BC-10E3-1146-9968-7E767A16D6AE}"/>
                  </a:ext>
                </a:extLst>
              </p:cNvPr>
              <p:cNvSpPr txBox="1"/>
              <p:nvPr/>
            </p:nvSpPr>
            <p:spPr>
              <a:xfrm>
                <a:off x="1283040" y="3429000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7EE23BC-10E3-1146-9968-7E767A16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040" y="3429000"/>
                <a:ext cx="3742071" cy="1594732"/>
              </a:xfrm>
              <a:prstGeom prst="rect">
                <a:avLst/>
              </a:prstGeom>
              <a:blipFill>
                <a:blip r:embed="rId3"/>
                <a:stretch>
                  <a:fillRect b="-55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e 14">
            <a:extLst>
              <a:ext uri="{FF2B5EF4-FFF2-40B4-BE49-F238E27FC236}">
                <a16:creationId xmlns:a16="http://schemas.microsoft.com/office/drawing/2014/main" id="{EE961AC0-91C6-6847-B756-773D60CD84F4}"/>
              </a:ext>
            </a:extLst>
          </p:cNvPr>
          <p:cNvSpPr/>
          <p:nvPr/>
        </p:nvSpPr>
        <p:spPr>
          <a:xfrm flipV="1">
            <a:off x="2029823" y="4724562"/>
            <a:ext cx="340962" cy="2743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4317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67609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2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 flipV="1">
            <a:off x="1677310" y="4220343"/>
            <a:ext cx="340962" cy="2743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67FE38F-7710-4784-999E-37AC23664DDF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Rendere nullo il </a:t>
            </a:r>
            <a:r>
              <a:rPr lang="it-IT" sz="2400" dirty="0">
                <a:solidFill>
                  <a:schemeClr val="accent2"/>
                </a:solidFill>
              </a:rPr>
              <a:t>primo 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22</a:t>
            </a:r>
            <a:r>
              <a:rPr lang="it-IT" sz="2800" b="1" dirty="0">
                <a:solidFill>
                  <a:schemeClr val="accent6"/>
                </a:solidFill>
              </a:rPr>
              <a:t> = 2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FDC547E-E0D5-8140-809B-1C40CA904E88}"/>
              </a:ext>
            </a:extLst>
          </p:cNvPr>
          <p:cNvSpPr/>
          <p:nvPr/>
        </p:nvSpPr>
        <p:spPr>
          <a:xfrm>
            <a:off x="4451797" y="2648360"/>
            <a:ext cx="32884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/>
              <a:t>R3 </a:t>
            </a:r>
            <a:r>
              <a:rPr lang="it-IT" sz="2400" b="1" dirty="0">
                <a:sym typeface="Wingdings" panose="05000000000000000000" pitchFamily="2" charset="2"/>
              </a:rPr>
              <a:t> R3 + 2xR2</a:t>
            </a:r>
            <a:endParaRPr lang="it-IT" sz="2000" b="1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BA21CCA8-B7F8-0C4D-913E-632E5C3DEF65}"/>
              </a:ext>
            </a:extLst>
          </p:cNvPr>
          <p:cNvSpPr/>
          <p:nvPr/>
        </p:nvSpPr>
        <p:spPr>
          <a:xfrm flipV="1">
            <a:off x="8462075" y="3822412"/>
            <a:ext cx="340962" cy="2743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1DA55A3-A55C-B949-9F6B-9C4AE05C2840}"/>
              </a:ext>
            </a:extLst>
          </p:cNvPr>
          <p:cNvSpPr/>
          <p:nvPr/>
        </p:nvSpPr>
        <p:spPr>
          <a:xfrm>
            <a:off x="5243739" y="5440502"/>
            <a:ext cx="143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-4   +  </a:t>
            </a:r>
            <a:r>
              <a:rPr lang="it-IT" b="1" dirty="0">
                <a:solidFill>
                  <a:schemeClr val="accent6"/>
                </a:solidFill>
              </a:rPr>
              <a:t>2</a:t>
            </a:r>
            <a:r>
              <a:rPr lang="it-IT" b="1" dirty="0"/>
              <a:t>x2</a:t>
            </a:r>
            <a:r>
              <a:rPr lang="it-IT" b="1" dirty="0">
                <a:solidFill>
                  <a:schemeClr val="accent6"/>
                </a:solidFill>
              </a:rPr>
              <a:t> </a:t>
            </a:r>
            <a:r>
              <a:rPr lang="it-IT" dirty="0"/>
              <a:t>= 0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CA8A9DB-F0C4-4C46-ABE1-51F6DC0503FF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673939" y="4116560"/>
            <a:ext cx="1958617" cy="150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ccia giù 12">
            <a:extLst>
              <a:ext uri="{FF2B5EF4-FFF2-40B4-BE49-F238E27FC236}">
                <a16:creationId xmlns:a16="http://schemas.microsoft.com/office/drawing/2014/main" id="{6A133D5E-1673-A54B-9FB1-07DA82BD6C1B}"/>
              </a:ext>
            </a:extLst>
          </p:cNvPr>
          <p:cNvSpPr/>
          <p:nvPr/>
        </p:nvSpPr>
        <p:spPr>
          <a:xfrm rot="16200000">
            <a:off x="5601847" y="3491742"/>
            <a:ext cx="1081825" cy="136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2A900CC0-D354-CC47-A147-C7BF6C7D727C}"/>
                  </a:ext>
                </a:extLst>
              </p:cNvPr>
              <p:cNvSpPr txBox="1"/>
              <p:nvPr/>
            </p:nvSpPr>
            <p:spPr>
              <a:xfrm>
                <a:off x="833963" y="3319194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2A900CC0-D354-CC47-A147-C7BF6C7D7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63" y="3319194"/>
                <a:ext cx="3742071" cy="1594732"/>
              </a:xfrm>
              <a:prstGeom prst="rect">
                <a:avLst/>
              </a:prstGeom>
              <a:blipFill>
                <a:blip r:embed="rId2"/>
                <a:stretch>
                  <a:fillRect b="-629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DD60ECC9-A617-5F45-939F-0A0F25191F57}"/>
                  </a:ext>
                </a:extLst>
              </p:cNvPr>
              <p:cNvSpPr txBox="1"/>
              <p:nvPr/>
            </p:nvSpPr>
            <p:spPr>
              <a:xfrm>
                <a:off x="7740203" y="2928544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DD60ECC9-A617-5F45-939F-0A0F25191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203" y="2928544"/>
                <a:ext cx="3742071" cy="1594732"/>
              </a:xfrm>
              <a:prstGeom prst="rect">
                <a:avLst/>
              </a:prstGeom>
              <a:blipFill>
                <a:blip r:embed="rId3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362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67609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3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 flipV="1">
            <a:off x="1677310" y="4220343"/>
            <a:ext cx="340962" cy="2743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67FE38F-7710-4784-999E-37AC23664DDF}"/>
              </a:ext>
            </a:extLst>
          </p:cNvPr>
          <p:cNvSpPr txBox="1"/>
          <p:nvPr/>
        </p:nvSpPr>
        <p:spPr>
          <a:xfrm>
            <a:off x="838200" y="2115074"/>
            <a:ext cx="10392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Effettuare la stessa operazione per tutti gli elementi della stessa riga: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FDC547E-E0D5-8140-809B-1C40CA904E88}"/>
              </a:ext>
            </a:extLst>
          </p:cNvPr>
          <p:cNvSpPr/>
          <p:nvPr/>
        </p:nvSpPr>
        <p:spPr>
          <a:xfrm>
            <a:off x="4451797" y="2648360"/>
            <a:ext cx="32884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/>
              <a:t>R3 </a:t>
            </a:r>
            <a:r>
              <a:rPr lang="it-IT" sz="2400" b="1" dirty="0">
                <a:sym typeface="Wingdings" panose="05000000000000000000" pitchFamily="2" charset="2"/>
              </a:rPr>
              <a:t> R3 + 2xR2</a:t>
            </a:r>
            <a:endParaRPr lang="it-IT" sz="2000" b="1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BA21CCA8-B7F8-0C4D-913E-632E5C3DEF65}"/>
              </a:ext>
            </a:extLst>
          </p:cNvPr>
          <p:cNvSpPr/>
          <p:nvPr/>
        </p:nvSpPr>
        <p:spPr>
          <a:xfrm flipV="1">
            <a:off x="8462075" y="3822412"/>
            <a:ext cx="340962" cy="2743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giù 12">
            <a:extLst>
              <a:ext uri="{FF2B5EF4-FFF2-40B4-BE49-F238E27FC236}">
                <a16:creationId xmlns:a16="http://schemas.microsoft.com/office/drawing/2014/main" id="{6A133D5E-1673-A54B-9FB1-07DA82BD6C1B}"/>
              </a:ext>
            </a:extLst>
          </p:cNvPr>
          <p:cNvSpPr/>
          <p:nvPr/>
        </p:nvSpPr>
        <p:spPr>
          <a:xfrm rot="16200000">
            <a:off x="5601847" y="3491742"/>
            <a:ext cx="1081825" cy="136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2A900CC0-D354-CC47-A147-C7BF6C7D727C}"/>
                  </a:ext>
                </a:extLst>
              </p:cNvPr>
              <p:cNvSpPr txBox="1"/>
              <p:nvPr/>
            </p:nvSpPr>
            <p:spPr>
              <a:xfrm>
                <a:off x="833963" y="3319194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2A900CC0-D354-CC47-A147-C7BF6C7D7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63" y="3319194"/>
                <a:ext cx="3742071" cy="1594732"/>
              </a:xfrm>
              <a:prstGeom prst="rect">
                <a:avLst/>
              </a:prstGeom>
              <a:blipFill>
                <a:blip r:embed="rId2"/>
                <a:stretch>
                  <a:fillRect b="-629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DD60ECC9-A617-5F45-939F-0A0F25191F57}"/>
                  </a:ext>
                </a:extLst>
              </p:cNvPr>
              <p:cNvSpPr txBox="1"/>
              <p:nvPr/>
            </p:nvSpPr>
            <p:spPr>
              <a:xfrm>
                <a:off x="7740203" y="2928544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DD60ECC9-A617-5F45-939F-0A0F25191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203" y="2928544"/>
                <a:ext cx="3742071" cy="1594732"/>
              </a:xfrm>
              <a:prstGeom prst="rect">
                <a:avLst/>
              </a:prstGeom>
              <a:blipFill>
                <a:blip r:embed="rId3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E4651BD-176E-4D4C-A798-F40A9FB12205}"/>
              </a:ext>
            </a:extLst>
          </p:cNvPr>
          <p:cNvSpPr txBox="1"/>
          <p:nvPr/>
        </p:nvSpPr>
        <p:spPr>
          <a:xfrm>
            <a:off x="2018272" y="5372867"/>
            <a:ext cx="2187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>
                <a:solidFill>
                  <a:srgbClr val="FF0000"/>
                </a:solidFill>
              </a:rPr>
              <a:t>5  +  5x2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dirty="0">
                <a:solidFill>
                  <a:srgbClr val="FF0000"/>
                </a:solidFill>
              </a:rPr>
              <a:t>= 15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8EDCD16-06BE-A34C-87CC-E37FDA344D93}"/>
              </a:ext>
            </a:extLst>
          </p:cNvPr>
          <p:cNvSpPr txBox="1"/>
          <p:nvPr/>
        </p:nvSpPr>
        <p:spPr>
          <a:xfrm>
            <a:off x="5128301" y="5316471"/>
            <a:ext cx="193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>
                <a:solidFill>
                  <a:schemeClr val="accent1"/>
                </a:solidFill>
              </a:rPr>
              <a:t>3+ 2x1 = 5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4AA6924-6B58-AB4D-B8A5-CCFE89ED78FA}"/>
              </a:ext>
            </a:extLst>
          </p:cNvPr>
          <p:cNvSpPr txBox="1"/>
          <p:nvPr/>
        </p:nvSpPr>
        <p:spPr>
          <a:xfrm>
            <a:off x="8264294" y="5352604"/>
            <a:ext cx="2243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33CC"/>
                </a:solidFill>
              </a:rPr>
              <a:t> 4+ 2x10= 24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A790620F-181A-364B-9457-67371186020D}"/>
              </a:ext>
            </a:extLst>
          </p:cNvPr>
          <p:cNvCxnSpPr/>
          <p:nvPr/>
        </p:nvCxnSpPr>
        <p:spPr>
          <a:xfrm flipV="1">
            <a:off x="7063698" y="4494727"/>
            <a:ext cx="1268933" cy="199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FF6D15E-78EF-014E-978E-E2C54C48556C}"/>
              </a:ext>
            </a:extLst>
          </p:cNvPr>
          <p:cNvSpPr txBox="1"/>
          <p:nvPr/>
        </p:nvSpPr>
        <p:spPr>
          <a:xfrm>
            <a:off x="1111748" y="6054842"/>
            <a:ext cx="6928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Nota: Tutti gli elementi sotto al pivot a22 sono già zero. Passiamo direttamente a valutare la prossima colonna.</a:t>
            </a:r>
          </a:p>
        </p:txBody>
      </p:sp>
    </p:spTree>
    <p:extLst>
      <p:ext uri="{BB962C8B-B14F-4D97-AF65-F5344CB8AC3E}">
        <p14:creationId xmlns:p14="http://schemas.microsoft.com/office/powerpoint/2010/main" val="838778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FD906-979A-8149-9D82-6FD1E879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C6ECA0-E894-EB4C-8539-038CCF2B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577"/>
            <a:ext cx="10147479" cy="18634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A questo punto tutti gli elementi sotto il pivot a22 sono nulli (zero). </a:t>
            </a:r>
          </a:p>
          <a:p>
            <a:pPr marL="0" indent="0">
              <a:buNone/>
            </a:pPr>
            <a:r>
              <a:rPr lang="it-IT" dirty="0"/>
              <a:t>Ora prendiamo in considerazione il </a:t>
            </a:r>
            <a:r>
              <a:rPr lang="it-IT" dirty="0">
                <a:solidFill>
                  <a:schemeClr val="accent6"/>
                </a:solidFill>
              </a:rPr>
              <a:t>pivot a33 </a:t>
            </a:r>
            <a:r>
              <a:rPr lang="it-IT" dirty="0"/>
              <a:t>e gli elementi al di </a:t>
            </a:r>
            <a:r>
              <a:rPr lang="it-IT" b="1" dirty="0"/>
              <a:t>sotto</a:t>
            </a:r>
            <a:r>
              <a:rPr lang="it-IT" dirty="0"/>
              <a:t> di esso: è l’elemento massimo? Si. </a:t>
            </a:r>
          </a:p>
          <a:p>
            <a:pPr marL="0" indent="0">
              <a:buNone/>
            </a:pPr>
            <a:r>
              <a:rPr lang="it-IT" dirty="0"/>
              <a:t>Allora proseguiamo con lo </a:t>
            </a:r>
            <a:r>
              <a:rPr lang="it-IT" dirty="0" err="1"/>
              <a:t>step</a:t>
            </a:r>
            <a:r>
              <a:rPr lang="it-IT" dirty="0"/>
              <a:t> 2</a:t>
            </a:r>
          </a:p>
          <a:p>
            <a:pPr marL="0" indent="0">
              <a:buNone/>
            </a:pP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188D4B7F-3523-9745-B7EF-F8122F57808F}"/>
                  </a:ext>
                </a:extLst>
              </p:cNvPr>
              <p:cNvSpPr txBox="1"/>
              <p:nvPr/>
            </p:nvSpPr>
            <p:spPr>
              <a:xfrm>
                <a:off x="4224964" y="3819207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188D4B7F-3523-9745-B7EF-F8122F578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964" y="3819207"/>
                <a:ext cx="3742071" cy="1594732"/>
              </a:xfrm>
              <a:prstGeom prst="rect">
                <a:avLst/>
              </a:prstGeom>
              <a:blipFill>
                <a:blip r:embed="rId2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319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67609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2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 flipV="1">
            <a:off x="2270961" y="4482628"/>
            <a:ext cx="340962" cy="2743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67FE38F-7710-4784-999E-37AC23664DDF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Rendere nullo l’</a:t>
            </a:r>
            <a:r>
              <a:rPr lang="it-IT" sz="2400" dirty="0">
                <a:solidFill>
                  <a:schemeClr val="accent2"/>
                </a:solidFill>
              </a:rPr>
              <a:t>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33</a:t>
            </a:r>
            <a:r>
              <a:rPr lang="it-IT" sz="2800" b="1" dirty="0">
                <a:solidFill>
                  <a:schemeClr val="accent6"/>
                </a:solidFill>
              </a:rPr>
              <a:t> = 15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FDC547E-E0D5-8140-809B-1C40CA904E88}"/>
              </a:ext>
            </a:extLst>
          </p:cNvPr>
          <p:cNvSpPr/>
          <p:nvPr/>
        </p:nvSpPr>
        <p:spPr>
          <a:xfrm>
            <a:off x="4451797" y="2648360"/>
            <a:ext cx="32884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/>
              <a:t>R4 </a:t>
            </a:r>
            <a:r>
              <a:rPr lang="it-IT" sz="2400" b="1" dirty="0">
                <a:sym typeface="Wingdings" panose="05000000000000000000" pitchFamily="2" charset="2"/>
              </a:rPr>
              <a:t> 3xR4 + R3</a:t>
            </a:r>
            <a:endParaRPr lang="it-IT" sz="2000" b="1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BA21CCA8-B7F8-0C4D-913E-632E5C3DEF65}"/>
              </a:ext>
            </a:extLst>
          </p:cNvPr>
          <p:cNvSpPr/>
          <p:nvPr/>
        </p:nvSpPr>
        <p:spPr>
          <a:xfrm flipV="1">
            <a:off x="9071113" y="4291307"/>
            <a:ext cx="340962" cy="2743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1DA55A3-A55C-B949-9F6B-9C4AE05C2840}"/>
              </a:ext>
            </a:extLst>
          </p:cNvPr>
          <p:cNvSpPr/>
          <p:nvPr/>
        </p:nvSpPr>
        <p:spPr>
          <a:xfrm>
            <a:off x="5243739" y="5440502"/>
            <a:ext cx="1681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3x (-5)  +  </a:t>
            </a:r>
            <a:r>
              <a:rPr lang="it-IT" b="1" dirty="0">
                <a:solidFill>
                  <a:schemeClr val="accent6"/>
                </a:solidFill>
              </a:rPr>
              <a:t>15 </a:t>
            </a:r>
            <a:r>
              <a:rPr lang="it-IT" dirty="0"/>
              <a:t>= 0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CA8A9DB-F0C4-4C46-ABE1-51F6DC0503FF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925610" y="4523276"/>
            <a:ext cx="2385815" cy="110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ccia giù 12">
            <a:extLst>
              <a:ext uri="{FF2B5EF4-FFF2-40B4-BE49-F238E27FC236}">
                <a16:creationId xmlns:a16="http://schemas.microsoft.com/office/drawing/2014/main" id="{6A133D5E-1673-A54B-9FB1-07DA82BD6C1B}"/>
              </a:ext>
            </a:extLst>
          </p:cNvPr>
          <p:cNvSpPr/>
          <p:nvPr/>
        </p:nvSpPr>
        <p:spPr>
          <a:xfrm rot="16200000">
            <a:off x="5601847" y="3491742"/>
            <a:ext cx="1081825" cy="136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EF559A9-8BCE-2440-BBAA-3482933B7573}"/>
                  </a:ext>
                </a:extLst>
              </p:cNvPr>
              <p:cNvSpPr txBox="1"/>
              <p:nvPr/>
            </p:nvSpPr>
            <p:spPr>
              <a:xfrm>
                <a:off x="803245" y="3164332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EF559A9-8BCE-2440-BBAA-3482933B7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45" y="3164332"/>
                <a:ext cx="3742071" cy="1594732"/>
              </a:xfrm>
              <a:prstGeom prst="rect">
                <a:avLst/>
              </a:prstGeom>
              <a:blipFill>
                <a:blip r:embed="rId2"/>
                <a:stretch>
                  <a:fillRect b="-629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8C42521-E8B2-7A47-A510-15304228EF83}"/>
                  </a:ext>
                </a:extLst>
              </p:cNvPr>
              <p:cNvSpPr txBox="1"/>
              <p:nvPr/>
            </p:nvSpPr>
            <p:spPr>
              <a:xfrm>
                <a:off x="7611729" y="3025088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8C42521-E8B2-7A47-A510-15304228E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729" y="3025088"/>
                <a:ext cx="3742071" cy="1594732"/>
              </a:xfrm>
              <a:prstGeom prst="rect">
                <a:avLst/>
              </a:prstGeom>
              <a:blipFill>
                <a:blip r:embed="rId3"/>
                <a:stretch>
                  <a:fillRect b="-55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833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67609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dirty="0" err="1"/>
              <a:t>Step</a:t>
            </a:r>
            <a:r>
              <a:rPr lang="it-IT" dirty="0"/>
              <a:t> 3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 flipV="1">
            <a:off x="2310916" y="4403167"/>
            <a:ext cx="340962" cy="2743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67FE38F-7710-4784-999E-37AC23664DDF}"/>
              </a:ext>
            </a:extLst>
          </p:cNvPr>
          <p:cNvSpPr txBox="1"/>
          <p:nvPr/>
        </p:nvSpPr>
        <p:spPr>
          <a:xfrm>
            <a:off x="838200" y="2115074"/>
            <a:ext cx="10392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Effettuare la stessa operazione per tutti gli elementi della stessa riga: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FDC547E-E0D5-8140-809B-1C40CA904E88}"/>
              </a:ext>
            </a:extLst>
          </p:cNvPr>
          <p:cNvSpPr/>
          <p:nvPr/>
        </p:nvSpPr>
        <p:spPr>
          <a:xfrm>
            <a:off x="4451797" y="2648360"/>
            <a:ext cx="32884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/>
              <a:t>R4 </a:t>
            </a:r>
            <a:r>
              <a:rPr lang="it-IT" sz="2400" b="1" dirty="0">
                <a:sym typeface="Wingdings" panose="05000000000000000000" pitchFamily="2" charset="2"/>
              </a:rPr>
              <a:t> 3xR4 + R3</a:t>
            </a:r>
            <a:endParaRPr lang="it-IT" sz="2000" b="1" dirty="0"/>
          </a:p>
        </p:txBody>
      </p:sp>
      <p:sp>
        <p:nvSpPr>
          <p:cNvPr id="13" name="Freccia giù 12">
            <a:extLst>
              <a:ext uri="{FF2B5EF4-FFF2-40B4-BE49-F238E27FC236}">
                <a16:creationId xmlns:a16="http://schemas.microsoft.com/office/drawing/2014/main" id="{6A133D5E-1673-A54B-9FB1-07DA82BD6C1B}"/>
              </a:ext>
            </a:extLst>
          </p:cNvPr>
          <p:cNvSpPr/>
          <p:nvPr/>
        </p:nvSpPr>
        <p:spPr>
          <a:xfrm rot="16200000">
            <a:off x="5601847" y="3491742"/>
            <a:ext cx="1081825" cy="136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E4651BD-176E-4D4C-A798-F40A9FB12205}"/>
              </a:ext>
            </a:extLst>
          </p:cNvPr>
          <p:cNvSpPr txBox="1"/>
          <p:nvPr/>
        </p:nvSpPr>
        <p:spPr>
          <a:xfrm>
            <a:off x="2526207" y="5349713"/>
            <a:ext cx="2187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>
                <a:solidFill>
                  <a:srgbClr val="FF0000"/>
                </a:solidFill>
              </a:rPr>
              <a:t>3x3+5 = 14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8EDCD16-06BE-A34C-87CC-E37FDA344D93}"/>
              </a:ext>
            </a:extLst>
          </p:cNvPr>
          <p:cNvSpPr txBox="1"/>
          <p:nvPr/>
        </p:nvSpPr>
        <p:spPr>
          <a:xfrm>
            <a:off x="8222127" y="5349713"/>
            <a:ext cx="193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>
                <a:solidFill>
                  <a:schemeClr val="accent1"/>
                </a:solidFill>
              </a:rPr>
              <a:t>3x(-6)+24=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6825C8ED-51F2-ED47-836A-B085452AB45E}"/>
                  </a:ext>
                </a:extLst>
              </p:cNvPr>
              <p:cNvSpPr txBox="1"/>
              <p:nvPr/>
            </p:nvSpPr>
            <p:spPr>
              <a:xfrm>
                <a:off x="838200" y="3110025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6825C8ED-51F2-ED47-836A-B085452AB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10025"/>
                <a:ext cx="3742071" cy="1594732"/>
              </a:xfrm>
              <a:prstGeom prst="rect">
                <a:avLst/>
              </a:prstGeom>
              <a:blipFill>
                <a:blip r:embed="rId2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FF796DC-533E-3746-8394-8A1CB9819EBF}"/>
                  </a:ext>
                </a:extLst>
              </p:cNvPr>
              <p:cNvSpPr txBox="1"/>
              <p:nvPr/>
            </p:nvSpPr>
            <p:spPr>
              <a:xfrm>
                <a:off x="7698164" y="3075408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FF796DC-533E-3746-8394-8A1CB9819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164" y="3075408"/>
                <a:ext cx="3742071" cy="1594732"/>
              </a:xfrm>
              <a:prstGeom prst="rect">
                <a:avLst/>
              </a:prstGeom>
              <a:blipFill>
                <a:blip r:embed="rId3"/>
                <a:stretch>
                  <a:fillRect b="-55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6688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2F4B660A-CC79-483D-954D-E7CFD1AD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4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40886A-9572-438D-BBA1-9D3A4495A1D4}"/>
              </a:ext>
            </a:extLst>
          </p:cNvPr>
          <p:cNvSpPr txBox="1"/>
          <p:nvPr/>
        </p:nvSpPr>
        <p:spPr>
          <a:xfrm>
            <a:off x="838200" y="2115074"/>
            <a:ext cx="9762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4. La matrice ottenuta rappresenta un sistema </a:t>
            </a:r>
            <a:r>
              <a:rPr lang="it-IT" sz="2400" b="1" dirty="0"/>
              <a:t>equivalente</a:t>
            </a:r>
            <a:r>
              <a:rPr lang="it-IT" sz="2400" dirty="0"/>
              <a:t> a quello di partenza, cioè ha le </a:t>
            </a:r>
            <a:r>
              <a:rPr lang="it-IT" sz="2400" u="sng" dirty="0"/>
              <a:t>stesse soluzioni</a:t>
            </a:r>
            <a:r>
              <a:rPr lang="it-IT" sz="2400" dirty="0"/>
              <a:t>. </a:t>
            </a:r>
          </a:p>
          <a:p>
            <a:r>
              <a:rPr lang="it-IT" sz="2400" dirty="0"/>
              <a:t>Tornare ora alla rappresentazione del sistema con le equazioni ridotte.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9A443D4-5F52-4DB4-811A-56E57DEA0FC0}"/>
              </a:ext>
            </a:extLst>
          </p:cNvPr>
          <p:cNvGrpSpPr/>
          <p:nvPr/>
        </p:nvGrpSpPr>
        <p:grpSpPr>
          <a:xfrm>
            <a:off x="2732763" y="4463007"/>
            <a:ext cx="7137753" cy="1664815"/>
            <a:chOff x="2097333" y="5036444"/>
            <a:chExt cx="7137753" cy="1664815"/>
          </a:xfrm>
        </p:grpSpPr>
        <p:sp>
          <p:nvSpPr>
            <p:cNvPr id="5" name="Triangolo rettangolo 4">
              <a:extLst>
                <a:ext uri="{FF2B5EF4-FFF2-40B4-BE49-F238E27FC236}">
                  <a16:creationId xmlns:a16="http://schemas.microsoft.com/office/drawing/2014/main" id="{4B407980-9290-472D-A7D4-5B61C273529C}"/>
                </a:ext>
              </a:extLst>
            </p:cNvPr>
            <p:cNvSpPr/>
            <p:nvPr/>
          </p:nvSpPr>
          <p:spPr>
            <a:xfrm>
              <a:off x="2097333" y="5036444"/>
              <a:ext cx="1944109" cy="1422637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7F081B1C-4DC4-48E6-9914-FD0925BD7CD5}"/>
                </a:ext>
              </a:extLst>
            </p:cNvPr>
            <p:cNvCxnSpPr>
              <a:cxnSpLocks/>
            </p:cNvCxnSpPr>
            <p:nvPr/>
          </p:nvCxnSpPr>
          <p:spPr>
            <a:xfrm>
              <a:off x="5304321" y="5625996"/>
              <a:ext cx="16583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D979FF4C-A6EB-437F-A535-F5E724D6DD35}"/>
                    </a:ext>
                  </a:extLst>
                </p:cNvPr>
                <p:cNvSpPr txBox="1"/>
                <p:nvPr/>
              </p:nvSpPr>
              <p:spPr>
                <a:xfrm>
                  <a:off x="6615715" y="5036444"/>
                  <a:ext cx="2619371" cy="16648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=8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 2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=10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=24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=6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D979FF4C-A6EB-437F-A535-F5E724D6D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5715" y="5036444"/>
                  <a:ext cx="2619371" cy="1664815"/>
                </a:xfrm>
                <a:prstGeom prst="rect">
                  <a:avLst/>
                </a:prstGeom>
                <a:blipFill>
                  <a:blip r:embed="rId2"/>
                  <a:stretch>
                    <a:fillRect r="-386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DC91D4D-1B4C-CC40-BAA6-FCA0BE3B3D6C}"/>
                  </a:ext>
                </a:extLst>
              </p:cNvPr>
              <p:cNvSpPr txBox="1"/>
              <p:nvPr/>
            </p:nvSpPr>
            <p:spPr>
              <a:xfrm>
                <a:off x="2546615" y="4255194"/>
                <a:ext cx="3742071" cy="1594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it-IT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DC91D4D-1B4C-CC40-BAA6-FCA0BE3B3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615" y="4255194"/>
                <a:ext cx="3742071" cy="1594732"/>
              </a:xfrm>
              <a:prstGeom prst="rect">
                <a:avLst/>
              </a:prstGeom>
              <a:blipFill>
                <a:blip r:embed="rId3"/>
                <a:stretch>
                  <a:fillRect b="-55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78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234A203-F684-4DF6-80AC-177C84A3C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47" y="-2430379"/>
            <a:ext cx="12192000" cy="668955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825BDB0-1D3D-4695-9334-E7E91B86145D}"/>
              </a:ext>
            </a:extLst>
          </p:cNvPr>
          <p:cNvSpPr txBox="1"/>
          <p:nvPr/>
        </p:nvSpPr>
        <p:spPr>
          <a:xfrm>
            <a:off x="175647" y="1099066"/>
            <a:ext cx="1156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Risolto per via grafica. Questo metodo …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72CBE70-9815-4C31-B0DB-5F79881DB73D}"/>
              </a:ext>
            </a:extLst>
          </p:cNvPr>
          <p:cNvSpPr txBox="1"/>
          <p:nvPr/>
        </p:nvSpPr>
        <p:spPr>
          <a:xfrm>
            <a:off x="7516678" y="729734"/>
            <a:ext cx="54244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tre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A1BFAB4-8378-44BE-80F6-CEFDBE5EB8EA}"/>
              </a:ext>
            </a:extLst>
          </p:cNvPr>
          <p:cNvSpPr txBox="1"/>
          <p:nvPr/>
        </p:nvSpPr>
        <p:spPr>
          <a:xfrm>
            <a:off x="9583118" y="729734"/>
            <a:ext cx="54244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tre</a:t>
            </a:r>
          </a:p>
        </p:txBody>
      </p:sp>
    </p:spTree>
    <p:extLst>
      <p:ext uri="{BB962C8B-B14F-4D97-AF65-F5344CB8AC3E}">
        <p14:creationId xmlns:p14="http://schemas.microsoft.com/office/powerpoint/2010/main" val="15069912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2F4B660A-CC79-483D-954D-E7CFD1AD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5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40886A-9572-438D-BBA1-9D3A4495A1D4}"/>
              </a:ext>
            </a:extLst>
          </p:cNvPr>
          <p:cNvSpPr txBox="1"/>
          <p:nvPr/>
        </p:nvSpPr>
        <p:spPr>
          <a:xfrm>
            <a:off x="838200" y="2115074"/>
            <a:ext cx="9576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5. Risolvere il sistema partendo dall’equazione con una sola incognita.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DD503778-4319-4C99-9B45-2A023D09808F}"/>
              </a:ext>
            </a:extLst>
          </p:cNvPr>
          <p:cNvCxnSpPr>
            <a:cxnSpLocks/>
          </p:cNvCxnSpPr>
          <p:nvPr/>
        </p:nvCxnSpPr>
        <p:spPr>
          <a:xfrm>
            <a:off x="2747470" y="3583984"/>
            <a:ext cx="863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2A3F4F9-D8AF-4F31-B26C-C994C63B9238}"/>
              </a:ext>
            </a:extLst>
          </p:cNvPr>
          <p:cNvCxnSpPr>
            <a:cxnSpLocks/>
          </p:cNvCxnSpPr>
          <p:nvPr/>
        </p:nvCxnSpPr>
        <p:spPr>
          <a:xfrm>
            <a:off x="5834833" y="3583984"/>
            <a:ext cx="793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115E4185-F29E-49C1-A89A-54D9BC5DCE71}"/>
              </a:ext>
            </a:extLst>
          </p:cNvPr>
          <p:cNvCxnSpPr>
            <a:cxnSpLocks/>
          </p:cNvCxnSpPr>
          <p:nvPr/>
        </p:nvCxnSpPr>
        <p:spPr>
          <a:xfrm>
            <a:off x="8611029" y="3572365"/>
            <a:ext cx="793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A223E5F-4D44-2F42-B823-92178866D7A4}"/>
                  </a:ext>
                </a:extLst>
              </p:cNvPr>
              <p:cNvSpPr txBox="1"/>
              <p:nvPr/>
            </p:nvSpPr>
            <p:spPr>
              <a:xfrm>
                <a:off x="245112" y="2739957"/>
                <a:ext cx="2619371" cy="1664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=24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A223E5F-4D44-2F42-B823-92178866D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12" y="2739957"/>
                <a:ext cx="2619371" cy="1664815"/>
              </a:xfrm>
              <a:prstGeom prst="rect">
                <a:avLst/>
              </a:prstGeom>
              <a:blipFill>
                <a:blip r:embed="rId2"/>
                <a:stretch>
                  <a:fillRect r="-38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0114D27-5B94-844A-BB5A-EE0146311F7A}"/>
                  </a:ext>
                </a:extLst>
              </p:cNvPr>
              <p:cNvSpPr txBox="1"/>
              <p:nvPr/>
            </p:nvSpPr>
            <p:spPr>
              <a:xfrm>
                <a:off x="3740770" y="2697021"/>
                <a:ext cx="2619371" cy="1664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=24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=6/14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0114D27-5B94-844A-BB5A-EE0146311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770" y="2697021"/>
                <a:ext cx="2619371" cy="1664815"/>
              </a:xfrm>
              <a:prstGeom prst="rect">
                <a:avLst/>
              </a:prstGeom>
              <a:blipFill>
                <a:blip r:embed="rId3"/>
                <a:stretch>
                  <a:fillRect r="-33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39D56A61-A8C5-364C-B201-DF672ED55D46}"/>
                  </a:ext>
                </a:extLst>
              </p:cNvPr>
              <p:cNvSpPr txBox="1"/>
              <p:nvPr/>
            </p:nvSpPr>
            <p:spPr>
              <a:xfrm>
                <a:off x="6646631" y="2751576"/>
                <a:ext cx="2619370" cy="18739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=24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39D56A61-A8C5-364C-B201-DF672ED55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631" y="2751576"/>
                <a:ext cx="2619370" cy="1873975"/>
              </a:xfrm>
              <a:prstGeom prst="rect">
                <a:avLst/>
              </a:prstGeom>
              <a:blipFill>
                <a:blip r:embed="rId4"/>
                <a:stretch>
                  <a:fillRect r="-3365" b="-13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F35402B-D340-D74F-9ECF-38A3FECDB701}"/>
                  </a:ext>
                </a:extLst>
              </p:cNvPr>
              <p:cNvSpPr txBox="1"/>
              <p:nvPr/>
            </p:nvSpPr>
            <p:spPr>
              <a:xfrm>
                <a:off x="9152810" y="2697021"/>
                <a:ext cx="3131050" cy="2689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−3∗(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)=8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)=10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+5∗(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)=24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=3/7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F35402B-D340-D74F-9ECF-38A3FECDB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810" y="2697021"/>
                <a:ext cx="3131050" cy="2689198"/>
              </a:xfrm>
              <a:prstGeom prst="rect">
                <a:avLst/>
              </a:prstGeom>
              <a:blipFill>
                <a:blip r:embed="rId5"/>
                <a:stretch>
                  <a:fillRect r="-3239" b="-14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971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2F4B660A-CC79-483D-954D-E7CFD1AD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5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40886A-9572-438D-BBA1-9D3A4495A1D4}"/>
              </a:ext>
            </a:extLst>
          </p:cNvPr>
          <p:cNvSpPr txBox="1"/>
          <p:nvPr/>
        </p:nvSpPr>
        <p:spPr>
          <a:xfrm>
            <a:off x="838200" y="2115074"/>
            <a:ext cx="9576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5. Risolvere il sistema partendo dall’equazione con una sola incognita.</a:t>
            </a:r>
          </a:p>
          <a:p>
            <a:r>
              <a:rPr lang="it-IT" sz="2400" dirty="0"/>
              <a:t>Sostituire il valore trovato nelle altre equazioni.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DD503778-4319-4C99-9B45-2A023D09808F}"/>
              </a:ext>
            </a:extLst>
          </p:cNvPr>
          <p:cNvCxnSpPr>
            <a:cxnSpLocks/>
          </p:cNvCxnSpPr>
          <p:nvPr/>
        </p:nvCxnSpPr>
        <p:spPr>
          <a:xfrm>
            <a:off x="3777779" y="4750523"/>
            <a:ext cx="863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115E4185-F29E-49C1-A89A-54D9BC5DCE71}"/>
              </a:ext>
            </a:extLst>
          </p:cNvPr>
          <p:cNvCxnSpPr>
            <a:cxnSpLocks/>
          </p:cNvCxnSpPr>
          <p:nvPr/>
        </p:nvCxnSpPr>
        <p:spPr>
          <a:xfrm>
            <a:off x="8018601" y="4812767"/>
            <a:ext cx="793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F35402B-D340-D74F-9ECF-38A3FECDB701}"/>
                  </a:ext>
                </a:extLst>
              </p:cNvPr>
              <p:cNvSpPr txBox="1"/>
              <p:nvPr/>
            </p:nvSpPr>
            <p:spPr>
              <a:xfrm>
                <a:off x="703270" y="3437120"/>
                <a:ext cx="2916439" cy="26967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)=10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=24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=3/7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F35402B-D340-D74F-9ECF-38A3FECDB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70" y="3437120"/>
                <a:ext cx="2916439" cy="2696764"/>
              </a:xfrm>
              <a:prstGeom prst="rect">
                <a:avLst/>
              </a:prstGeom>
              <a:blipFill>
                <a:blip r:embed="rId2"/>
                <a:stretch>
                  <a:fillRect r="-3463" b="-23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8EEC9380-9DE3-BF47-B3C9-21D54F6FB7D3}"/>
                  </a:ext>
                </a:extLst>
              </p:cNvPr>
              <p:cNvSpPr txBox="1"/>
              <p:nvPr/>
            </p:nvSpPr>
            <p:spPr>
              <a:xfrm>
                <a:off x="4799485" y="3437120"/>
                <a:ext cx="2916439" cy="27058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)=10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24 −</m:t>
                                    </m:r>
                                    <m:f>
                                      <m:fPr>
                                        <m:ctrlP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  <m:t>15</m:t>
                                        </m:r>
                                      </m:num>
                                      <m:den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=3/7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8EEC9380-9DE3-BF47-B3C9-21D54F6FB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485" y="3437120"/>
                <a:ext cx="2916439" cy="2705869"/>
              </a:xfrm>
              <a:prstGeom prst="rect">
                <a:avLst/>
              </a:prstGeom>
              <a:blipFill>
                <a:blip r:embed="rId3"/>
                <a:stretch>
                  <a:fillRect r="-3030" b="-14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07703885-4593-0745-BB9E-BFCF066D5852}"/>
                  </a:ext>
                </a:extLst>
              </p:cNvPr>
              <p:cNvSpPr txBox="1"/>
              <p:nvPr/>
            </p:nvSpPr>
            <p:spPr>
              <a:xfrm>
                <a:off x="8956641" y="3459832"/>
                <a:ext cx="2916439" cy="26980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)=10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=3/7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07703885-4593-0745-BB9E-BFCF066D5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641" y="3459832"/>
                <a:ext cx="2916439" cy="2698046"/>
              </a:xfrm>
              <a:prstGeom prst="rect">
                <a:avLst/>
              </a:prstGeom>
              <a:blipFill>
                <a:blip r:embed="rId4"/>
                <a:stretch>
                  <a:fillRect r="-3463" b="-14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466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2F4B660A-CC79-483D-954D-E7CFD1AD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5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40886A-9572-438D-BBA1-9D3A4495A1D4}"/>
              </a:ext>
            </a:extLst>
          </p:cNvPr>
          <p:cNvSpPr txBox="1"/>
          <p:nvPr/>
        </p:nvSpPr>
        <p:spPr>
          <a:xfrm>
            <a:off x="838200" y="2115074"/>
            <a:ext cx="9576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5. Risolvere il sistema partendo dall’equazione con una sola incognita. Sostituire il valore trovato nelle altre equazioni.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DD503778-4319-4C99-9B45-2A023D09808F}"/>
              </a:ext>
            </a:extLst>
          </p:cNvPr>
          <p:cNvCxnSpPr>
            <a:cxnSpLocks/>
          </p:cNvCxnSpPr>
          <p:nvPr/>
        </p:nvCxnSpPr>
        <p:spPr>
          <a:xfrm flipV="1">
            <a:off x="3187037" y="4622371"/>
            <a:ext cx="703038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2A3F4F9-D8AF-4F31-B26C-C994C63B9238}"/>
              </a:ext>
            </a:extLst>
          </p:cNvPr>
          <p:cNvCxnSpPr>
            <a:cxnSpLocks/>
          </p:cNvCxnSpPr>
          <p:nvPr/>
        </p:nvCxnSpPr>
        <p:spPr>
          <a:xfrm>
            <a:off x="8198912" y="5123506"/>
            <a:ext cx="607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A893905-D1A8-194B-84CE-D4C88E58B6E9}"/>
                  </a:ext>
                </a:extLst>
              </p:cNvPr>
              <p:cNvSpPr txBox="1"/>
              <p:nvPr/>
            </p:nvSpPr>
            <p:spPr>
              <a:xfrm>
                <a:off x="49608" y="3175082"/>
                <a:ext cx="3358419" cy="2706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d>
                                  <m:d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it-IT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sz="2400" b="0" i="1" smtClean="0">
                                            <a:latin typeface="Cambria Math" panose="02040503050406030204" pitchFamily="18" charset="0"/>
                                          </a:rPr>
                                          <m:t>51</m:t>
                                        </m:r>
                                      </m:num>
                                      <m:den>
                                        <m:r>
                                          <a:rPr lang="it-IT" sz="24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+5(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)+(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)=10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=3/7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A893905-D1A8-194B-84CE-D4C88E58B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8" y="3175082"/>
                <a:ext cx="3358419" cy="2706767"/>
              </a:xfrm>
              <a:prstGeom prst="rect">
                <a:avLst/>
              </a:prstGeom>
              <a:blipFill>
                <a:blip r:embed="rId2"/>
                <a:stretch>
                  <a:fillRect r="-3019" b="-23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1D7D2B4-B909-024B-A485-962CF9896601}"/>
                  </a:ext>
                </a:extLst>
              </p:cNvPr>
              <p:cNvSpPr txBox="1"/>
              <p:nvPr/>
            </p:nvSpPr>
            <p:spPr>
              <a:xfrm>
                <a:off x="4353759" y="3035749"/>
                <a:ext cx="4166140" cy="2976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8 −3</m:t>
                                    </m:r>
                                    <m:d>
                                      <m:dPr>
                                        <m:ctrlP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it-IT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it-IT" sz="2400" i="1">
                                                <a:latin typeface="Cambria Math" panose="02040503050406030204" pitchFamily="18" charset="0"/>
                                              </a:rPr>
                                              <m:t>51</m:t>
                                            </m:r>
                                          </m:num>
                                          <m:den>
                                            <m:r>
                                              <a:rPr lang="it-IT" sz="2400" i="1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num>
                                      <m:den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10−5</m:t>
                                    </m:r>
                                    <m:d>
                                      <m:dPr>
                                        <m:ctrlP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it-IT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it-IT" sz="2400" i="1">
                                                <a:latin typeface="Cambria Math" panose="02040503050406030204" pitchFamily="18" charset="0"/>
                                              </a:rPr>
                                              <m:t>51</m:t>
                                            </m:r>
                                          </m:num>
                                          <m:den>
                                            <m:r>
                                              <a:rPr lang="it-IT" sz="2400" i="1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it-IT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it-IT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it-IT" sz="24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it-IT" sz="2400" i="1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=3/7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1D7D2B4-B909-024B-A485-962CF9896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759" y="3035749"/>
                <a:ext cx="4166140" cy="2976712"/>
              </a:xfrm>
              <a:prstGeom prst="rect">
                <a:avLst/>
              </a:prstGeom>
              <a:blipFill>
                <a:blip r:embed="rId3"/>
                <a:stretch>
                  <a:fillRect r="-2432" b="-17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7541A2E-CD93-2449-AEE7-972240898C48}"/>
                  </a:ext>
                </a:extLst>
              </p:cNvPr>
              <p:cNvSpPr txBox="1"/>
              <p:nvPr/>
            </p:nvSpPr>
            <p:spPr>
              <a:xfrm>
                <a:off x="9454350" y="3035749"/>
                <a:ext cx="2046484" cy="27067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373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145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num>
                                  <m:den>
                                    <m:r>
                                      <a:rPr lang="it-IT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=3/7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7541A2E-CD93-2449-AEE7-972240898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350" y="3035749"/>
                <a:ext cx="2046484" cy="2706767"/>
              </a:xfrm>
              <a:prstGeom prst="rect">
                <a:avLst/>
              </a:prstGeom>
              <a:blipFill>
                <a:blip r:embed="rId4"/>
                <a:stretch>
                  <a:fillRect r="-4938" b="-18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0548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C43C243-EB51-401A-B9C2-5398A930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Sistemi impossibili</a:t>
            </a:r>
            <a:endParaRPr lang="it-IT" dirty="0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F4211DE7-F4D7-4FA4-A93A-9D973DCD39E6}"/>
              </a:ext>
            </a:extLst>
          </p:cNvPr>
          <p:cNvGrpSpPr/>
          <p:nvPr/>
        </p:nvGrpSpPr>
        <p:grpSpPr>
          <a:xfrm>
            <a:off x="3232510" y="1869002"/>
            <a:ext cx="10680290" cy="4520634"/>
            <a:chOff x="2510181" y="2111223"/>
            <a:chExt cx="10680290" cy="4520634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8601B404-2933-404C-851F-461CAFA4166D}"/>
                </a:ext>
              </a:extLst>
            </p:cNvPr>
            <p:cNvSpPr txBox="1"/>
            <p:nvPr/>
          </p:nvSpPr>
          <p:spPr>
            <a:xfrm>
              <a:off x="2510181" y="2111223"/>
              <a:ext cx="10680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Non tutti i sistemi hanno soluzione. Vediamo un esempio in cui accade questa cosa.</a:t>
              </a:r>
            </a:p>
          </p:txBody>
        </p: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E0F8B761-38F4-4B9B-8841-4B04AE0AAEB8}"/>
                </a:ext>
              </a:extLst>
            </p:cNvPr>
            <p:cNvGrpSpPr/>
            <p:nvPr/>
          </p:nvGrpSpPr>
          <p:grpSpPr>
            <a:xfrm>
              <a:off x="2863378" y="2643549"/>
              <a:ext cx="4986948" cy="982577"/>
              <a:chOff x="1109052" y="2446423"/>
              <a:chExt cx="4986948" cy="9825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85714899-73C4-409C-AAEA-E9794A91992E}"/>
                      </a:ext>
                    </a:extLst>
                  </p:cNvPr>
                  <p:cNvSpPr txBox="1"/>
                  <p:nvPr/>
                </p:nvSpPr>
                <p:spPr>
                  <a:xfrm>
                    <a:off x="1109052" y="2446423"/>
                    <a:ext cx="1919693" cy="9825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it-IT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=2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+4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it-IT" sz="2000" dirty="0"/>
                  </a:p>
                </p:txBody>
              </p:sp>
            </mc:Choice>
            <mc:Fallback xmlns="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85714899-73C4-409C-AAEA-E9794A9199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9052" y="2446423"/>
                    <a:ext cx="1919693" cy="9825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asellaDiTesto 6">
                    <a:extLst>
                      <a:ext uri="{FF2B5EF4-FFF2-40B4-BE49-F238E27FC236}">
                        <a16:creationId xmlns:a16="http://schemas.microsoft.com/office/drawing/2014/main" id="{E54D7675-837A-477D-A4F5-4532BABC9D53}"/>
                      </a:ext>
                    </a:extLst>
                  </p:cNvPr>
                  <p:cNvSpPr txBox="1"/>
                  <p:nvPr/>
                </p:nvSpPr>
                <p:spPr>
                  <a:xfrm>
                    <a:off x="4480366" y="2568602"/>
                    <a:ext cx="1615634" cy="73257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7" name="CasellaDiTesto 6">
                    <a:extLst>
                      <a:ext uri="{FF2B5EF4-FFF2-40B4-BE49-F238E27FC236}">
                        <a16:creationId xmlns:a16="http://schemas.microsoft.com/office/drawing/2014/main" id="{E54D7675-837A-477D-A4F5-4532BABC9D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0366" y="2568602"/>
                    <a:ext cx="1615634" cy="73257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Connettore 2 8">
                <a:extLst>
                  <a:ext uri="{FF2B5EF4-FFF2-40B4-BE49-F238E27FC236}">
                    <a16:creationId xmlns:a16="http://schemas.microsoft.com/office/drawing/2014/main" id="{F8F70AF4-32D4-47AC-B811-BE3D73F303AC}"/>
                  </a:ext>
                </a:extLst>
              </p:cNvPr>
              <p:cNvCxnSpPr/>
              <p:nvPr/>
            </p:nvCxnSpPr>
            <p:spPr>
              <a:xfrm>
                <a:off x="3288890" y="2949596"/>
                <a:ext cx="9291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66B31184-18A1-44A5-84B4-F4CC3E1B980C}"/>
                </a:ext>
              </a:extLst>
            </p:cNvPr>
            <p:cNvSpPr txBox="1"/>
            <p:nvPr/>
          </p:nvSpPr>
          <p:spPr>
            <a:xfrm>
              <a:off x="3225257" y="3843529"/>
              <a:ext cx="44247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Scambiare prima e seconda riga in modo da avere già 0 sotto l’elemento a11 </a:t>
              </a: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A56956FC-9336-4E79-9A82-ADB265C3210F}"/>
                </a:ext>
              </a:extLst>
            </p:cNvPr>
            <p:cNvSpPr/>
            <p:nvPr/>
          </p:nvSpPr>
          <p:spPr>
            <a:xfrm rot="5400000">
              <a:off x="9567282" y="5731857"/>
              <a:ext cx="216000" cy="1584000"/>
            </a:xfrm>
            <a:prstGeom prst="rect">
              <a:avLst/>
            </a:prstGeom>
            <a:solidFill>
              <a:srgbClr val="FF0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6F6A00F7-C84E-4DA2-89CA-4632F73778A3}"/>
                    </a:ext>
                  </a:extLst>
                </p:cNvPr>
                <p:cNvSpPr txBox="1"/>
                <p:nvPr/>
              </p:nvSpPr>
              <p:spPr>
                <a:xfrm>
                  <a:off x="8780903" y="3843251"/>
                  <a:ext cx="161563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6F6A00F7-C84E-4DA2-89CA-4632F73778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0903" y="3843251"/>
                  <a:ext cx="1615634" cy="73257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B55BC588-EAE6-452F-A8A7-8BCCB2EA32B0}"/>
                </a:ext>
              </a:extLst>
            </p:cNvPr>
            <p:cNvSpPr txBox="1"/>
            <p:nvPr/>
          </p:nvSpPr>
          <p:spPr>
            <a:xfrm>
              <a:off x="3225257" y="4864765"/>
              <a:ext cx="3741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Sostituire: R3 </a:t>
              </a:r>
              <a:r>
                <a:rPr lang="it-IT" dirty="0">
                  <a:sym typeface="Wingdings" panose="05000000000000000000" pitchFamily="2" charset="2"/>
                </a:rPr>
                <a:t> R3 – R1</a:t>
              </a:r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3D210763-2480-4957-A533-07952B06CCBD}"/>
                    </a:ext>
                  </a:extLst>
                </p:cNvPr>
                <p:cNvSpPr txBox="1"/>
                <p:nvPr/>
              </p:nvSpPr>
              <p:spPr>
                <a:xfrm>
                  <a:off x="8780903" y="4867811"/>
                  <a:ext cx="1788759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3D210763-2480-4957-A533-07952B06CC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0903" y="4867811"/>
                  <a:ext cx="1788759" cy="7325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FD2DAFCF-6810-4FD8-B6AA-72A170DBD0D4}"/>
                </a:ext>
              </a:extLst>
            </p:cNvPr>
            <p:cNvSpPr txBox="1"/>
            <p:nvPr/>
          </p:nvSpPr>
          <p:spPr>
            <a:xfrm>
              <a:off x="3225257" y="5896238"/>
              <a:ext cx="3741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Sostituire: R3 </a:t>
              </a:r>
              <a:r>
                <a:rPr lang="it-IT" dirty="0">
                  <a:sym typeface="Wingdings" panose="05000000000000000000" pitchFamily="2" charset="2"/>
                </a:rPr>
                <a:t> R3 – R2</a:t>
              </a:r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8B93B90-1BC6-42D8-8ACD-8E248DF3B087}"/>
                    </a:ext>
                  </a:extLst>
                </p:cNvPr>
                <p:cNvSpPr txBox="1"/>
                <p:nvPr/>
              </p:nvSpPr>
              <p:spPr>
                <a:xfrm>
                  <a:off x="8780903" y="5899284"/>
                  <a:ext cx="1788759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8B93B90-1BC6-42D8-8ACD-8E248DF3B0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0903" y="5899284"/>
                  <a:ext cx="1788759" cy="73257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Cerchio vuoto 20">
            <a:extLst>
              <a:ext uri="{FF2B5EF4-FFF2-40B4-BE49-F238E27FC236}">
                <a16:creationId xmlns:a16="http://schemas.microsoft.com/office/drawing/2014/main" id="{E28B7BBB-E790-42C2-A8E5-66F87664DA97}"/>
              </a:ext>
            </a:extLst>
          </p:cNvPr>
          <p:cNvSpPr/>
          <p:nvPr/>
        </p:nvSpPr>
        <p:spPr>
          <a:xfrm>
            <a:off x="479878" y="2040322"/>
            <a:ext cx="2187177" cy="2082349"/>
          </a:xfrm>
          <a:prstGeom prst="donut">
            <a:avLst>
              <a:gd name="adj" fmla="val 1099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ATTENZIONE!</a:t>
            </a:r>
          </a:p>
        </p:txBody>
      </p:sp>
    </p:spTree>
    <p:extLst>
      <p:ext uri="{BB962C8B-B14F-4D97-AF65-F5344CB8AC3E}">
        <p14:creationId xmlns:p14="http://schemas.microsoft.com/office/powerpoint/2010/main" val="12919544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C43C243-EB51-401A-B9C2-5398A930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>
                <a:solidFill>
                  <a:srgbClr val="FF0000"/>
                </a:solidFill>
              </a:rPr>
              <a:t>Attenzione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01B404-2933-404C-851F-461CAFA4166D}"/>
              </a:ext>
            </a:extLst>
          </p:cNvPr>
          <p:cNvSpPr txBox="1"/>
          <p:nvPr/>
        </p:nvSpPr>
        <p:spPr>
          <a:xfrm>
            <a:off x="838200" y="1698268"/>
            <a:ext cx="106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Non tutti i sistemi hanno soluzione. Vediamo un esempio in cui accade questa cosa.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6D3627E2-AA7E-4863-9ADD-218B8694A81E}"/>
              </a:ext>
            </a:extLst>
          </p:cNvPr>
          <p:cNvGrpSpPr/>
          <p:nvPr/>
        </p:nvGrpSpPr>
        <p:grpSpPr>
          <a:xfrm>
            <a:off x="1383223" y="3122078"/>
            <a:ext cx="4955465" cy="219477"/>
            <a:chOff x="1383223" y="3122078"/>
            <a:chExt cx="4955465" cy="219477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A56956FC-9336-4E79-9A82-ADB265C3210F}"/>
                </a:ext>
              </a:extLst>
            </p:cNvPr>
            <p:cNvSpPr/>
            <p:nvPr/>
          </p:nvSpPr>
          <p:spPr>
            <a:xfrm rot="5400000">
              <a:off x="2067223" y="2441555"/>
              <a:ext cx="216000" cy="1584000"/>
            </a:xfrm>
            <a:prstGeom prst="rect">
              <a:avLst/>
            </a:prstGeom>
            <a:solidFill>
              <a:srgbClr val="FF0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DE673774-F8B4-4F03-862D-5980246D619F}"/>
                </a:ext>
              </a:extLst>
            </p:cNvPr>
            <p:cNvSpPr/>
            <p:nvPr/>
          </p:nvSpPr>
          <p:spPr>
            <a:xfrm rot="5400000">
              <a:off x="5438688" y="2438078"/>
              <a:ext cx="216000" cy="1584000"/>
            </a:xfrm>
            <a:prstGeom prst="rect">
              <a:avLst/>
            </a:prstGeom>
            <a:solidFill>
              <a:srgbClr val="FF0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440E776D-384C-48B8-BB6D-409095B76799}"/>
              </a:ext>
            </a:extLst>
          </p:cNvPr>
          <p:cNvGrpSpPr/>
          <p:nvPr/>
        </p:nvGrpSpPr>
        <p:grpSpPr>
          <a:xfrm>
            <a:off x="1313223" y="2446423"/>
            <a:ext cx="9565554" cy="982577"/>
            <a:chOff x="1460707" y="3735241"/>
            <a:chExt cx="9565554" cy="982577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E0F8B761-38F4-4B9B-8841-4B04AE0AAEB8}"/>
                </a:ext>
              </a:extLst>
            </p:cNvPr>
            <p:cNvGrpSpPr/>
            <p:nvPr/>
          </p:nvGrpSpPr>
          <p:grpSpPr>
            <a:xfrm>
              <a:off x="3473614" y="3735241"/>
              <a:ext cx="3044937" cy="982577"/>
              <a:chOff x="3288890" y="2397844"/>
              <a:chExt cx="3044937" cy="9825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85714899-73C4-409C-AAEA-E9794A91992E}"/>
                      </a:ext>
                    </a:extLst>
                  </p:cNvPr>
                  <p:cNvSpPr txBox="1"/>
                  <p:nvPr/>
                </p:nvSpPr>
                <p:spPr>
                  <a:xfrm>
                    <a:off x="4470240" y="2397844"/>
                    <a:ext cx="1863587" cy="9825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=2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 3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0=−3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it-IT" sz="2000" dirty="0"/>
                  </a:p>
                </p:txBody>
              </p:sp>
            </mc:Choice>
            <mc:Fallback xmlns="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85714899-73C4-409C-AAEA-E9794A9199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0240" y="2397844"/>
                    <a:ext cx="1863587" cy="9825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Connettore 2 8">
                <a:extLst>
                  <a:ext uri="{FF2B5EF4-FFF2-40B4-BE49-F238E27FC236}">
                    <a16:creationId xmlns:a16="http://schemas.microsoft.com/office/drawing/2014/main" id="{F8F70AF4-32D4-47AC-B811-BE3D73F303AC}"/>
                  </a:ext>
                </a:extLst>
              </p:cNvPr>
              <p:cNvCxnSpPr/>
              <p:nvPr/>
            </p:nvCxnSpPr>
            <p:spPr>
              <a:xfrm>
                <a:off x="3288890" y="2949596"/>
                <a:ext cx="9291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8B93B90-1BC6-42D8-8ACD-8E248DF3B087}"/>
                    </a:ext>
                  </a:extLst>
                </p:cNvPr>
                <p:cNvSpPr txBox="1"/>
                <p:nvPr/>
              </p:nvSpPr>
              <p:spPr>
                <a:xfrm>
                  <a:off x="1460707" y="3916680"/>
                  <a:ext cx="1788759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8B93B90-1BC6-42D8-8ACD-8E248DF3B0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707" y="3916680"/>
                  <a:ext cx="1788759" cy="7325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Freccia a destra 1">
              <a:extLst>
                <a:ext uri="{FF2B5EF4-FFF2-40B4-BE49-F238E27FC236}">
                  <a16:creationId xmlns:a16="http://schemas.microsoft.com/office/drawing/2014/main" id="{21E5F594-5B0E-43FF-A9EB-C143EDAF989B}"/>
                </a:ext>
              </a:extLst>
            </p:cNvPr>
            <p:cNvSpPr/>
            <p:nvPr/>
          </p:nvSpPr>
          <p:spPr>
            <a:xfrm>
              <a:off x="7241458" y="3916680"/>
              <a:ext cx="784971" cy="72909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FF0000"/>
                </a:solidFill>
              </a:endParaRPr>
            </a:p>
          </p:txBody>
        </p: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CF9DCC90-E303-4C31-858B-F65DE1F41DE9}"/>
                </a:ext>
              </a:extLst>
            </p:cNvPr>
            <p:cNvSpPr txBox="1"/>
            <p:nvPr/>
          </p:nvSpPr>
          <p:spPr>
            <a:xfrm>
              <a:off x="8450826" y="3794488"/>
              <a:ext cx="25754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Questo sistema è impossibile e non ammette soluzioni</a:t>
              </a:r>
            </a:p>
          </p:txBody>
        </p:sp>
      </p:grp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AB474E3-5E0E-4637-B57D-F720EEE1AAFD}"/>
              </a:ext>
            </a:extLst>
          </p:cNvPr>
          <p:cNvSpPr txBox="1"/>
          <p:nvPr/>
        </p:nvSpPr>
        <p:spPr>
          <a:xfrm>
            <a:off x="1538749" y="4328736"/>
            <a:ext cx="9340028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Quando i primi tre elementi di una riga sono 0 e l’ultimo è diverso da 0, il sistema è impossibile.</a:t>
            </a:r>
          </a:p>
        </p:txBody>
      </p:sp>
    </p:spTree>
    <p:extLst>
      <p:ext uri="{BB962C8B-B14F-4D97-AF65-F5344CB8AC3E}">
        <p14:creationId xmlns:p14="http://schemas.microsoft.com/office/powerpoint/2010/main" val="16807581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C43C243-EB51-401A-B9C2-5398A930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Sistemi indeterminati</a:t>
            </a:r>
            <a:endParaRPr lang="it-IT" dirty="0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F4211DE7-F4D7-4FA4-A93A-9D973DCD39E6}"/>
              </a:ext>
            </a:extLst>
          </p:cNvPr>
          <p:cNvGrpSpPr/>
          <p:nvPr/>
        </p:nvGrpSpPr>
        <p:grpSpPr>
          <a:xfrm>
            <a:off x="3232510" y="1869002"/>
            <a:ext cx="10680290" cy="4520634"/>
            <a:chOff x="2510181" y="2111223"/>
            <a:chExt cx="10680290" cy="4520634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8601B404-2933-404C-851F-461CAFA4166D}"/>
                </a:ext>
              </a:extLst>
            </p:cNvPr>
            <p:cNvSpPr txBox="1"/>
            <p:nvPr/>
          </p:nvSpPr>
          <p:spPr>
            <a:xfrm>
              <a:off x="2510181" y="2111223"/>
              <a:ext cx="10680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Vediamo un esempio in cui il sistema non ha solo una soluzione.</a:t>
              </a:r>
            </a:p>
          </p:txBody>
        </p: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E0F8B761-38F4-4B9B-8841-4B04AE0AAEB8}"/>
                </a:ext>
              </a:extLst>
            </p:cNvPr>
            <p:cNvGrpSpPr/>
            <p:nvPr/>
          </p:nvGrpSpPr>
          <p:grpSpPr>
            <a:xfrm>
              <a:off x="2863378" y="2643549"/>
              <a:ext cx="4986948" cy="982577"/>
              <a:chOff x="1109052" y="2446423"/>
              <a:chExt cx="4986948" cy="9825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85714899-73C4-409C-AAEA-E9794A91992E}"/>
                      </a:ext>
                    </a:extLst>
                  </p:cNvPr>
                  <p:cNvSpPr txBox="1"/>
                  <p:nvPr/>
                </p:nvSpPr>
                <p:spPr>
                  <a:xfrm>
                    <a:off x="1109052" y="2446423"/>
                    <a:ext cx="1919693" cy="9825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it-IT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=2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+4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=3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it-IT" sz="2000" dirty="0"/>
                  </a:p>
                </p:txBody>
              </p:sp>
            </mc:Choice>
            <mc:Fallback xmlns="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85714899-73C4-409C-AAEA-E9794A9199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9052" y="2446423"/>
                    <a:ext cx="1919693" cy="9825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asellaDiTesto 6">
                    <a:extLst>
                      <a:ext uri="{FF2B5EF4-FFF2-40B4-BE49-F238E27FC236}">
                        <a16:creationId xmlns:a16="http://schemas.microsoft.com/office/drawing/2014/main" id="{E54D7675-837A-477D-A4F5-4532BABC9D53}"/>
                      </a:ext>
                    </a:extLst>
                  </p:cNvPr>
                  <p:cNvSpPr txBox="1"/>
                  <p:nvPr/>
                </p:nvSpPr>
                <p:spPr>
                  <a:xfrm>
                    <a:off x="4480366" y="2568602"/>
                    <a:ext cx="1615634" cy="73257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7" name="CasellaDiTesto 6">
                    <a:extLst>
                      <a:ext uri="{FF2B5EF4-FFF2-40B4-BE49-F238E27FC236}">
                        <a16:creationId xmlns:a16="http://schemas.microsoft.com/office/drawing/2014/main" id="{E54D7675-837A-477D-A4F5-4532BABC9D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0366" y="2568602"/>
                    <a:ext cx="1615634" cy="73257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Connettore 2 8">
                <a:extLst>
                  <a:ext uri="{FF2B5EF4-FFF2-40B4-BE49-F238E27FC236}">
                    <a16:creationId xmlns:a16="http://schemas.microsoft.com/office/drawing/2014/main" id="{F8F70AF4-32D4-47AC-B811-BE3D73F303AC}"/>
                  </a:ext>
                </a:extLst>
              </p:cNvPr>
              <p:cNvCxnSpPr/>
              <p:nvPr/>
            </p:nvCxnSpPr>
            <p:spPr>
              <a:xfrm>
                <a:off x="3288890" y="2949596"/>
                <a:ext cx="9291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66B31184-18A1-44A5-84B4-F4CC3E1B980C}"/>
                </a:ext>
              </a:extLst>
            </p:cNvPr>
            <p:cNvSpPr txBox="1"/>
            <p:nvPr/>
          </p:nvSpPr>
          <p:spPr>
            <a:xfrm>
              <a:off x="3225257" y="3843529"/>
              <a:ext cx="44247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Scambiare prima e seconda riga in modo da avere già 0 sotto l’elemento a11 </a:t>
              </a: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A56956FC-9336-4E79-9A82-ADB265C3210F}"/>
                </a:ext>
              </a:extLst>
            </p:cNvPr>
            <p:cNvSpPr/>
            <p:nvPr/>
          </p:nvSpPr>
          <p:spPr>
            <a:xfrm rot="5400000">
              <a:off x="9567282" y="5731857"/>
              <a:ext cx="216000" cy="1584000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6F6A00F7-C84E-4DA2-89CA-4632F73778A3}"/>
                    </a:ext>
                  </a:extLst>
                </p:cNvPr>
                <p:cNvSpPr txBox="1"/>
                <p:nvPr/>
              </p:nvSpPr>
              <p:spPr>
                <a:xfrm>
                  <a:off x="8780903" y="3843251"/>
                  <a:ext cx="161563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6F6A00F7-C84E-4DA2-89CA-4632F73778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0903" y="3843251"/>
                  <a:ext cx="1615634" cy="73257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B55BC588-EAE6-452F-A8A7-8BCCB2EA32B0}"/>
                </a:ext>
              </a:extLst>
            </p:cNvPr>
            <p:cNvSpPr txBox="1"/>
            <p:nvPr/>
          </p:nvSpPr>
          <p:spPr>
            <a:xfrm>
              <a:off x="3225257" y="4864765"/>
              <a:ext cx="3741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Sostituire: R3 </a:t>
              </a:r>
              <a:r>
                <a:rPr lang="it-IT" dirty="0">
                  <a:sym typeface="Wingdings" panose="05000000000000000000" pitchFamily="2" charset="2"/>
                </a:rPr>
                <a:t> R3 – R1</a:t>
              </a:r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3D210763-2480-4957-A533-07952B06CCBD}"/>
                    </a:ext>
                  </a:extLst>
                </p:cNvPr>
                <p:cNvSpPr txBox="1"/>
                <p:nvPr/>
              </p:nvSpPr>
              <p:spPr>
                <a:xfrm>
                  <a:off x="8780903" y="4867811"/>
                  <a:ext cx="161563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3D210763-2480-4957-A533-07952B06CC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0903" y="4867811"/>
                  <a:ext cx="1615634" cy="7325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FD2DAFCF-6810-4FD8-B6AA-72A170DBD0D4}"/>
                </a:ext>
              </a:extLst>
            </p:cNvPr>
            <p:cNvSpPr txBox="1"/>
            <p:nvPr/>
          </p:nvSpPr>
          <p:spPr>
            <a:xfrm>
              <a:off x="3225257" y="5896238"/>
              <a:ext cx="3741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Sostituire: R3 </a:t>
              </a:r>
              <a:r>
                <a:rPr lang="it-IT" dirty="0">
                  <a:sym typeface="Wingdings" panose="05000000000000000000" pitchFamily="2" charset="2"/>
                </a:rPr>
                <a:t> R3 – R2</a:t>
              </a:r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8B93B90-1BC6-42D8-8ACD-8E248DF3B087}"/>
                    </a:ext>
                  </a:extLst>
                </p:cNvPr>
                <p:cNvSpPr txBox="1"/>
                <p:nvPr/>
              </p:nvSpPr>
              <p:spPr>
                <a:xfrm>
                  <a:off x="8780903" y="5899284"/>
                  <a:ext cx="161563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8B93B90-1BC6-42D8-8ACD-8E248DF3B0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0903" y="5899284"/>
                  <a:ext cx="1615634" cy="73257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Cerchio vuoto 20">
            <a:extLst>
              <a:ext uri="{FF2B5EF4-FFF2-40B4-BE49-F238E27FC236}">
                <a16:creationId xmlns:a16="http://schemas.microsoft.com/office/drawing/2014/main" id="{E28B7BBB-E790-42C2-A8E5-66F87664DA97}"/>
              </a:ext>
            </a:extLst>
          </p:cNvPr>
          <p:cNvSpPr/>
          <p:nvPr/>
        </p:nvSpPr>
        <p:spPr>
          <a:xfrm>
            <a:off x="479878" y="2040322"/>
            <a:ext cx="2187177" cy="2082349"/>
          </a:xfrm>
          <a:prstGeom prst="donut">
            <a:avLst>
              <a:gd name="adj" fmla="val 10996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TRATTARE CON CAUTELA!</a:t>
            </a:r>
          </a:p>
        </p:txBody>
      </p:sp>
    </p:spTree>
    <p:extLst>
      <p:ext uri="{BB962C8B-B14F-4D97-AF65-F5344CB8AC3E}">
        <p14:creationId xmlns:p14="http://schemas.microsoft.com/office/powerpoint/2010/main" val="1006311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C43C243-EB51-401A-B9C2-5398A930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Sistemi indeterminati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01B404-2933-404C-851F-461CAFA4166D}"/>
              </a:ext>
            </a:extLst>
          </p:cNvPr>
          <p:cNvSpPr txBox="1"/>
          <p:nvPr/>
        </p:nvSpPr>
        <p:spPr>
          <a:xfrm>
            <a:off x="838200" y="1893884"/>
            <a:ext cx="106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Vediamo un esempio in cui il sistema non ha solo una soluzione.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5714899-73C4-409C-AAEA-E9794A91992E}"/>
                  </a:ext>
                </a:extLst>
              </p:cNvPr>
              <p:cNvSpPr txBox="1"/>
              <p:nvPr/>
            </p:nvSpPr>
            <p:spPr>
              <a:xfrm>
                <a:off x="4678059" y="2466412"/>
                <a:ext cx="1890710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0=0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5714899-73C4-409C-AAEA-E9794A919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059" y="2466412"/>
                <a:ext cx="1890710" cy="9825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8F70AF4-32D4-47AC-B811-BE3D73F303AC}"/>
              </a:ext>
            </a:extLst>
          </p:cNvPr>
          <p:cNvCxnSpPr/>
          <p:nvPr/>
        </p:nvCxnSpPr>
        <p:spPr>
          <a:xfrm>
            <a:off x="3261785" y="3013689"/>
            <a:ext cx="929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B44598C4-45B9-4489-AFA0-87B36824BCF9}"/>
              </a:ext>
            </a:extLst>
          </p:cNvPr>
          <p:cNvGrpSpPr/>
          <p:nvPr/>
        </p:nvGrpSpPr>
        <p:grpSpPr>
          <a:xfrm>
            <a:off x="1173517" y="2651332"/>
            <a:ext cx="1686379" cy="732573"/>
            <a:chOff x="9503232" y="5657063"/>
            <a:chExt cx="1686379" cy="732573"/>
          </a:xfrm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A56956FC-9336-4E79-9A82-ADB265C3210F}"/>
                </a:ext>
              </a:extLst>
            </p:cNvPr>
            <p:cNvSpPr/>
            <p:nvPr/>
          </p:nvSpPr>
          <p:spPr>
            <a:xfrm rot="5400000">
              <a:off x="10289611" y="5489636"/>
              <a:ext cx="216000" cy="1584000"/>
            </a:xfrm>
            <a:prstGeom prst="rect">
              <a:avLst/>
            </a:prstGeom>
            <a:solidFill>
              <a:srgbClr val="0070C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8B93B90-1BC6-42D8-8ACD-8E248DF3B087}"/>
                    </a:ext>
                  </a:extLst>
                </p:cNvPr>
                <p:cNvSpPr txBox="1"/>
                <p:nvPr/>
              </p:nvSpPr>
              <p:spPr>
                <a:xfrm>
                  <a:off x="9503232" y="5657063"/>
                  <a:ext cx="161563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8B93B90-1BC6-42D8-8ACD-8E248DF3B0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3232" y="5657063"/>
                  <a:ext cx="1615634" cy="7325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ttangolo 17">
            <a:extLst>
              <a:ext uri="{FF2B5EF4-FFF2-40B4-BE49-F238E27FC236}">
                <a16:creationId xmlns:a16="http://schemas.microsoft.com/office/drawing/2014/main" id="{411C47F8-1F95-4B29-A638-E5E945D2A9B3}"/>
              </a:ext>
            </a:extLst>
          </p:cNvPr>
          <p:cNvSpPr/>
          <p:nvPr/>
        </p:nvSpPr>
        <p:spPr>
          <a:xfrm rot="5400000">
            <a:off x="5668769" y="2483905"/>
            <a:ext cx="216000" cy="1584000"/>
          </a:xfrm>
          <a:prstGeom prst="rect">
            <a:avLst/>
          </a:prstGeom>
          <a:solidFill>
            <a:srgbClr val="0070C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62B7BEA-9CAB-4D9D-A200-FED7E68B8792}"/>
              </a:ext>
            </a:extLst>
          </p:cNvPr>
          <p:cNvGrpSpPr/>
          <p:nvPr/>
        </p:nvGrpSpPr>
        <p:grpSpPr>
          <a:xfrm>
            <a:off x="7055894" y="2352575"/>
            <a:ext cx="3784803" cy="1200329"/>
            <a:chOff x="7241458" y="3794488"/>
            <a:chExt cx="3784803" cy="1200329"/>
          </a:xfrm>
        </p:grpSpPr>
        <p:sp>
          <p:nvSpPr>
            <p:cNvPr id="24" name="Freccia a destra 23">
              <a:extLst>
                <a:ext uri="{FF2B5EF4-FFF2-40B4-BE49-F238E27FC236}">
                  <a16:creationId xmlns:a16="http://schemas.microsoft.com/office/drawing/2014/main" id="{FA3EE8AC-7DA6-4588-9D29-23EE7300E33F}"/>
                </a:ext>
              </a:extLst>
            </p:cNvPr>
            <p:cNvSpPr/>
            <p:nvPr/>
          </p:nvSpPr>
          <p:spPr>
            <a:xfrm>
              <a:off x="7241458" y="3916680"/>
              <a:ext cx="784971" cy="729096"/>
            </a:xfrm>
            <a:prstGeom prst="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FF0000"/>
                </a:solidFill>
              </a:endParaRP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043B005D-3D1E-41F2-897B-CC3CBA800FD7}"/>
                </a:ext>
              </a:extLst>
            </p:cNvPr>
            <p:cNvSpPr txBox="1"/>
            <p:nvPr/>
          </p:nvSpPr>
          <p:spPr>
            <a:xfrm>
              <a:off x="8450826" y="3794488"/>
              <a:ext cx="25754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Questo sistema è indeterminato e ammette infinite soluzioni</a:t>
              </a: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48C0CF9-71E7-4234-A1F5-20A7B4F05C70}"/>
              </a:ext>
            </a:extLst>
          </p:cNvPr>
          <p:cNvSpPr txBox="1"/>
          <p:nvPr/>
        </p:nvSpPr>
        <p:spPr>
          <a:xfrm>
            <a:off x="1425986" y="4462135"/>
            <a:ext cx="9340028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Quando tutti gli elementi di una riga sono 0 il sistema è indeterminato.</a:t>
            </a:r>
          </a:p>
        </p:txBody>
      </p:sp>
    </p:spTree>
    <p:extLst>
      <p:ext uri="{BB962C8B-B14F-4D97-AF65-F5344CB8AC3E}">
        <p14:creationId xmlns:p14="http://schemas.microsoft.com/office/powerpoint/2010/main" val="17690448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2303C4D-90C9-455A-A51B-7358DB02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Conclusione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C6033A-3ADB-4B72-A9CE-DD720FD09CE2}"/>
              </a:ext>
            </a:extLst>
          </p:cNvPr>
          <p:cNvSpPr txBox="1"/>
          <p:nvPr/>
        </p:nvSpPr>
        <p:spPr>
          <a:xfrm>
            <a:off x="1418492" y="2215662"/>
            <a:ext cx="9355015" cy="3046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3200" dirty="0"/>
              <a:t>Abbiamo illustrato l’algoritmo di Gauss solo con esempi, ma è un metodo che funziona in generale per qualsiasi matrice.</a:t>
            </a:r>
          </a:p>
          <a:p>
            <a:r>
              <a:rPr lang="it-IT" sz="3200" dirty="0"/>
              <a:t>Con un opportuno uso delle «mosse» elementari è possibile ridurre a gradini matrici anche di dimensioni m x n . </a:t>
            </a:r>
          </a:p>
        </p:txBody>
      </p:sp>
    </p:spTree>
    <p:extLst>
      <p:ext uri="{BB962C8B-B14F-4D97-AF65-F5344CB8AC3E}">
        <p14:creationId xmlns:p14="http://schemas.microsoft.com/office/powerpoint/2010/main" val="919217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5C310D8D-832E-4EF6-9F0B-5B97AB22CAB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Esercizi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ABBBBE-6599-4DFD-83C0-DFC6911F4036}"/>
              </a:ext>
            </a:extLst>
          </p:cNvPr>
          <p:cNvSpPr txBox="1"/>
          <p:nvPr/>
        </p:nvSpPr>
        <p:spPr>
          <a:xfrm>
            <a:off x="838200" y="1828800"/>
            <a:ext cx="618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Elenco con tipologie di esercizi</a:t>
            </a:r>
          </a:p>
        </p:txBody>
      </p:sp>
    </p:spTree>
    <p:extLst>
      <p:ext uri="{BB962C8B-B14F-4D97-AF65-F5344CB8AC3E}">
        <p14:creationId xmlns:p14="http://schemas.microsoft.com/office/powerpoint/2010/main" val="226919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2B7087-935A-4A79-987E-9A261F45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53545" cy="1325563"/>
          </a:xfrm>
        </p:spPr>
        <p:txBody>
          <a:bodyPr/>
          <a:lstStyle/>
          <a:p>
            <a:r>
              <a:rPr lang="it-IT" dirty="0"/>
              <a:t>Dai sistemi lineari…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D5F8790-F50F-454B-9BE4-9C56AD832F72}"/>
              </a:ext>
            </a:extLst>
          </p:cNvPr>
          <p:cNvSpPr txBox="1"/>
          <p:nvPr/>
        </p:nvSpPr>
        <p:spPr>
          <a:xfrm>
            <a:off x="838200" y="2111643"/>
            <a:ext cx="10026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sistemi di equazioni di 1° grado: </a:t>
            </a:r>
            <a:r>
              <a:rPr lang="it-IT" b="1" dirty="0"/>
              <a:t>m</a:t>
            </a:r>
            <a:r>
              <a:rPr lang="it-IT" dirty="0"/>
              <a:t> equazioni in </a:t>
            </a:r>
            <a:r>
              <a:rPr lang="it-IT" b="1" dirty="0"/>
              <a:t>n</a:t>
            </a:r>
            <a:r>
              <a:rPr lang="it-IT" dirty="0"/>
              <a:t> incognite. Questo è il caso più generale di tutti ed è difficilmente rappresentabile per via grafica. Le incognite sono (x1, …, </a:t>
            </a:r>
            <a:r>
              <a:rPr lang="it-IT" dirty="0" err="1"/>
              <a:t>xn</a:t>
            </a:r>
            <a:r>
              <a:rPr lang="it-IT" dirty="0"/>
              <a:t>), i coefficienti sono gli </a:t>
            </a:r>
            <a:r>
              <a:rPr lang="it-IT" dirty="0" err="1"/>
              <a:t>aij</a:t>
            </a:r>
            <a:r>
              <a:rPr lang="it-IT" dirty="0"/>
              <a:t>, e i termini noti sono i b1…</a:t>
            </a:r>
            <a:r>
              <a:rPr lang="it-IT" dirty="0" err="1"/>
              <a:t>bm</a:t>
            </a:r>
            <a:r>
              <a:rPr lang="it-IT" dirty="0"/>
              <a:t>.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C2B142C-2C23-464C-8F79-350EB026DABD}"/>
                  </a:ext>
                </a:extLst>
              </p:cNvPr>
              <p:cNvSpPr txBox="1"/>
              <p:nvPr/>
            </p:nvSpPr>
            <p:spPr>
              <a:xfrm>
                <a:off x="2308796" y="3331666"/>
                <a:ext cx="3957685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2+…+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𝑛𝑥𝑛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2+…+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𝑛𝑥𝑛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𝑎𝑚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2+…+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𝑎𝑚𝑛𝑥𝑛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𝑏𝑚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C2B142C-2C23-464C-8F79-350EB026D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796" y="3331666"/>
                <a:ext cx="3957685" cy="1025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C675E57-0138-4062-8AF4-573CA48E4151}"/>
              </a:ext>
            </a:extLst>
          </p:cNvPr>
          <p:cNvSpPr txBox="1"/>
          <p:nvPr/>
        </p:nvSpPr>
        <p:spPr>
          <a:xfrm>
            <a:off x="838200" y="4377026"/>
            <a:ext cx="9700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dirty="0"/>
              <a:t>Non ti preoccupare! Il nostro campo da gioco sarà soltanto con le matrici 2x2 e 3x3 (all’università si trattano invece casi più generali come questo).</a:t>
            </a:r>
          </a:p>
        </p:txBody>
      </p:sp>
    </p:spTree>
    <p:extLst>
      <p:ext uri="{BB962C8B-B14F-4D97-AF65-F5344CB8AC3E}">
        <p14:creationId xmlns:p14="http://schemas.microsoft.com/office/powerpoint/2010/main" val="4064054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589836-378B-4BAC-B3F9-E520C8F7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6888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Dovresti già conoscere qualche metodo per risolvere i sistemi lineari.</a:t>
            </a:r>
          </a:p>
          <a:p>
            <a:pPr marL="0" indent="0">
              <a:buNone/>
            </a:pPr>
            <a:endParaRPr lang="it-IT" sz="2800" dirty="0"/>
          </a:p>
          <a:p>
            <a:pPr marL="0" lvl="1" indent="0">
              <a:buNone/>
            </a:pPr>
            <a:r>
              <a:rPr lang="it-IT" sz="2800" dirty="0"/>
              <a:t>Prosegui al prossimo capitolo       per scoprire un nuovo strumento per trovare la soluzione di sistemi lineari. È un metodo generale che include come casi particolari quelli che già conosci.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C9BF110-1A67-4A0A-AE33-6713515711D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Dai sistemi lineari…</a:t>
            </a:r>
            <a:br>
              <a:rPr lang="it-IT" dirty="0"/>
            </a:br>
            <a:r>
              <a:rPr lang="it-IT" sz="2400" dirty="0"/>
              <a:t>Risoluzione</a:t>
            </a:r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36CBEB9C-2848-4F47-8CA2-ADD216FD8D93}"/>
              </a:ext>
            </a:extLst>
          </p:cNvPr>
          <p:cNvSpPr/>
          <p:nvPr/>
        </p:nvSpPr>
        <p:spPr>
          <a:xfrm>
            <a:off x="2588216" y="2823424"/>
            <a:ext cx="3037667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prossimo capitolo</a:t>
            </a:r>
          </a:p>
        </p:txBody>
      </p:sp>
      <p:sp>
        <p:nvSpPr>
          <p:cNvPr id="6" name="Rettangolo ad angolo ripiegato 5">
            <a:extLst>
              <a:ext uri="{FF2B5EF4-FFF2-40B4-BE49-F238E27FC236}">
                <a16:creationId xmlns:a16="http://schemas.microsoft.com/office/drawing/2014/main" id="{98741714-E6EB-425E-8E0B-55C27AF8B544}"/>
              </a:ext>
            </a:extLst>
          </p:cNvPr>
          <p:cNvSpPr/>
          <p:nvPr/>
        </p:nvSpPr>
        <p:spPr>
          <a:xfrm>
            <a:off x="9581240" y="194443"/>
            <a:ext cx="2367953" cy="156371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Note:</a:t>
            </a:r>
          </a:p>
          <a:p>
            <a:r>
              <a:rPr lang="it-IT" dirty="0"/>
              <a:t>«prossimo capitolo» è bottone al prossimo capitolo.</a:t>
            </a:r>
          </a:p>
        </p:txBody>
      </p:sp>
      <p:pic>
        <p:nvPicPr>
          <p:cNvPr id="8" name="Elemento grafico 7" descr="Abitazione">
            <a:extLst>
              <a:ext uri="{FF2B5EF4-FFF2-40B4-BE49-F238E27FC236}">
                <a16:creationId xmlns:a16="http://schemas.microsoft.com/office/drawing/2014/main" id="{0F42E577-4344-42B3-9C4C-E7BBB78BB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302" y="55784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0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698D2BD-4D49-4DEA-A2D2-335362591F9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…alle matrici</a:t>
            </a:r>
            <a:br>
              <a:rPr lang="it-IT" dirty="0"/>
            </a:b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3ABE408-FCD5-4F4F-8814-4A6763EBE07E}"/>
              </a:ext>
            </a:extLst>
          </p:cNvPr>
          <p:cNvSpPr txBox="1"/>
          <p:nvPr/>
        </p:nvSpPr>
        <p:spPr>
          <a:xfrm>
            <a:off x="697423" y="1287433"/>
            <a:ext cx="1084881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È possibile rappresentare un sistema lineare come una </a:t>
            </a:r>
            <a:r>
              <a:rPr lang="it-IT" sz="2400" b="1" dirty="0"/>
              <a:t>matrice</a:t>
            </a:r>
            <a:r>
              <a:rPr lang="it-IT" sz="2400" dirty="0"/>
              <a:t>, ossia una </a:t>
            </a:r>
            <a:r>
              <a:rPr lang="it-IT" sz="2400" b="1" dirty="0"/>
              <a:t>tabella ordinata </a:t>
            </a:r>
            <a:r>
              <a:rPr lang="it-IT" sz="2400" dirty="0"/>
              <a:t>i cui elementi sono i coefficienti e i termini noti del sistema.</a:t>
            </a:r>
          </a:p>
          <a:p>
            <a:r>
              <a:rPr lang="it-IT" sz="2400" dirty="0"/>
              <a:t>Questa è detta </a:t>
            </a:r>
            <a:r>
              <a:rPr lang="it-IT" sz="2400" b="1" dirty="0">
                <a:solidFill>
                  <a:srgbClr val="FF0000"/>
                </a:solidFill>
              </a:rPr>
              <a:t>MATRICE COMPLETA</a:t>
            </a:r>
            <a:r>
              <a:rPr lang="it-IT" sz="2400" dirty="0"/>
              <a:t>. </a:t>
            </a:r>
          </a:p>
          <a:p>
            <a:r>
              <a:rPr lang="it-IT" sz="2400" dirty="0"/>
              <a:t>I </a:t>
            </a:r>
            <a:r>
              <a:rPr lang="it-IT" sz="2400" b="1" u="sng" dirty="0"/>
              <a:t>coefficienti devono essere ordinati</a:t>
            </a:r>
            <a:r>
              <a:rPr lang="it-IT" sz="2400" dirty="0"/>
              <a:t>. Guarda i colori per comprendere il posizionamento dei numeri. </a:t>
            </a:r>
          </a:p>
          <a:p>
            <a:endParaRPr lang="it-IT" dirty="0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68EFEE52-D698-40CF-9BDD-47B40C0D2628}"/>
              </a:ext>
            </a:extLst>
          </p:cNvPr>
          <p:cNvGrpSpPr/>
          <p:nvPr/>
        </p:nvGrpSpPr>
        <p:grpSpPr>
          <a:xfrm>
            <a:off x="2141925" y="3316544"/>
            <a:ext cx="7334117" cy="925867"/>
            <a:chOff x="1828608" y="2614018"/>
            <a:chExt cx="7334117" cy="9258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B8A140A4-B8D1-4D57-A492-3DCB368503C3}"/>
                    </a:ext>
                  </a:extLst>
                </p:cNvPr>
                <p:cNvSpPr txBox="1"/>
                <p:nvPr/>
              </p:nvSpPr>
              <p:spPr>
                <a:xfrm>
                  <a:off x="1828608" y="2655604"/>
                  <a:ext cx="2109488" cy="884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it-I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=−5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B8A140A4-B8D1-4D57-A492-3DCB368503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608" y="2655604"/>
                  <a:ext cx="2109488" cy="88428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F7EE4D21-4ED7-4D24-9CFB-01C62FAE179F}"/>
                    </a:ext>
                  </a:extLst>
                </p:cNvPr>
                <p:cNvSpPr txBox="1"/>
                <p:nvPr/>
              </p:nvSpPr>
              <p:spPr>
                <a:xfrm>
                  <a:off x="7027717" y="2614018"/>
                  <a:ext cx="2135008" cy="7382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F7EE4D21-4ED7-4D24-9CFB-01C62FAE1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7717" y="2614018"/>
                  <a:ext cx="2135008" cy="7382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D91C6A42-B694-4A3C-B087-56EE0C22056D}"/>
                </a:ext>
              </a:extLst>
            </p:cNvPr>
            <p:cNvCxnSpPr>
              <a:cxnSpLocks/>
            </p:cNvCxnSpPr>
            <p:nvPr/>
          </p:nvCxnSpPr>
          <p:spPr>
            <a:xfrm>
              <a:off x="4100944" y="3097744"/>
              <a:ext cx="25908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CA07A953-35A4-4344-9519-3E38ECE88477}"/>
                </a:ext>
              </a:extLst>
            </p:cNvPr>
            <p:cNvSpPr/>
            <p:nvPr/>
          </p:nvSpPr>
          <p:spPr>
            <a:xfrm>
              <a:off x="7151701" y="2629516"/>
              <a:ext cx="209991" cy="73820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0A00F53C-7BEF-4E25-9D17-6FEC2D6019AC}"/>
                </a:ext>
              </a:extLst>
            </p:cNvPr>
            <p:cNvSpPr/>
            <p:nvPr/>
          </p:nvSpPr>
          <p:spPr>
            <a:xfrm>
              <a:off x="1999281" y="2726379"/>
              <a:ext cx="134115" cy="73820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A2D45E14-A6BA-47A7-A882-09F37F2EB850}"/>
                </a:ext>
              </a:extLst>
            </p:cNvPr>
            <p:cNvSpPr/>
            <p:nvPr/>
          </p:nvSpPr>
          <p:spPr>
            <a:xfrm>
              <a:off x="7782139" y="2629516"/>
              <a:ext cx="209991" cy="73820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7DB1688B-1758-44E7-92E8-51932519EE84}"/>
                </a:ext>
              </a:extLst>
            </p:cNvPr>
            <p:cNvSpPr/>
            <p:nvPr/>
          </p:nvSpPr>
          <p:spPr>
            <a:xfrm>
              <a:off x="8280394" y="2649613"/>
              <a:ext cx="209991" cy="73820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0C3B06FB-A568-4D01-9E62-45E994EF3658}"/>
                </a:ext>
              </a:extLst>
            </p:cNvPr>
            <p:cNvSpPr/>
            <p:nvPr/>
          </p:nvSpPr>
          <p:spPr>
            <a:xfrm>
              <a:off x="8809644" y="2614018"/>
              <a:ext cx="209991" cy="738204"/>
            </a:xfrm>
            <a:prstGeom prst="rect">
              <a:avLst/>
            </a:prstGeom>
            <a:solidFill>
              <a:srgbClr val="CC66FF">
                <a:alpha val="4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8B2D9947-51B7-4582-8C3F-514949F6CAB6}"/>
                </a:ext>
              </a:extLst>
            </p:cNvPr>
            <p:cNvSpPr/>
            <p:nvPr/>
          </p:nvSpPr>
          <p:spPr>
            <a:xfrm>
              <a:off x="2512863" y="2728642"/>
              <a:ext cx="209991" cy="73820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4F5DD235-CAD5-4F7A-819E-65C8E6957B3C}"/>
                </a:ext>
              </a:extLst>
            </p:cNvPr>
            <p:cNvSpPr/>
            <p:nvPr/>
          </p:nvSpPr>
          <p:spPr>
            <a:xfrm>
              <a:off x="3011122" y="2748739"/>
              <a:ext cx="209991" cy="73820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F101B924-0258-4862-82FD-7FC280469614}"/>
                </a:ext>
              </a:extLst>
            </p:cNvPr>
            <p:cNvSpPr/>
            <p:nvPr/>
          </p:nvSpPr>
          <p:spPr>
            <a:xfrm>
              <a:off x="3602368" y="2713144"/>
              <a:ext cx="209991" cy="738204"/>
            </a:xfrm>
            <a:prstGeom prst="rect">
              <a:avLst/>
            </a:prstGeom>
            <a:solidFill>
              <a:srgbClr val="CC66FF">
                <a:alpha val="4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0" name="Rettangolo ad angolo ripiegato 19">
            <a:extLst>
              <a:ext uri="{FF2B5EF4-FFF2-40B4-BE49-F238E27FC236}">
                <a16:creationId xmlns:a16="http://schemas.microsoft.com/office/drawing/2014/main" id="{0C1F540D-FDB9-4FDE-991C-25C03CAB0EC2}"/>
              </a:ext>
            </a:extLst>
          </p:cNvPr>
          <p:cNvSpPr/>
          <p:nvPr/>
        </p:nvSpPr>
        <p:spPr>
          <a:xfrm>
            <a:off x="9722485" y="0"/>
            <a:ext cx="2367953" cy="132556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Note:</a:t>
            </a:r>
          </a:p>
          <a:p>
            <a:r>
              <a:rPr lang="it-IT" dirty="0"/>
              <a:t>I colori alle colonne non includono le incognite. Si può fare??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9726B083-4FDD-4EB3-8754-385D71A465E9}"/>
              </a:ext>
            </a:extLst>
          </p:cNvPr>
          <p:cNvGrpSpPr/>
          <p:nvPr/>
        </p:nvGrpSpPr>
        <p:grpSpPr>
          <a:xfrm>
            <a:off x="2141925" y="4642726"/>
            <a:ext cx="6773771" cy="925878"/>
            <a:chOff x="1828608" y="2614007"/>
            <a:chExt cx="6773771" cy="925878"/>
          </a:xfrm>
        </p:grpSpPr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1932E2AD-D46F-4412-BEB2-9EE92578CCCC}"/>
                </a:ext>
              </a:extLst>
            </p:cNvPr>
            <p:cNvSpPr/>
            <p:nvPr/>
          </p:nvSpPr>
          <p:spPr>
            <a:xfrm>
              <a:off x="7151701" y="2629516"/>
              <a:ext cx="209991" cy="73820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175F6AD0-10C7-40B6-A553-D994F449ACB9}"/>
                </a:ext>
              </a:extLst>
            </p:cNvPr>
            <p:cNvSpPr/>
            <p:nvPr/>
          </p:nvSpPr>
          <p:spPr>
            <a:xfrm>
              <a:off x="7573028" y="2614018"/>
              <a:ext cx="209991" cy="73820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B7229AC0-9BB0-49EE-BB92-FDE668490348}"/>
                </a:ext>
              </a:extLst>
            </p:cNvPr>
            <p:cNvSpPr/>
            <p:nvPr/>
          </p:nvSpPr>
          <p:spPr>
            <a:xfrm>
              <a:off x="7940266" y="2655604"/>
              <a:ext cx="209991" cy="73820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FAE48140-D173-42DF-8823-4ED8616419F9}"/>
                </a:ext>
              </a:extLst>
            </p:cNvPr>
            <p:cNvSpPr/>
            <p:nvPr/>
          </p:nvSpPr>
          <p:spPr>
            <a:xfrm>
              <a:off x="8284574" y="2614018"/>
              <a:ext cx="209991" cy="738204"/>
            </a:xfrm>
            <a:prstGeom prst="rect">
              <a:avLst/>
            </a:prstGeom>
            <a:solidFill>
              <a:srgbClr val="CC66FF">
                <a:alpha val="4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B28FE239-ADE9-4EDC-855E-E5D2A839BF30}"/>
                    </a:ext>
                  </a:extLst>
                </p:cNvPr>
                <p:cNvSpPr txBox="1"/>
                <p:nvPr/>
              </p:nvSpPr>
              <p:spPr>
                <a:xfrm>
                  <a:off x="1828608" y="2655604"/>
                  <a:ext cx="1985479" cy="884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it-I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      −4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         =1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B28FE239-ADE9-4EDC-855E-E5D2A839BF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608" y="2655604"/>
                  <a:ext cx="1985479" cy="88428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8AAA12F2-48AF-4D66-93B1-034DB7DA289E}"/>
                    </a:ext>
                  </a:extLst>
                </p:cNvPr>
                <p:cNvSpPr txBox="1"/>
                <p:nvPr/>
              </p:nvSpPr>
              <p:spPr>
                <a:xfrm>
                  <a:off x="6986744" y="2614007"/>
                  <a:ext cx="1615635" cy="7382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8AAA12F2-48AF-4D66-93B1-034DB7DA28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6744" y="2614007"/>
                  <a:ext cx="1615635" cy="7382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nettore 2 24">
              <a:extLst>
                <a:ext uri="{FF2B5EF4-FFF2-40B4-BE49-F238E27FC236}">
                  <a16:creationId xmlns:a16="http://schemas.microsoft.com/office/drawing/2014/main" id="{9EFD8E07-A41B-4C30-8FBD-13942D605A86}"/>
                </a:ext>
              </a:extLst>
            </p:cNvPr>
            <p:cNvCxnSpPr>
              <a:cxnSpLocks/>
            </p:cNvCxnSpPr>
            <p:nvPr/>
          </p:nvCxnSpPr>
          <p:spPr>
            <a:xfrm>
              <a:off x="4100944" y="3097744"/>
              <a:ext cx="25908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A4EE9AED-72CA-4146-8BD0-4C5A9D38916A}"/>
                </a:ext>
              </a:extLst>
            </p:cNvPr>
            <p:cNvSpPr/>
            <p:nvPr/>
          </p:nvSpPr>
          <p:spPr>
            <a:xfrm>
              <a:off x="1999281" y="2726379"/>
              <a:ext cx="134115" cy="73820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6010E293-1663-47B4-B5F4-5E532E6C862C}"/>
                </a:ext>
              </a:extLst>
            </p:cNvPr>
            <p:cNvSpPr/>
            <p:nvPr/>
          </p:nvSpPr>
          <p:spPr>
            <a:xfrm>
              <a:off x="2512863" y="2728642"/>
              <a:ext cx="209991" cy="73820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16AEE7E4-6346-46DE-8CC0-A143C445F3A9}"/>
                </a:ext>
              </a:extLst>
            </p:cNvPr>
            <p:cNvSpPr/>
            <p:nvPr/>
          </p:nvSpPr>
          <p:spPr>
            <a:xfrm>
              <a:off x="3011122" y="2748739"/>
              <a:ext cx="209991" cy="73820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91CA2B8C-2B40-4EA6-B2F8-6E0BAAF51001}"/>
                </a:ext>
              </a:extLst>
            </p:cNvPr>
            <p:cNvSpPr/>
            <p:nvPr/>
          </p:nvSpPr>
          <p:spPr>
            <a:xfrm>
              <a:off x="3602368" y="2713144"/>
              <a:ext cx="209991" cy="738204"/>
            </a:xfrm>
            <a:prstGeom prst="rect">
              <a:avLst/>
            </a:prstGeom>
            <a:solidFill>
              <a:srgbClr val="CC66FF">
                <a:alpha val="4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4" name="Rettangolo ad angolo ripiegato 33">
            <a:extLst>
              <a:ext uri="{FF2B5EF4-FFF2-40B4-BE49-F238E27FC236}">
                <a16:creationId xmlns:a16="http://schemas.microsoft.com/office/drawing/2014/main" id="{43D9F51E-88AD-4077-9A2A-C9BE30C8C1CB}"/>
              </a:ext>
            </a:extLst>
          </p:cNvPr>
          <p:cNvSpPr/>
          <p:nvPr/>
        </p:nvSpPr>
        <p:spPr>
          <a:xfrm>
            <a:off x="9428535" y="4141336"/>
            <a:ext cx="2688984" cy="196572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ATTENZIONE:</a:t>
            </a:r>
          </a:p>
          <a:p>
            <a:r>
              <a:rPr lang="it-IT" dirty="0"/>
              <a:t>Se nel sistema non compare un’incognita, nella matrice al posto corrispondente bisogna inserire uno 0.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C89F83E3-185C-4360-9195-6336000A8205}"/>
              </a:ext>
            </a:extLst>
          </p:cNvPr>
          <p:cNvSpPr/>
          <p:nvPr/>
        </p:nvSpPr>
        <p:spPr>
          <a:xfrm>
            <a:off x="927879" y="5907646"/>
            <a:ext cx="3037667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Esercizi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6974082C-E6C7-4210-A281-EAA088901368}"/>
              </a:ext>
            </a:extLst>
          </p:cNvPr>
          <p:cNvSpPr/>
          <p:nvPr/>
        </p:nvSpPr>
        <p:spPr>
          <a:xfrm>
            <a:off x="4953673" y="5899720"/>
            <a:ext cx="3037667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Prosegui</a:t>
            </a:r>
          </a:p>
        </p:txBody>
      </p:sp>
    </p:spTree>
    <p:extLst>
      <p:ext uri="{BB962C8B-B14F-4D97-AF65-F5344CB8AC3E}">
        <p14:creationId xmlns:p14="http://schemas.microsoft.com/office/powerpoint/2010/main" val="2272896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olo 1">
            <a:extLst>
              <a:ext uri="{FF2B5EF4-FFF2-40B4-BE49-F238E27FC236}">
                <a16:creationId xmlns:a16="http://schemas.microsoft.com/office/drawing/2014/main" id="{F7C244DD-F536-4331-B723-E17E25537A8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Esercizi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8C7E7A7A-6C3C-4C49-9ED1-D6D216F2143D}"/>
                  </a:ext>
                </a:extLst>
              </p:cNvPr>
              <p:cNvSpPr txBox="1"/>
              <p:nvPr/>
            </p:nvSpPr>
            <p:spPr>
              <a:xfrm>
                <a:off x="1506911" y="1997776"/>
                <a:ext cx="2109488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8C7E7A7A-6C3C-4C49-9ED1-D6D216F21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911" y="1997776"/>
                <a:ext cx="2109488" cy="884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6C70E289-235D-497F-B801-3EB63FA5416B}"/>
                  </a:ext>
                </a:extLst>
              </p:cNvPr>
              <p:cNvSpPr txBox="1"/>
              <p:nvPr/>
            </p:nvSpPr>
            <p:spPr>
              <a:xfrm>
                <a:off x="4736273" y="1997776"/>
                <a:ext cx="1955472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/>
                              <m:e/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6C70E289-235D-497F-B801-3EB63FA54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273" y="1997776"/>
                <a:ext cx="1955472" cy="7564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C2615B6E-A09E-4F2E-AE77-D541D708075B}"/>
                  </a:ext>
                </a:extLst>
              </p:cNvPr>
              <p:cNvSpPr txBox="1"/>
              <p:nvPr/>
            </p:nvSpPr>
            <p:spPr>
              <a:xfrm>
                <a:off x="1506911" y="3665876"/>
                <a:ext cx="2109488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C2615B6E-A09E-4F2E-AE77-D541D7080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911" y="3665876"/>
                <a:ext cx="2109488" cy="8842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6641B9DA-8D89-442E-BF7F-40C5C81F0C74}"/>
                  </a:ext>
                </a:extLst>
              </p:cNvPr>
              <p:cNvSpPr txBox="1"/>
              <p:nvPr/>
            </p:nvSpPr>
            <p:spPr>
              <a:xfrm>
                <a:off x="4736273" y="3851215"/>
                <a:ext cx="2135008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6641B9DA-8D89-442E-BF7F-40C5C81F0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273" y="3851215"/>
                <a:ext cx="2135008" cy="7382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ttangolo ad angolo ripiegato 41">
            <a:extLst>
              <a:ext uri="{FF2B5EF4-FFF2-40B4-BE49-F238E27FC236}">
                <a16:creationId xmlns:a16="http://schemas.microsoft.com/office/drawing/2014/main" id="{AA6B798D-138D-4808-A2E1-0AFB89FE1F4F}"/>
              </a:ext>
            </a:extLst>
          </p:cNvPr>
          <p:cNvSpPr/>
          <p:nvPr/>
        </p:nvSpPr>
        <p:spPr>
          <a:xfrm>
            <a:off x="9581240" y="194443"/>
            <a:ext cx="2367953" cy="646982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Note:</a:t>
            </a:r>
          </a:p>
          <a:p>
            <a:r>
              <a:rPr lang="it-IT" dirty="0"/>
              <a:t>L’idea è di generare un sistema random e lasciare una matrice vuota da completare con un check per verificare la correttezza.</a:t>
            </a:r>
          </a:p>
          <a:p>
            <a:r>
              <a:rPr lang="it-IT" dirty="0"/>
              <a:t>Caso 1: sistema ordinato</a:t>
            </a:r>
          </a:p>
          <a:p>
            <a:r>
              <a:rPr lang="it-IT" dirty="0"/>
              <a:t>Caso 2: sistema disordinato con un «</a:t>
            </a:r>
            <a:r>
              <a:rPr lang="it-IT" dirty="0" err="1"/>
              <a:t>hint</a:t>
            </a:r>
            <a:r>
              <a:rPr lang="it-IT" dirty="0"/>
              <a:t>» nascosto che lo studente può cliccare nel caso non capisca come risolvere l’esercizio.</a:t>
            </a:r>
          </a:p>
          <a:p>
            <a:r>
              <a:rPr lang="it-IT" dirty="0"/>
              <a:t>Se si può fare bene, altrimenti ripensiamo qualcosa.</a:t>
            </a:r>
          </a:p>
        </p:txBody>
      </p: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BACC595E-2CB6-4694-9E33-D9C1B1F88290}"/>
              </a:ext>
            </a:extLst>
          </p:cNvPr>
          <p:cNvSpPr/>
          <p:nvPr/>
        </p:nvSpPr>
        <p:spPr>
          <a:xfrm>
            <a:off x="7096206" y="2183626"/>
            <a:ext cx="2094290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Verifica</a:t>
            </a:r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6E073523-679B-4E5B-B5D5-156A13227351}"/>
              </a:ext>
            </a:extLst>
          </p:cNvPr>
          <p:cNvSpPr/>
          <p:nvPr/>
        </p:nvSpPr>
        <p:spPr>
          <a:xfrm>
            <a:off x="7096206" y="4185945"/>
            <a:ext cx="2094290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Verifica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C405F399-810B-49D7-9E63-61BFE4975DA5}"/>
              </a:ext>
            </a:extLst>
          </p:cNvPr>
          <p:cNvSpPr/>
          <p:nvPr/>
        </p:nvSpPr>
        <p:spPr>
          <a:xfrm>
            <a:off x="7089348" y="3723291"/>
            <a:ext cx="2094290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Aiuto</a:t>
            </a: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ABEE7711-A715-4258-8CC2-1E79F7F6DD39}"/>
              </a:ext>
            </a:extLst>
          </p:cNvPr>
          <p:cNvSpPr/>
          <p:nvPr/>
        </p:nvSpPr>
        <p:spPr>
          <a:xfrm>
            <a:off x="1266260" y="5792148"/>
            <a:ext cx="3104262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Torna alla teoria</a:t>
            </a:r>
          </a:p>
        </p:txBody>
      </p:sp>
    </p:spTree>
    <p:extLst>
      <p:ext uri="{BB962C8B-B14F-4D97-AF65-F5344CB8AC3E}">
        <p14:creationId xmlns:p14="http://schemas.microsoft.com/office/powerpoint/2010/main" val="1921842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698B1F-B3FD-4A79-A63C-D51403A6F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8572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Una matrice è una tabella ordinata di elementi disposti su n righe e m colonne. 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E6BA732-D8A9-4B66-9B3C-30EDDC6877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27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Matrici</a:t>
            </a:r>
            <a:br>
              <a:rPr lang="it-IT" dirty="0"/>
            </a:b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3FCF168-14B2-4EE7-8A23-B63E26F62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799" y="3083679"/>
            <a:ext cx="3190391" cy="2233274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BC664FA9-B8CE-4002-BF6B-F3B113C0A972}"/>
              </a:ext>
            </a:extLst>
          </p:cNvPr>
          <p:cNvSpPr/>
          <p:nvPr/>
        </p:nvSpPr>
        <p:spPr>
          <a:xfrm>
            <a:off x="1150114" y="5615575"/>
            <a:ext cx="7947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Al suo interno possono comparire numeri positivi, negativi o anche zeri. </a:t>
            </a:r>
          </a:p>
        </p:txBody>
      </p:sp>
    </p:spTree>
    <p:extLst>
      <p:ext uri="{BB962C8B-B14F-4D97-AF65-F5344CB8AC3E}">
        <p14:creationId xmlns:p14="http://schemas.microsoft.com/office/powerpoint/2010/main" val="40095844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5048</TotalTime>
  <Words>2214</Words>
  <Application>Microsoft Office PowerPoint</Application>
  <PresentationFormat>Widescreen</PresentationFormat>
  <Paragraphs>381</Paragraphs>
  <Slides>48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Symbol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Dai sistemi lineari…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Matrici</vt:lpstr>
      <vt:lpstr>Matrici</vt:lpstr>
      <vt:lpstr>Presentazione standard di PowerPoint</vt:lpstr>
      <vt:lpstr>Matrici La diagonale</vt:lpstr>
      <vt:lpstr>Matrici Matrici a gradini</vt:lpstr>
      <vt:lpstr>Matrici Matrice identità</vt:lpstr>
      <vt:lpstr>Mani all’opera</vt:lpstr>
      <vt:lpstr>Metodo di Gauss</vt:lpstr>
      <vt:lpstr>Metodo di Gauss Le mosse</vt:lpstr>
      <vt:lpstr>Mossa 1</vt:lpstr>
      <vt:lpstr>Mossa 2</vt:lpstr>
      <vt:lpstr>Metodo di Gauss Step 1</vt:lpstr>
      <vt:lpstr>Metodo di Gauss Step 1</vt:lpstr>
      <vt:lpstr>Metodo di Gauss Step 1</vt:lpstr>
      <vt:lpstr>Metodo di Gauss Step 2</vt:lpstr>
      <vt:lpstr>Metodo di Gauss Step 2</vt:lpstr>
      <vt:lpstr>Metodo di Gauss Step 3</vt:lpstr>
      <vt:lpstr>Metodo di Gauss Step 3</vt:lpstr>
      <vt:lpstr>Metodo di Gauss Step 2</vt:lpstr>
      <vt:lpstr>Metodo di Gauss Step 3</vt:lpstr>
      <vt:lpstr>Metodo di Gauss Step 2</vt:lpstr>
      <vt:lpstr>Metodo di Gauss Step 3</vt:lpstr>
      <vt:lpstr>Metodo di Gauss Step 1</vt:lpstr>
      <vt:lpstr>Metodo di Gauss Step 1</vt:lpstr>
      <vt:lpstr>Metodo di Gauss Step 2</vt:lpstr>
      <vt:lpstr>Metodo di Gauss Step 3</vt:lpstr>
      <vt:lpstr>Metodo di Gauss Step 1</vt:lpstr>
      <vt:lpstr>Metodo di Gauss Step 2</vt:lpstr>
      <vt:lpstr>Metodo di Gauss Step 3</vt:lpstr>
      <vt:lpstr>Metodo di Gauss Step 4</vt:lpstr>
      <vt:lpstr>Metodo di Gauss Step 5</vt:lpstr>
      <vt:lpstr>Metodo di Gauss Step 5</vt:lpstr>
      <vt:lpstr>Metodo di Gauss Step 5</vt:lpstr>
      <vt:lpstr>Metodo di Gauss Sistemi impossibili</vt:lpstr>
      <vt:lpstr>Metodo di Gauss Attenzione</vt:lpstr>
      <vt:lpstr>Metodo di Gauss Sistemi indeterminati</vt:lpstr>
      <vt:lpstr>Metodo di Gauss Sistemi indeterminati</vt:lpstr>
      <vt:lpstr>Metodo di Gauss Conclusione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Laura Cappelli</dc:creator>
  <cp:lastModifiedBy>Laura Cappelli</cp:lastModifiedBy>
  <cp:revision>122</cp:revision>
  <dcterms:created xsi:type="dcterms:W3CDTF">2018-04-19T07:59:11Z</dcterms:created>
  <dcterms:modified xsi:type="dcterms:W3CDTF">2018-05-16T10:16:36Z</dcterms:modified>
</cp:coreProperties>
</file>