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2" r:id="rId9"/>
    <p:sldId id="264" r:id="rId10"/>
    <p:sldId id="265" r:id="rId11"/>
    <p:sldId id="272" r:id="rId12"/>
    <p:sldId id="308" r:id="rId13"/>
    <p:sldId id="266" r:id="rId14"/>
    <p:sldId id="273" r:id="rId15"/>
    <p:sldId id="274" r:id="rId16"/>
    <p:sldId id="309" r:id="rId17"/>
    <p:sldId id="334" r:id="rId18"/>
    <p:sldId id="336" r:id="rId19"/>
    <p:sldId id="333" r:id="rId20"/>
    <p:sldId id="337" r:id="rId21"/>
    <p:sldId id="349" r:id="rId22"/>
    <p:sldId id="314" r:id="rId23"/>
    <p:sldId id="341" r:id="rId24"/>
    <p:sldId id="342" r:id="rId25"/>
    <p:sldId id="282" r:id="rId26"/>
    <p:sldId id="338" r:id="rId27"/>
    <p:sldId id="280" r:id="rId28"/>
    <p:sldId id="339" r:id="rId29"/>
    <p:sldId id="319" r:id="rId30"/>
    <p:sldId id="322" r:id="rId31"/>
    <p:sldId id="323" r:id="rId32"/>
    <p:sldId id="340" r:id="rId33"/>
    <p:sldId id="325" r:id="rId34"/>
    <p:sldId id="343" r:id="rId35"/>
    <p:sldId id="327" r:id="rId36"/>
    <p:sldId id="344" r:id="rId37"/>
    <p:sldId id="328" r:id="rId38"/>
    <p:sldId id="329" r:id="rId39"/>
    <p:sldId id="345" r:id="rId40"/>
    <p:sldId id="330" r:id="rId41"/>
    <p:sldId id="331" r:id="rId42"/>
    <p:sldId id="299" r:id="rId43"/>
    <p:sldId id="300" r:id="rId44"/>
    <p:sldId id="346" r:id="rId45"/>
    <p:sldId id="347" r:id="rId46"/>
    <p:sldId id="348" r:id="rId47"/>
    <p:sldId id="303" r:id="rId48"/>
    <p:sldId id="304" r:id="rId49"/>
    <p:sldId id="305" r:id="rId50"/>
    <p:sldId id="306" r:id="rId51"/>
    <p:sldId id="307" r:id="rId52"/>
    <p:sldId id="263" r:id="rId5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Annese" initials="SA" lastIdx="2" clrIdx="0">
    <p:extLst>
      <p:ext uri="{19B8F6BF-5375-455C-9EA6-DF929625EA0E}">
        <p15:presenceInfo xmlns:p15="http://schemas.microsoft.com/office/powerpoint/2012/main" userId="d0abb7dbe3e60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7:15.667" idx="1">
    <p:pos x="10" y="10"/>
    <p:text>Farei n in blu e M in rosso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8:10.305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6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2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03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12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Operazioni matrici</a:t>
            </a:r>
          </a:p>
          <a:p>
            <a:r>
              <a:rPr lang="it-IT" dirty="0"/>
              <a:t>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12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2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62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28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5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56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scuola.zanichelli.it/bergamini-files/Biennio/Capitoli/BLU/bergamini_capitolo_10_blu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wolfram.com/language/" TargetMode="External"/><Relationship Id="rId4" Type="http://schemas.openxmlformats.org/officeDocument/2006/relationships/hyperlink" Target="http://www.youmath.i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24213" y="3059892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13" y="3059892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052152" y="2727702"/>
                <a:ext cx="2471510" cy="1273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52" y="2727702"/>
                <a:ext cx="2471510" cy="127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052152" y="4705998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5 x 5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441411" y="452133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CD1FE7-01D5-6F4E-B746-424F661F6130}"/>
              </a:ext>
            </a:extLst>
          </p:cNvPr>
          <p:cNvSpPr txBox="1"/>
          <p:nvPr/>
        </p:nvSpPr>
        <p:spPr>
          <a:xfrm>
            <a:off x="597506" y="325362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1: </a:t>
            </a:r>
          </a:p>
          <a:p>
            <a:pPr algn="l"/>
            <a:r>
              <a:rPr lang="it-IT" dirty="0"/>
              <a:t>IN UNA MATRICE 3x4 QUANTE RIGHE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7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12 RIGHE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7124B4-381C-6841-98CB-FC5C38BB9B01}"/>
              </a:ext>
            </a:extLst>
          </p:cNvPr>
          <p:cNvSpPr txBox="1"/>
          <p:nvPr/>
        </p:nvSpPr>
        <p:spPr>
          <a:xfrm>
            <a:off x="597506" y="2802608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2: </a:t>
            </a:r>
          </a:p>
          <a:p>
            <a:pPr algn="l"/>
            <a:r>
              <a:rPr lang="it-IT" dirty="0"/>
              <a:t>IN UNA MATRICE  1x5 QUANTE COLONNE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6 COLONNE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45A582-4B2B-8241-B2A8-F83336501683}"/>
              </a:ext>
            </a:extLst>
          </p:cNvPr>
          <p:cNvSpPr txBox="1"/>
          <p:nvPr/>
        </p:nvSpPr>
        <p:spPr>
          <a:xfrm>
            <a:off x="6096000" y="12680"/>
            <a:ext cx="4284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3: </a:t>
            </a:r>
          </a:p>
          <a:p>
            <a:pPr algn="l"/>
            <a:r>
              <a:rPr lang="it-IT" dirty="0"/>
              <a:t>INDIVIDUA NELLA SEGUENTE MATRICE L’ELEMENTO a23:</a:t>
            </a:r>
          </a:p>
          <a:p>
            <a:pPr algn="l"/>
            <a:r>
              <a:rPr lang="it-IT" dirty="0"/>
              <a:t> [1,3,7</a:t>
            </a:r>
          </a:p>
          <a:p>
            <a:pPr algn="l"/>
            <a:r>
              <a:rPr lang="it-IT" dirty="0"/>
              <a:t>4,9,11,</a:t>
            </a:r>
          </a:p>
          <a:p>
            <a:pPr algn="l"/>
            <a:r>
              <a:rPr lang="it-IT" dirty="0"/>
              <a:t>-7,0,-2]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29D019-31E6-1340-9C27-6ED561C3D366}"/>
              </a:ext>
            </a:extLst>
          </p:cNvPr>
          <p:cNvSpPr txBox="1"/>
          <p:nvPr/>
        </p:nvSpPr>
        <p:spPr>
          <a:xfrm>
            <a:off x="6096000" y="3429000"/>
            <a:ext cx="4527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4: </a:t>
            </a:r>
          </a:p>
          <a:p>
            <a:pPr algn="l"/>
            <a:r>
              <a:rPr lang="it-IT" dirty="0"/>
              <a:t>NELLA SEGUENTE MATRICE 9 E’ L’ELEMENTO :</a:t>
            </a:r>
          </a:p>
          <a:p>
            <a:pPr algn="l"/>
            <a:r>
              <a:rPr lang="it-IT" dirty="0"/>
              <a:t>[5,9,11</a:t>
            </a:r>
          </a:p>
          <a:p>
            <a:pPr algn="l"/>
            <a:r>
              <a:rPr lang="it-IT" dirty="0"/>
              <a:t>6,3,-1,</a:t>
            </a:r>
          </a:p>
          <a:p>
            <a:pPr algn="l"/>
            <a:r>
              <a:rPr lang="it-IT" dirty="0"/>
              <a:t>1,1,0]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A12</a:t>
            </a:r>
          </a:p>
        </p:txBody>
      </p:sp>
    </p:spTree>
    <p:extLst>
      <p:ext uri="{BB962C8B-B14F-4D97-AF65-F5344CB8AC3E}">
        <p14:creationId xmlns:p14="http://schemas.microsoft.com/office/powerpoint/2010/main" val="168575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diagonale</a:t>
            </a:r>
            <a:r>
              <a:rPr lang="it-IT" dirty="0"/>
              <a:t>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099301"/>
            <a:ext cx="10227590" cy="1138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nelle matrici complete che tratteremo ci sarà utile un concetto simile per riconoscere elementi particolari.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9A84266A-CA94-42D8-B005-7AEB3C4AF31D}"/>
              </a:ext>
            </a:extLst>
          </p:cNvPr>
          <p:cNvSpPr/>
          <p:nvPr/>
        </p:nvSpPr>
        <p:spPr>
          <a:xfrm>
            <a:off x="5165550" y="3125858"/>
            <a:ext cx="708308" cy="54030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201A762D-AC8B-4A0C-A2B2-0263C78D374C}"/>
              </a:ext>
            </a:extLst>
          </p:cNvPr>
          <p:cNvSpPr/>
          <p:nvPr/>
        </p:nvSpPr>
        <p:spPr>
          <a:xfrm>
            <a:off x="5165550" y="5658375"/>
            <a:ext cx="708308" cy="54030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 err="1"/>
              <a:t>Matrici</a:t>
            </a:r>
            <a:r>
              <a:rPr lang="it-IT" sz="2400" dirty="0"/>
              <a:t> a gradini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tutti elementi uguali a zero sotto la diagonale prende il nome di </a:t>
            </a:r>
            <a:r>
              <a:rPr lang="it-IT" b="1" dirty="0"/>
              <a:t>matrice triangolare superiore.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AC69817-654F-4EF5-999D-0114D8CDA03A}"/>
              </a:ext>
            </a:extLst>
          </p:cNvPr>
          <p:cNvSpPr txBox="1">
            <a:spLocks/>
          </p:cNvSpPr>
          <p:nvPr/>
        </p:nvSpPr>
        <p:spPr>
          <a:xfrm>
            <a:off x="982205" y="395305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matrice rettangolare a gradini </a:t>
            </a:r>
            <a:r>
              <a:rPr lang="it-IT" dirty="0"/>
              <a:t>presenta tutti elementi uguali a zero sotto i numeri evidenziati in verde che chiameremo </a:t>
            </a:r>
            <a:r>
              <a:rPr lang="it-IT" b="1" dirty="0">
                <a:solidFill>
                  <a:schemeClr val="accent6"/>
                </a:solidFill>
              </a:rPr>
              <a:t>pivot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448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Matrice identità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elementi diversi da zero solo sulla diagonale si chiama </a:t>
            </a:r>
            <a:r>
              <a:rPr lang="it-IT" b="1" dirty="0"/>
              <a:t>matrice diagonale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163A4DDD-A187-4A55-AB42-8979B9B302F8}"/>
              </a:ext>
            </a:extLst>
          </p:cNvPr>
          <p:cNvSpPr txBox="1">
            <a:spLocks/>
          </p:cNvSpPr>
          <p:nvPr/>
        </p:nvSpPr>
        <p:spPr>
          <a:xfrm>
            <a:off x="838200" y="409697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matrice diagonale che presenta solo 1 sulla diagonale si chiama </a:t>
            </a:r>
            <a:r>
              <a:rPr lang="it-IT" b="1" dirty="0"/>
              <a:t>matrice identità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/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3D39B-AEBE-4042-A20A-7464A65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Mani all’opera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6596B4-87DA-DA48-A2E2-7AD2DE780D71}"/>
              </a:ext>
            </a:extLst>
          </p:cNvPr>
          <p:cNvSpPr txBox="1"/>
          <p:nvPr/>
        </p:nvSpPr>
        <p:spPr>
          <a:xfrm>
            <a:off x="838200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E’ LA MATRICE IDENTITÀ</a:t>
            </a:r>
          </a:p>
          <a:p>
            <a:pPr marL="342900" indent="-342900" algn="l">
              <a:buAutoNum type="alphaUcParenR"/>
            </a:pPr>
            <a:r>
              <a:rPr lang="it-IT" dirty="0"/>
              <a:t>[1,1,1.  1,1,1,    1,1,1]</a:t>
            </a:r>
          </a:p>
          <a:p>
            <a:pPr marL="342900" indent="-342900" algn="l">
              <a:buAutoNum type="alphaUcParenR"/>
            </a:pPr>
            <a:r>
              <a:rPr lang="it-IT" dirty="0"/>
              <a:t>[101, 101 101]</a:t>
            </a:r>
          </a:p>
          <a:p>
            <a:pPr marL="342900" indent="-342900" algn="l">
              <a:buAutoNum type="alphaUcParenR"/>
            </a:pPr>
            <a:r>
              <a:rPr lang="it-IT" dirty="0"/>
              <a:t>[100,100,100]</a:t>
            </a:r>
          </a:p>
          <a:p>
            <a:pPr marL="342900" indent="-342900" algn="l">
              <a:buAutoNum type="alphaUcParenR"/>
            </a:pPr>
            <a:r>
              <a:rPr lang="it-IT" dirty="0"/>
              <a:t>[100. 010, 001]</a:t>
            </a:r>
          </a:p>
          <a:p>
            <a:pPr algn="l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5C5B87-C0CD-414A-A1CB-D35352C56436}"/>
              </a:ext>
            </a:extLst>
          </p:cNvPr>
          <p:cNvSpPr txBox="1"/>
          <p:nvPr/>
        </p:nvSpPr>
        <p:spPr>
          <a:xfrm>
            <a:off x="581176" y="3722013"/>
            <a:ext cx="4907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TERNE E’ LA DIAGONALE DELLA SEGUENTE MATRICE</a:t>
            </a:r>
          </a:p>
          <a:p>
            <a:pPr algn="l"/>
            <a:r>
              <a:rPr lang="it-IT" dirty="0"/>
              <a:t>[1 3 7,</a:t>
            </a:r>
          </a:p>
          <a:p>
            <a:pPr algn="l"/>
            <a:r>
              <a:rPr lang="it-IT" dirty="0"/>
              <a:t>4 9 11,</a:t>
            </a:r>
          </a:p>
          <a:p>
            <a:pPr algn="l"/>
            <a:r>
              <a:rPr lang="it-IT" dirty="0"/>
              <a:t>-7 0 -2]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3 9 0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9 -2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4 -7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/>
              <a:t>7 11 -2 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92E53B-9B3D-E748-BECB-A9EA46119FEF}"/>
              </a:ext>
            </a:extLst>
          </p:cNvPr>
          <p:cNvSpPr txBox="1"/>
          <p:nvPr/>
        </p:nvSpPr>
        <p:spPr>
          <a:xfrm>
            <a:off x="5838976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LA MATRICE IDENTITÀ PRESENTA DEGLI ELEMENTI DIVERSI DA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prima riga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Della prima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diagonale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Indifferente </a:t>
            </a:r>
            <a:r>
              <a:rPr lang="it-IT" dirty="0" err="1"/>
              <a:t>purchè</a:t>
            </a:r>
            <a:r>
              <a:rPr lang="it-IT" dirty="0"/>
              <a:t> siano 1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AB3CAB-FA92-0544-98FE-8AD1D34948F5}"/>
              </a:ext>
            </a:extLst>
          </p:cNvPr>
          <p:cNvSpPr txBox="1"/>
          <p:nvPr/>
        </p:nvSpPr>
        <p:spPr>
          <a:xfrm>
            <a:off x="5838976" y="3722013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DELLE SEGUENTI MATRICI POSSIEDE DIAGONALE.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rettangolare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quadrata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Entrambe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Nessuna 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1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476BAF30-E04B-44B5-8ADB-016031E55DB8}"/>
              </a:ext>
            </a:extLst>
          </p:cNvPr>
          <p:cNvSpPr/>
          <p:nvPr/>
        </p:nvSpPr>
        <p:spPr>
          <a:xfrm>
            <a:off x="8139086" y="4031987"/>
            <a:ext cx="1299882" cy="751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Il metodo di Gauss è un procedimento ordinato di calcolo che permette la risoluzione di un sistema lineare mediante un numero finito di </a:t>
            </a:r>
            <a:r>
              <a:rPr lang="it-IT" sz="2800" b="1" dirty="0"/>
              <a:t>step</a:t>
            </a:r>
            <a:r>
              <a:rPr lang="it-IT" dirty="0"/>
              <a:t> attraverso l’uso di </a:t>
            </a:r>
            <a:r>
              <a:rPr lang="it-IT" sz="2800" b="1" dirty="0"/>
              <a:t>matrici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2400" dirty="0"/>
              <a:t>Lo scopo è quello di </a:t>
            </a:r>
            <a:r>
              <a:rPr lang="it-IT" sz="2400" b="1" dirty="0"/>
              <a:t>ridurre a gradini </a:t>
            </a:r>
            <a:r>
              <a:rPr lang="it-IT" sz="2400" dirty="0"/>
              <a:t>la matrice completa associata al sistema</a:t>
            </a:r>
            <a:r>
              <a:rPr lang="it-IT" sz="2400" b="1" dirty="0"/>
              <a:t>.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/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blipFill>
                <a:blip r:embed="rId2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/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=6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+3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z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1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− 3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= 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015AF1A-438F-4AFB-93EF-0C7E89484EBF}"/>
              </a:ext>
            </a:extLst>
          </p:cNvPr>
          <p:cNvCxnSpPr>
            <a:cxnSpLocks/>
          </p:cNvCxnSpPr>
          <p:nvPr/>
        </p:nvCxnSpPr>
        <p:spPr>
          <a:xfrm>
            <a:off x="3392149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C7D157D-DBCD-4FF3-BC48-8921495EB78C}"/>
              </a:ext>
            </a:extLst>
          </p:cNvPr>
          <p:cNvCxnSpPr>
            <a:cxnSpLocks/>
          </p:cNvCxnSpPr>
          <p:nvPr/>
        </p:nvCxnSpPr>
        <p:spPr>
          <a:xfrm>
            <a:off x="6833027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9C90C-AE21-4A81-B664-95D8E8735D84}"/>
              </a:ext>
            </a:extLst>
          </p:cNvPr>
          <p:cNvSpPr txBox="1"/>
          <p:nvPr/>
        </p:nvSpPr>
        <p:spPr>
          <a:xfrm>
            <a:off x="1410902" y="4980417"/>
            <a:ext cx="198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Sistema lineare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B8E72A-5E79-48FB-9E3C-6CF55A1EA715}"/>
              </a:ext>
            </a:extLst>
          </p:cNvPr>
          <p:cNvSpPr txBox="1"/>
          <p:nvPr/>
        </p:nvSpPr>
        <p:spPr>
          <a:xfrm>
            <a:off x="4103546" y="4980417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completa associata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C09B3D-D617-4BD7-B357-5679959145EF}"/>
              </a:ext>
            </a:extLst>
          </p:cNvPr>
          <p:cNvSpPr txBox="1"/>
          <p:nvPr/>
        </p:nvSpPr>
        <p:spPr>
          <a:xfrm>
            <a:off x="7845040" y="4985588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ridotta a gradini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/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3/2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blipFill>
                <a:blip r:embed="rId4"/>
                <a:stretch>
                  <a:fillRect r="-15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8A4B4251-281A-42A5-B7F8-0FC6CE76D752}"/>
              </a:ext>
            </a:extLst>
          </p:cNvPr>
          <p:cNvSpPr/>
          <p:nvPr/>
        </p:nvSpPr>
        <p:spPr>
          <a:xfrm>
            <a:off x="838200" y="5783683"/>
            <a:ext cx="94519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Come ottenere gli zeri che vedi nella matrice ridotta a gradini?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47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Le mosse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Ogni step può essere composto da una o più «</a:t>
            </a:r>
            <a:r>
              <a:rPr lang="it-IT" sz="2400" b="1" dirty="0"/>
              <a:t>mosse»</a:t>
            </a:r>
            <a:r>
              <a:rPr lang="it-IT" dirty="0"/>
              <a:t> tra le seguenti:</a:t>
            </a:r>
          </a:p>
          <a:p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 della matrice;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un’altra, ottenuta sottraendo ad essa un’altra riga moltiplicata precedentemente per un numero diverso da zero.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0F793F1-CF51-486E-B157-7F976E0295F2}"/>
              </a:ext>
            </a:extLst>
          </p:cNvPr>
          <p:cNvSpPr/>
          <p:nvPr/>
        </p:nvSpPr>
        <p:spPr>
          <a:xfrm>
            <a:off x="2322743" y="2725742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7988F54-A1AE-40A4-9355-EFE8691EAD41}"/>
              </a:ext>
            </a:extLst>
          </p:cNvPr>
          <p:cNvSpPr/>
          <p:nvPr/>
        </p:nvSpPr>
        <p:spPr>
          <a:xfrm>
            <a:off x="2322742" y="4465338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</p:spTree>
    <p:extLst>
      <p:ext uri="{BB962C8B-B14F-4D97-AF65-F5344CB8AC3E}">
        <p14:creationId xmlns:p14="http://schemas.microsoft.com/office/powerpoint/2010/main" val="354425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Scambio di due righe della matrice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Mossa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/>
              <p:nvPr/>
            </p:nvSpPr>
            <p:spPr>
              <a:xfrm>
                <a:off x="5139703" y="3463679"/>
                <a:ext cx="1578766" cy="4924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03" y="3463679"/>
                <a:ext cx="157876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circolare a destra 22">
            <a:extLst>
              <a:ext uri="{FF2B5EF4-FFF2-40B4-BE49-F238E27FC236}">
                <a16:creationId xmlns:a16="http://schemas.microsoft.com/office/drawing/2014/main" id="{FD4EDD72-F4BE-4EF5-8232-D615069F2487}"/>
              </a:ext>
            </a:extLst>
          </p:cNvPr>
          <p:cNvSpPr/>
          <p:nvPr/>
        </p:nvSpPr>
        <p:spPr>
          <a:xfrm>
            <a:off x="658762" y="3418343"/>
            <a:ext cx="315533" cy="5831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circolare a destra 23">
            <a:extLst>
              <a:ext uri="{FF2B5EF4-FFF2-40B4-BE49-F238E27FC236}">
                <a16:creationId xmlns:a16="http://schemas.microsoft.com/office/drawing/2014/main" id="{9DF23E09-C8B2-45DA-B147-23F487A7A632}"/>
              </a:ext>
            </a:extLst>
          </p:cNvPr>
          <p:cNvSpPr/>
          <p:nvPr/>
        </p:nvSpPr>
        <p:spPr>
          <a:xfrm rot="10800000">
            <a:off x="4028603" y="3404785"/>
            <a:ext cx="322171" cy="501959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/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blipFill>
                <a:blip r:embed="rId4"/>
                <a:stretch>
                  <a:fillRect r="-48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25">
            <a:extLst>
              <a:ext uri="{FF2B5EF4-FFF2-40B4-BE49-F238E27FC236}">
                <a16:creationId xmlns:a16="http://schemas.microsoft.com/office/drawing/2014/main" id="{210C304E-C95B-493F-835B-2C23505ACCE7}"/>
              </a:ext>
            </a:extLst>
          </p:cNvPr>
          <p:cNvSpPr/>
          <p:nvPr/>
        </p:nvSpPr>
        <p:spPr>
          <a:xfrm>
            <a:off x="849535" y="5248204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Ogni elemento della riga 2 adesso è sulla riga 1 e viceversa</a:t>
            </a:r>
          </a:p>
        </p:txBody>
      </p:sp>
    </p:spTree>
    <p:extLst>
      <p:ext uri="{BB962C8B-B14F-4D97-AF65-F5344CB8AC3E}">
        <p14:creationId xmlns:p14="http://schemas.microsoft.com/office/powerpoint/2010/main" val="16992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2" y="226785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6" y="411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Questa slide non è da fare, c’è solo l’immagine che è da inserire nella slide successiva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58C224-D8DC-4E6D-952C-859CC874A5FF}"/>
              </a:ext>
            </a:extLst>
          </p:cNvPr>
          <p:cNvGrpSpPr/>
          <p:nvPr/>
        </p:nvGrpSpPr>
        <p:grpSpPr>
          <a:xfrm>
            <a:off x="3832778" y="2350321"/>
            <a:ext cx="4845096" cy="2410465"/>
            <a:chOff x="2489375" y="4451331"/>
            <a:chExt cx="4845096" cy="2410465"/>
          </a:xfrm>
        </p:grpSpPr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C52BD17-1AA3-490D-880A-0E69A31695E7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4668903" y="4941265"/>
              <a:ext cx="375536" cy="4180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8213083-315D-4381-B1B0-F10AD7E3939F}"/>
                </a:ext>
              </a:extLst>
            </p:cNvPr>
            <p:cNvGrpSpPr/>
            <p:nvPr/>
          </p:nvGrpSpPr>
          <p:grpSpPr>
            <a:xfrm>
              <a:off x="2489375" y="4451331"/>
              <a:ext cx="4845096" cy="2410465"/>
              <a:chOff x="4043638" y="4519521"/>
              <a:chExt cx="4845096" cy="24104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4236331" y="5369143"/>
                    <a:ext cx="4001644" cy="87216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it-IT" sz="3200" b="0" dirty="0">
                        <a:latin typeface="Roboto Condensed" pitchFamily="2" charset="0"/>
                        <a:ea typeface="Roboto Condensed" pitchFamily="2" charset="0"/>
                      </a:rPr>
                      <a:t>Nuova R</a:t>
                    </a:r>
                    <a:r>
                      <a:rPr lang="it-IT" sz="3200" b="0" baseline="-25000" dirty="0">
                        <a:latin typeface="Roboto Condensed" pitchFamily="2" charset="0"/>
                        <a:ea typeface="Roboto Condensed" pitchFamily="2" charset="0"/>
                      </a:rPr>
                      <a:t>2</a:t>
                    </a:r>
                    <a:r>
                      <a:rPr lang="it-IT" sz="3200" dirty="0">
                        <a:latin typeface="Roboto Condensed" pitchFamily="2" charset="0"/>
                        <a:ea typeface="Roboto Condensed" pitchFamily="2" charset="0"/>
                      </a:rPr>
                      <a:t>: R</a:t>
                    </a:r>
                    <a:r>
                      <a:rPr lang="it-IT" sz="3200" baseline="-25000" dirty="0">
                        <a:latin typeface="Roboto Condensed" pitchFamily="2" charset="0"/>
                        <a:ea typeface="Roboto Condensed" pitchFamily="2" charset="0"/>
                      </a:rPr>
                      <a:t>2</a:t>
                    </a:r>
                    <a:r>
                      <a:rPr lang="it-IT" sz="3200" dirty="0">
                        <a:latin typeface="Roboto Condensed" pitchFamily="2" charset="0"/>
                        <a:ea typeface="Roboto Condensed" pitchFamily="2" charset="0"/>
                      </a:rPr>
                      <a:t> –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4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400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a14:m>
                    <a:r>
                      <a:rPr lang="it-IT" sz="4000" dirty="0">
                        <a:latin typeface="Roboto Condensed" pitchFamily="2" charset="0"/>
                        <a:ea typeface="Roboto Condensed" pitchFamily="2" charset="0"/>
                      </a:rPr>
                      <a:t> </a:t>
                    </a:r>
                    <a:r>
                      <a:rPr lang="it-IT" sz="3200" dirty="0">
                        <a:latin typeface="Roboto Condensed" pitchFamily="2" charset="0"/>
                        <a:ea typeface="Roboto Condensed" pitchFamily="2" charset="0"/>
                      </a:rPr>
                      <a:t>R</a:t>
                    </a:r>
                    <a:r>
                      <a:rPr lang="it-IT" sz="3200" baseline="-25000" dirty="0">
                        <a:latin typeface="Roboto Condensed" pitchFamily="2" charset="0"/>
                        <a:ea typeface="Roboto Condensed" pitchFamily="2" charset="0"/>
                      </a:rPr>
                      <a:t>1</a:t>
                    </a:r>
                    <a:endParaRPr lang="it-IT" sz="3200" dirty="0">
                      <a:latin typeface="Roboto Condensed" pitchFamily="2" charset="0"/>
                      <a:ea typeface="Roboto Condensed" pitchFamily="2" charset="0"/>
                    </a:endParaRPr>
                  </a:p>
                </p:txBody>
              </p:sp>
            </mc:Choice>
            <mc:Fallback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331" y="5369143"/>
                    <a:ext cx="4001644" cy="8721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8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1AE71E-A54B-4F8B-9119-01013BC842DC}"/>
                  </a:ext>
                </a:extLst>
              </p:cNvPr>
              <p:cNvSpPr txBox="1"/>
              <p:nvPr/>
            </p:nvSpPr>
            <p:spPr>
              <a:xfrm>
                <a:off x="4744138" y="4519521"/>
                <a:ext cx="16685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latin typeface="Roboto Condensed" pitchFamily="2" charset="0"/>
                    <a:ea typeface="Roboto Condensed" pitchFamily="2" charset="0"/>
                  </a:rPr>
                  <a:t>Elemento da annullare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BA7ED0C9-FF7A-4FF2-9398-264DD0D49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011" y="6209689"/>
                <a:ext cx="359141" cy="26712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63637E3-7FC2-4089-8EB5-88C0E49F4156}"/>
                  </a:ext>
                </a:extLst>
              </p:cNvPr>
              <p:cNvSpPr txBox="1"/>
              <p:nvPr/>
            </p:nvSpPr>
            <p:spPr>
              <a:xfrm>
                <a:off x="7132542" y="6433557"/>
                <a:ext cx="948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latin typeface="Roboto Condensed" pitchFamily="2" charset="0"/>
                    <a:ea typeface="Roboto Condensed" pitchFamily="2" charset="0"/>
                  </a:rPr>
                  <a:t>Pivot</a:t>
                </a:r>
                <a:endParaRPr lang="it-IT" dirty="0">
                  <a:latin typeface="Roboto Condensed" pitchFamily="2" charset="0"/>
                  <a:ea typeface="Roboto Condensed" pitchFamily="2" charset="0"/>
                </a:endParaRPr>
              </a:p>
            </p:txBody>
          </p: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BA980001-3133-46E6-AC86-1E4FEA915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0232" y="5197165"/>
                <a:ext cx="294575" cy="46059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5A17860-E929-4A68-84AD-1CF3A7134BBD}"/>
                  </a:ext>
                </a:extLst>
              </p:cNvPr>
              <p:cNvSpPr txBox="1"/>
              <p:nvPr/>
            </p:nvSpPr>
            <p:spPr>
              <a:xfrm>
                <a:off x="4043638" y="6529876"/>
                <a:ext cx="22161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latin typeface="Roboto Condensed" pitchFamily="2" charset="0"/>
                    <a:ea typeface="Roboto Condensed" pitchFamily="2" charset="0"/>
                  </a:rPr>
                  <a:t>Riga da sostituire</a:t>
                </a: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5B518-F999-4DA7-9E4F-E231A747F1A8}"/>
                  </a:ext>
                </a:extLst>
              </p:cNvPr>
              <p:cNvSpPr txBox="1"/>
              <p:nvPr/>
            </p:nvSpPr>
            <p:spPr>
              <a:xfrm>
                <a:off x="7220232" y="4575268"/>
                <a:ext cx="16685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latin typeface="Roboto Condensed" pitchFamily="2" charset="0"/>
                    <a:ea typeface="Roboto Condensed" pitchFamily="2" charset="0"/>
                  </a:rPr>
                  <a:t>Riga con pivot di riferimento</a:t>
                </a:r>
              </a:p>
            </p:txBody>
          </p:sp>
        </p:grp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7D8BC1EB-CFC3-42E4-BCF9-993FF32E2353}"/>
              </a:ext>
            </a:extLst>
          </p:cNvPr>
          <p:cNvSpPr/>
          <p:nvPr/>
        </p:nvSpPr>
        <p:spPr>
          <a:xfrm>
            <a:off x="2787446" y="2094380"/>
            <a:ext cx="6533536" cy="3026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933D192-98C7-4F30-9275-2F765A1FE833}"/>
              </a:ext>
            </a:extLst>
          </p:cNvPr>
          <p:cNvCxnSpPr/>
          <p:nvPr/>
        </p:nvCxnSpPr>
        <p:spPr>
          <a:xfrm>
            <a:off x="4601497" y="3867090"/>
            <a:ext cx="0" cy="5308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44F131FA-C44D-45D5-BD87-1F63B89344AC}"/>
              </a:ext>
            </a:extLst>
          </p:cNvPr>
          <p:cNvSpPr/>
          <p:nvPr/>
        </p:nvSpPr>
        <p:spPr>
          <a:xfrm>
            <a:off x="6320728" y="3197109"/>
            <a:ext cx="458282" cy="4180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80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138163" y="1117674"/>
            <a:ext cx="10870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000" dirty="0"/>
              <a:t>Sostituire una riga della matrice con un’altra, ottenuta </a:t>
            </a:r>
            <a:r>
              <a:rPr lang="it-IT" sz="2000" u="sng" dirty="0"/>
              <a:t>sottraendo</a:t>
            </a:r>
            <a:r>
              <a:rPr lang="it-IT" sz="2000" dirty="0"/>
              <a:t> ad essa un’altra riga moltiplicata precedentemente per un </a:t>
            </a:r>
            <a:r>
              <a:rPr lang="it-IT" sz="2000" b="1" dirty="0">
                <a:solidFill>
                  <a:schemeClr val="accent4"/>
                </a:solidFill>
              </a:rPr>
              <a:t>numero diverso da zero</a:t>
            </a:r>
            <a:r>
              <a:rPr lang="it-IT" sz="2000" dirty="0"/>
              <a:t>.</a:t>
            </a:r>
          </a:p>
          <a:p>
            <a:pPr marL="334963"/>
            <a:r>
              <a:rPr lang="it-IT" sz="2000" dirty="0"/>
              <a:t>L’</a:t>
            </a:r>
            <a:r>
              <a:rPr lang="it-IT" sz="2000" u="sng" dirty="0"/>
              <a:t>obiettivo è quello di ottenere degli zeri</a:t>
            </a:r>
            <a:r>
              <a:rPr lang="it-IT" sz="2000" dirty="0"/>
              <a:t>.</a:t>
            </a:r>
          </a:p>
          <a:p>
            <a:pPr marL="334963"/>
            <a:r>
              <a:rPr lang="it-IT" sz="2000" dirty="0"/>
              <a:t>Esempio: Vogliamo annullare l’elemento   1   sotto il pivot </a:t>
            </a:r>
            <a:r>
              <a:rPr lang="it-IT" sz="2000" b="1" dirty="0">
                <a:solidFill>
                  <a:schemeClr val="accent6"/>
                </a:solidFill>
              </a:rPr>
              <a:t>3</a:t>
            </a:r>
            <a:r>
              <a:rPr lang="it-IT" sz="2000" dirty="0"/>
              <a:t>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00" y="43758"/>
            <a:ext cx="10515600" cy="1325563"/>
          </a:xfrm>
        </p:spPr>
        <p:txBody>
          <a:bodyPr/>
          <a:lstStyle/>
          <a:p>
            <a:r>
              <a:rPr lang="it-IT" dirty="0"/>
              <a:t>Mossa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3975991" y="4841709"/>
                <a:ext cx="3121491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1−3/3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4−6/3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0−(−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6−9/3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1" y="4841709"/>
                <a:ext cx="3121491" cy="1020472"/>
              </a:xfrm>
              <a:prstGeom prst="rect">
                <a:avLst/>
              </a:prstGeom>
              <a:blipFill>
                <a:blip r:embed="rId3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DDA2B558-DEA4-4490-9AD9-9CDE3FBD2316}"/>
              </a:ext>
            </a:extLst>
          </p:cNvPr>
          <p:cNvGrpSpPr/>
          <p:nvPr/>
        </p:nvGrpSpPr>
        <p:grpSpPr>
          <a:xfrm>
            <a:off x="420904" y="3096669"/>
            <a:ext cx="2255859" cy="840423"/>
            <a:chOff x="1084398" y="2919416"/>
            <a:chExt cx="2255859" cy="840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4619602-A370-4675-8F93-31218BB2FC20}"/>
                </a:ext>
              </a:extLst>
            </p:cNvPr>
            <p:cNvSpPr/>
            <p:nvPr/>
          </p:nvSpPr>
          <p:spPr>
            <a:xfrm>
              <a:off x="1268619" y="321038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96E71EB3-EEBD-49A4-8ADE-854E049B0991}"/>
              </a:ext>
            </a:extLst>
          </p:cNvPr>
          <p:cNvSpPr/>
          <p:nvPr/>
        </p:nvSpPr>
        <p:spPr>
          <a:xfrm>
            <a:off x="4761046" y="20805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FF8E8B6-2413-49E4-B4DC-A1942FEA3CE5}"/>
              </a:ext>
            </a:extLst>
          </p:cNvPr>
          <p:cNvCxnSpPr>
            <a:cxnSpLocks/>
          </p:cNvCxnSpPr>
          <p:nvPr/>
        </p:nvCxnSpPr>
        <p:spPr>
          <a:xfrm>
            <a:off x="1548833" y="4069500"/>
            <a:ext cx="2091324" cy="9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58C224-D8DC-4E6D-952C-859CC874A5FF}"/>
              </a:ext>
            </a:extLst>
          </p:cNvPr>
          <p:cNvGrpSpPr/>
          <p:nvPr/>
        </p:nvGrpSpPr>
        <p:grpSpPr>
          <a:xfrm>
            <a:off x="3528933" y="2443237"/>
            <a:ext cx="5311217" cy="1856649"/>
            <a:chOff x="1927917" y="4542692"/>
            <a:chExt cx="5311217" cy="1856649"/>
          </a:xfrm>
        </p:grpSpPr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C52BD17-1AA3-490D-880A-0E69A3169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268" y="4885947"/>
              <a:ext cx="504640" cy="3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8213083-315D-4381-B1B0-F10AD7E3939F}"/>
                </a:ext>
              </a:extLst>
            </p:cNvPr>
            <p:cNvGrpSpPr/>
            <p:nvPr/>
          </p:nvGrpSpPr>
          <p:grpSpPr>
            <a:xfrm>
              <a:off x="1927917" y="4542692"/>
              <a:ext cx="5311217" cy="1856649"/>
              <a:chOff x="3482180" y="4610882"/>
              <a:chExt cx="5311217" cy="1856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80" y="5192988"/>
                    <a:ext cx="3058594" cy="6104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it-IT" sz="2800" b="0" dirty="0"/>
                      <a:t>Nuova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it-IT" sz="24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180" y="5192988"/>
                    <a:ext cx="3058594" cy="610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171" t="-2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1AE71E-A54B-4F8B-9119-01013BC842DC}"/>
                  </a:ext>
                </a:extLst>
              </p:cNvPr>
              <p:cNvSpPr txBox="1"/>
              <p:nvPr/>
            </p:nvSpPr>
            <p:spPr>
              <a:xfrm>
                <a:off x="4038238" y="4610882"/>
                <a:ext cx="16685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Elemento da annullare</a:t>
                </a:r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ECA94E57-AE48-45DC-8749-53FDFBD05B89}"/>
                  </a:ext>
                </a:extLst>
              </p:cNvPr>
              <p:cNvSpPr/>
              <p:nvPr/>
            </p:nvSpPr>
            <p:spPr>
              <a:xfrm>
                <a:off x="5809028" y="5140896"/>
                <a:ext cx="340962" cy="3215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BA7ED0C9-FF7A-4FF2-9398-264DD0D49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827" y="5928751"/>
                <a:ext cx="174326" cy="215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63637E3-7FC2-4089-8EB5-88C0E49F4156}"/>
                  </a:ext>
                </a:extLst>
              </p:cNvPr>
              <p:cNvSpPr txBox="1"/>
              <p:nvPr/>
            </p:nvSpPr>
            <p:spPr>
              <a:xfrm>
                <a:off x="6237153" y="6098199"/>
                <a:ext cx="2468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Pivot</a:t>
                </a:r>
              </a:p>
            </p:txBody>
          </p: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BA980001-3133-46E6-AC86-1E4FEA915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0297" y="5257213"/>
                <a:ext cx="592310" cy="240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6D2919A4-E79B-4F39-AAA2-66D0BD207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2694" y="5700756"/>
                <a:ext cx="13689" cy="359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5A17860-E929-4A68-84AD-1CF3A7134BBD}"/>
                  </a:ext>
                </a:extLst>
              </p:cNvPr>
              <p:cNvSpPr txBox="1"/>
              <p:nvPr/>
            </p:nvSpPr>
            <p:spPr>
              <a:xfrm>
                <a:off x="3593404" y="6031210"/>
                <a:ext cx="1896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da sostituire</a:t>
                </a: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5B518-F999-4DA7-9E4F-E231A747F1A8}"/>
                  </a:ext>
                </a:extLst>
              </p:cNvPr>
              <p:cNvSpPr txBox="1"/>
              <p:nvPr/>
            </p:nvSpPr>
            <p:spPr>
              <a:xfrm>
                <a:off x="6708191" y="4672638"/>
                <a:ext cx="20852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con pivot di riferimento</a:t>
                </a:r>
              </a:p>
            </p:txBody>
          </p:sp>
        </p:grp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9B94B48-95EE-4FF5-B7A8-8384A8F85A78}"/>
              </a:ext>
            </a:extLst>
          </p:cNvPr>
          <p:cNvGrpSpPr/>
          <p:nvPr/>
        </p:nvGrpSpPr>
        <p:grpSpPr>
          <a:xfrm>
            <a:off x="9868246" y="3049688"/>
            <a:ext cx="2255859" cy="1133900"/>
            <a:chOff x="1084398" y="2919416"/>
            <a:chExt cx="2255859" cy="1133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11339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11339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BFA9CCB5-0156-41ED-B223-FF23EFFE1457}"/>
                </a:ext>
              </a:extLst>
            </p:cNvPr>
            <p:cNvSpPr/>
            <p:nvPr/>
          </p:nvSpPr>
          <p:spPr>
            <a:xfrm>
              <a:off x="1377514" y="337011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D6C3BD-F4B6-4D66-BE77-9DC2FAABF571}"/>
              </a:ext>
            </a:extLst>
          </p:cNvPr>
          <p:cNvCxnSpPr>
            <a:cxnSpLocks/>
          </p:cNvCxnSpPr>
          <p:nvPr/>
        </p:nvCxnSpPr>
        <p:spPr>
          <a:xfrm flipV="1">
            <a:off x="8087982" y="4048231"/>
            <a:ext cx="2545605" cy="121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7D8BC1EB-CFC3-42E4-BCF9-993FF32E2353}"/>
              </a:ext>
            </a:extLst>
          </p:cNvPr>
          <p:cNvSpPr/>
          <p:nvPr/>
        </p:nvSpPr>
        <p:spPr>
          <a:xfrm>
            <a:off x="3351851" y="2462976"/>
            <a:ext cx="5400744" cy="21385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D55D47-716C-498E-8E3E-3566B90A670D}"/>
              </a:ext>
            </a:extLst>
          </p:cNvPr>
          <p:cNvSpPr txBox="1"/>
          <p:nvPr/>
        </p:nvSpPr>
        <p:spPr>
          <a:xfrm>
            <a:off x="410100" y="6112223"/>
            <a:ext cx="335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sz="2000" b="1" dirty="0">
                <a:solidFill>
                  <a:schemeClr val="accent4"/>
                </a:solidFill>
              </a:rPr>
              <a:t>numero diverso da zero </a:t>
            </a:r>
            <a:r>
              <a:rPr lang="it-IT" dirty="0"/>
              <a:t>sarà: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9EA2FCD-F2F8-4C3C-93AC-F6FEC4E71BFD}"/>
                  </a:ext>
                </a:extLst>
              </p:cNvPr>
              <p:cNvSpPr/>
              <p:nvPr/>
            </p:nvSpPr>
            <p:spPr>
              <a:xfrm>
                <a:off x="3760567" y="5979815"/>
                <a:ext cx="2595326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𝑒𝑙𝑒𝑚𝑒𝑛𝑡𝑜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𝑎𝑛𝑛𝑢𝑙𝑙𝑎𝑟𝑒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𝑝𝑖𝑣𝑜𝑡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9EA2FCD-F2F8-4C3C-93AC-F6FEC4E71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67" y="5979815"/>
                <a:ext cx="2595326" cy="664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8732157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316CC12-AAC5-4311-B6CB-5337F8C03657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316CC12-AAC5-4311-B6CB-5337F8C0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4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3200" dirty="0" err="1"/>
              <a:t>Step</a:t>
            </a:r>
            <a:r>
              <a:rPr lang="it-IT" sz="3200" dirty="0"/>
              <a:t> 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842523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2B2CE3-16B4-4468-B6E7-B292A5FB419E}"/>
              </a:ext>
            </a:extLst>
          </p:cNvPr>
          <p:cNvGrpSpPr/>
          <p:nvPr/>
        </p:nvGrpSpPr>
        <p:grpSpPr>
          <a:xfrm>
            <a:off x="7501194" y="5913131"/>
            <a:ext cx="3364282" cy="917683"/>
            <a:chOff x="6662994" y="4335067"/>
            <a:chExt cx="4690806" cy="155052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D747CE-372A-41EC-87E8-8E4D001BB68F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8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2800" dirty="0"/>
                <a:t>R1      R4</a:t>
              </a:r>
            </a:p>
          </p:txBody>
        </p:sp>
        <p:sp>
          <p:nvSpPr>
            <p:cNvPr id="11" name="Freccia circolare in su 10">
              <a:extLst>
                <a:ext uri="{FF2B5EF4-FFF2-40B4-BE49-F238E27FC236}">
                  <a16:creationId xmlns:a16="http://schemas.microsoft.com/office/drawing/2014/main" id="{11639DC3-9230-4313-A427-84C7D9E69C13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Freccia circolare in su 11">
              <a:extLst>
                <a:ext uri="{FF2B5EF4-FFF2-40B4-BE49-F238E27FC236}">
                  <a16:creationId xmlns:a16="http://schemas.microsoft.com/office/drawing/2014/main" id="{45A953A0-BB72-4862-B409-17A76CE2DF4C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/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blipFill>
                <a:blip r:embed="rId5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076BA7B2-4F34-4204-AE95-DAF02EEA143F}"/>
              </a:ext>
            </a:extLst>
          </p:cNvPr>
          <p:cNvSpPr/>
          <p:nvPr/>
        </p:nvSpPr>
        <p:spPr>
          <a:xfrm>
            <a:off x="342802" y="3646331"/>
            <a:ext cx="631065" cy="16456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circolare a destra 14">
            <a:extLst>
              <a:ext uri="{FF2B5EF4-FFF2-40B4-BE49-F238E27FC236}">
                <a16:creationId xmlns:a16="http://schemas.microsoft.com/office/drawing/2014/main" id="{2CB7330E-13E5-4BCD-82A5-8FBE1C86E7D2}"/>
              </a:ext>
            </a:extLst>
          </p:cNvPr>
          <p:cNvSpPr/>
          <p:nvPr/>
        </p:nvSpPr>
        <p:spPr>
          <a:xfrm rot="10800000">
            <a:off x="4766023" y="3539099"/>
            <a:ext cx="631065" cy="1645651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8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3200" dirty="0" err="1"/>
              <a:t>Step</a:t>
            </a:r>
            <a:r>
              <a:rPr lang="it-IT" sz="3200" dirty="0"/>
              <a:t> 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842523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2B2CE3-16B4-4468-B6E7-B292A5FB419E}"/>
              </a:ext>
            </a:extLst>
          </p:cNvPr>
          <p:cNvGrpSpPr/>
          <p:nvPr/>
        </p:nvGrpSpPr>
        <p:grpSpPr>
          <a:xfrm>
            <a:off x="7486446" y="5913131"/>
            <a:ext cx="3364282" cy="917683"/>
            <a:chOff x="6642431" y="4335067"/>
            <a:chExt cx="4690806" cy="155052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D747CE-372A-41EC-87E8-8E4D001BB68F}"/>
                </a:ext>
              </a:extLst>
            </p:cNvPr>
            <p:cNvSpPr txBox="1"/>
            <p:nvPr/>
          </p:nvSpPr>
          <p:spPr>
            <a:xfrm>
              <a:off x="6642431" y="4685089"/>
              <a:ext cx="4690806" cy="8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2800" dirty="0"/>
                <a:t>R1      R4</a:t>
              </a:r>
            </a:p>
          </p:txBody>
        </p:sp>
        <p:sp>
          <p:nvSpPr>
            <p:cNvPr id="11" name="Freccia circolare in su 10">
              <a:extLst>
                <a:ext uri="{FF2B5EF4-FFF2-40B4-BE49-F238E27FC236}">
                  <a16:creationId xmlns:a16="http://schemas.microsoft.com/office/drawing/2014/main" id="{11639DC3-9230-4313-A427-84C7D9E69C13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Freccia circolare in su 11">
              <a:extLst>
                <a:ext uri="{FF2B5EF4-FFF2-40B4-BE49-F238E27FC236}">
                  <a16:creationId xmlns:a16="http://schemas.microsoft.com/office/drawing/2014/main" id="{45A953A0-BB72-4862-B409-17A76CE2DF4C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/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blipFill>
                <a:blip r:embed="rId4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4EA536-8CDD-4DE8-B5A5-81CD7C10EC16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4EA536-8CDD-4DE8-B5A5-81CD7C10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851355" y="508618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76EFEC39-14B4-47D5-96FC-4EF772896E99}"/>
              </a:ext>
            </a:extLst>
          </p:cNvPr>
          <p:cNvGrpSpPr/>
          <p:nvPr/>
        </p:nvGrpSpPr>
        <p:grpSpPr>
          <a:xfrm>
            <a:off x="6096000" y="3619672"/>
            <a:ext cx="3266600" cy="806631"/>
            <a:chOff x="4433556" y="5109226"/>
            <a:chExt cx="3266600" cy="806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/>
                <p:nvPr/>
              </p:nvSpPr>
              <p:spPr>
                <a:xfrm>
                  <a:off x="4433556" y="5109226"/>
                  <a:ext cx="3266600" cy="806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𝑛𝑢𝑜𝑣𝑎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56" y="5109226"/>
                  <a:ext cx="3266600" cy="806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BB87240E-2C78-4057-B2F0-5BEF0DEFBCDC}"/>
                </a:ext>
              </a:extLst>
            </p:cNvPr>
            <p:cNvSpPr/>
            <p:nvPr/>
          </p:nvSpPr>
          <p:spPr>
            <a:xfrm>
              <a:off x="6944657" y="5140896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e 39">
            <a:extLst>
              <a:ext uri="{FF2B5EF4-FFF2-40B4-BE49-F238E27FC236}">
                <a16:creationId xmlns:a16="http://schemas.microsoft.com/office/drawing/2014/main" id="{3D47CB90-A344-42E5-8A76-3F0303EA051D}"/>
              </a:ext>
            </a:extLst>
          </p:cNvPr>
          <p:cNvSpPr/>
          <p:nvPr/>
        </p:nvSpPr>
        <p:spPr>
          <a:xfrm>
            <a:off x="2231756" y="5333098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631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/>
              <p:nvPr/>
            </p:nvSpPr>
            <p:spPr>
              <a:xfrm>
                <a:off x="6096000" y="3619672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9672"/>
                <a:ext cx="3266600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4021FDC-A838-466E-8997-8466F291DDB3}"/>
              </a:ext>
            </a:extLst>
          </p:cNvPr>
          <p:cNvCxnSpPr/>
          <p:nvPr/>
        </p:nvCxnSpPr>
        <p:spPr>
          <a:xfrm flipH="1" flipV="1">
            <a:off x="2402237" y="3750590"/>
            <a:ext cx="1786305" cy="158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8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89688" y="2843243"/>
            <a:ext cx="628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matrice di esempio ad ogni elemento della seconda riga viene applicata la seguente operazione: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F7711-BD31-4CFE-BEEF-530028627E41}"/>
              </a:ext>
            </a:extLst>
          </p:cNvPr>
          <p:cNvSpPr txBox="1"/>
          <p:nvPr/>
        </p:nvSpPr>
        <p:spPr>
          <a:xfrm>
            <a:off x="3570677" y="5863647"/>
            <a:ext cx="513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Ora sostituiamo gli elementi…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750289" y="3993498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289" y="3993498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1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9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1065758" y="335020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58" y="3350209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190616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/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7174442" y="41739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4448328"/>
            <a:ext cx="963294" cy="11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" y="-1735583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/>
              <p:nvPr/>
            </p:nvSpPr>
            <p:spPr>
              <a:xfrm>
                <a:off x="4922903" y="2579630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03" y="2579630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14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968769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terzo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024448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5026102"/>
            <a:ext cx="1472338" cy="5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/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/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0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62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628394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B36631D-3E5C-4D21-8D3D-4B1CB4774347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B36631D-3E5C-4D21-8D3D-4B1CB477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36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in valore assoluto tra questi? È il -2 in posizione a32.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R2      R3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terza. In modo da ottenere -2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circolare a destra 12">
            <a:extLst>
              <a:ext uri="{FF2B5EF4-FFF2-40B4-BE49-F238E27FC236}">
                <a16:creationId xmlns:a16="http://schemas.microsoft.com/office/drawing/2014/main" id="{15428781-C5D4-F641-95AC-E8ED271ED4F8}"/>
              </a:ext>
            </a:extLst>
          </p:cNvPr>
          <p:cNvSpPr/>
          <p:nvPr/>
        </p:nvSpPr>
        <p:spPr>
          <a:xfrm>
            <a:off x="522668" y="3902299"/>
            <a:ext cx="630226" cy="890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B59D99CC-A159-934D-9D07-41C4D2B65968}"/>
              </a:ext>
            </a:extLst>
          </p:cNvPr>
          <p:cNvSpPr/>
          <p:nvPr/>
        </p:nvSpPr>
        <p:spPr>
          <a:xfrm rot="10800000">
            <a:off x="5155257" y="3902298"/>
            <a:ext cx="631065" cy="890928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/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in valore assoluto tra questi? È il -2 in posizione a32.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R2      R3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terza. In modo da ottenere -2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/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0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-2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/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5D2613-168A-48E0-9A1B-7E14E2755529}"/>
              </a:ext>
            </a:extLst>
          </p:cNvPr>
          <p:cNvSpPr txBox="1"/>
          <p:nvPr/>
        </p:nvSpPr>
        <p:spPr>
          <a:xfrm>
            <a:off x="5987845" y="3328591"/>
            <a:ext cx="483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elemento è già nullo. Non bisogna fare nessuna operazione!</a:t>
            </a:r>
          </a:p>
        </p:txBody>
      </p:sp>
      <p:sp>
        <p:nvSpPr>
          <p:cNvPr id="7" name="Smile 6">
            <a:extLst>
              <a:ext uri="{FF2B5EF4-FFF2-40B4-BE49-F238E27FC236}">
                <a16:creationId xmlns:a16="http://schemas.microsoft.com/office/drawing/2014/main" id="{A3A302C4-CD74-4552-9787-2178FD910ADD}"/>
              </a:ext>
            </a:extLst>
          </p:cNvPr>
          <p:cNvSpPr/>
          <p:nvPr/>
        </p:nvSpPr>
        <p:spPr>
          <a:xfrm>
            <a:off x="8063868" y="3917163"/>
            <a:ext cx="796413" cy="74805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6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/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648040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-2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56E5AD8-1F0E-43D3-8B25-B113B86E2DB8}"/>
              </a:ext>
            </a:extLst>
          </p:cNvPr>
          <p:cNvCxnSpPr>
            <a:cxnSpLocks/>
          </p:cNvCxnSpPr>
          <p:nvPr/>
        </p:nvCxnSpPr>
        <p:spPr>
          <a:xfrm flipV="1">
            <a:off x="6552110" y="5114522"/>
            <a:ext cx="1249787" cy="51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ccia giù 12">
            <a:extLst>
              <a:ext uri="{FF2B5EF4-FFF2-40B4-BE49-F238E27FC236}">
                <a16:creationId xmlns:a16="http://schemas.microsoft.com/office/drawing/2014/main" id="{A53EA825-081B-40F0-935F-0F0813EE9F76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1CE4F1B-3138-4DB5-8F22-9D5B58084321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1CE4F1B-3138-4DB5-8F22-9D5B5808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30A534-4DC4-427E-A478-B5CD54C7F77C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3008720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30A534-4DC4-427E-A478-B5CD54C7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300872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B577341-B2BD-4143-8405-5611622231D9}"/>
                  </a:ext>
                </a:extLst>
              </p:cNvPr>
              <p:cNvSpPr txBox="1"/>
              <p:nvPr/>
            </p:nvSpPr>
            <p:spPr>
              <a:xfrm>
                <a:off x="7033757" y="3413544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B577341-B2BD-4143-8405-56116222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7" y="3413544"/>
                <a:ext cx="3742071" cy="1700978"/>
              </a:xfrm>
              <a:prstGeom prst="rect">
                <a:avLst/>
              </a:prstGeom>
              <a:blipFill>
                <a:blip r:embed="rId5"/>
                <a:stretch>
                  <a:fillRect r="-12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3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A6D976A-54C0-4C5E-A25D-A0119B9A33C7}"/>
                  </a:ext>
                </a:extLst>
              </p:cNvPr>
              <p:cNvSpPr txBox="1"/>
              <p:nvPr/>
            </p:nvSpPr>
            <p:spPr>
              <a:xfrm>
                <a:off x="750789" y="346342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A6D976A-54C0-4C5E-A25D-A0119B9A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89" y="346342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6F4E98B-64EA-484F-985F-00F343879875}"/>
                  </a:ext>
                </a:extLst>
              </p:cNvPr>
              <p:cNvSpPr txBox="1"/>
              <p:nvPr/>
            </p:nvSpPr>
            <p:spPr>
              <a:xfrm>
                <a:off x="7032006" y="3495654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6F4E98B-64EA-484F-985F-00F34387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06" y="3495654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8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A8D292-2C45-46BC-A836-7C9F33DE7A98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A8D292-2C45-46BC-A836-7C9F33D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CE42C3B-D484-445F-9A21-DBF9EFD1CF70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CE42C3B-D484-445F-9A21-DBF9EFD1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12B93B-91E5-4AD9-8786-459C4DDBB323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12B93B-91E5-4AD9-8786-459C4DDBB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4832C7C-7E74-4D02-AA54-82819EE134BF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4832C7C-7E74-4D02-AA54-82819EE1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77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 in valore assoluto? No. Applichiamo la «mossa1».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/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3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3F582909-C8F9-48BC-A386-9C46C007B766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EAE7B5A-1950-407B-8DC7-C7360CBC9F03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R3      R4</a:t>
              </a: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47F73C88-6C58-4B9C-8DEC-A83062E37A48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Freccia circolare in su 8">
              <a:extLst>
                <a:ext uri="{FF2B5EF4-FFF2-40B4-BE49-F238E27FC236}">
                  <a16:creationId xmlns:a16="http://schemas.microsoft.com/office/drawing/2014/main" id="{F0E1C51D-63A3-4F2F-8F15-E564112BDA6B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terza riga con la quarta in modo da ottenere 15/4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circolare a destra 10">
            <a:extLst>
              <a:ext uri="{FF2B5EF4-FFF2-40B4-BE49-F238E27FC236}">
                <a16:creationId xmlns:a16="http://schemas.microsoft.com/office/drawing/2014/main" id="{6634F19B-3FE1-4E55-A958-794738A0F94F}"/>
              </a:ext>
            </a:extLst>
          </p:cNvPr>
          <p:cNvSpPr/>
          <p:nvPr/>
        </p:nvSpPr>
        <p:spPr>
          <a:xfrm>
            <a:off x="405796" y="4612657"/>
            <a:ext cx="630226" cy="890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ircolare a destra 11">
            <a:extLst>
              <a:ext uri="{FF2B5EF4-FFF2-40B4-BE49-F238E27FC236}">
                <a16:creationId xmlns:a16="http://schemas.microsoft.com/office/drawing/2014/main" id="{4B72C3FF-E695-42AB-893F-582EDCAF6608}"/>
              </a:ext>
            </a:extLst>
          </p:cNvPr>
          <p:cNvSpPr/>
          <p:nvPr/>
        </p:nvSpPr>
        <p:spPr>
          <a:xfrm rot="10800000">
            <a:off x="5564266" y="4581456"/>
            <a:ext cx="631065" cy="890928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19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 in valore assoluto? No. Applichiamo la «mossa1».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/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3F582909-C8F9-48BC-A386-9C46C007B766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EAE7B5A-1950-407B-8DC7-C7360CBC9F03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R3      R4</a:t>
              </a: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47F73C88-6C58-4B9C-8DEC-A83062E37A48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Freccia circolare in su 8">
              <a:extLst>
                <a:ext uri="{FF2B5EF4-FFF2-40B4-BE49-F238E27FC236}">
                  <a16:creationId xmlns:a16="http://schemas.microsoft.com/office/drawing/2014/main" id="{F0E1C51D-63A3-4F2F-8F15-E564112BDA6B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terza riga con la quarta in modo da ottenere 15/4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2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7" y="-2430379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69E6F-DADE-4A45-8B0D-6FEB3C9B8B53}"/>
                  </a:ext>
                </a:extLst>
              </p:cNvPr>
              <p:cNvSpPr txBox="1"/>
              <p:nvPr/>
            </p:nvSpPr>
            <p:spPr>
              <a:xfrm>
                <a:off x="6992244" y="3655712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69E6F-DADE-4A45-8B0D-6FEB3C9B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44" y="3655712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15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6FA0444-500D-40D8-82E2-DC150BF057AC}"/>
                  </a:ext>
                </a:extLst>
              </p:cNvPr>
              <p:cNvSpPr txBox="1"/>
              <p:nvPr/>
            </p:nvSpPr>
            <p:spPr>
              <a:xfrm>
                <a:off x="877552" y="3682412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6FA0444-500D-40D8-82E2-DC150BF0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52" y="3682412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2374489" y="4940705"/>
            <a:ext cx="855407" cy="41598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33</a:t>
            </a:r>
            <a:r>
              <a:rPr lang="it-IT" sz="2800" b="1" dirty="0">
                <a:solidFill>
                  <a:schemeClr val="accent6"/>
                </a:solidFill>
              </a:rPr>
              <a:t> = 15/4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569165" y="4956188"/>
            <a:ext cx="808893" cy="30435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4037429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16EFEDD-D3DB-4190-94E2-ECD769D1C4B6}"/>
                  </a:ext>
                </a:extLst>
              </p:cNvPr>
              <p:cNvSpPr txBox="1"/>
              <p:nvPr/>
            </p:nvSpPr>
            <p:spPr>
              <a:xfrm>
                <a:off x="2802192" y="2662928"/>
                <a:ext cx="635218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num>
                            <m:den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16EFEDD-D3DB-4190-94E2-ECD769D1C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2662928"/>
                <a:ext cx="635218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06787EB-EF4D-4845-87BD-3E403EDE5F30}"/>
                  </a:ext>
                </a:extLst>
              </p:cNvPr>
              <p:cNvSpPr txBox="1"/>
              <p:nvPr/>
            </p:nvSpPr>
            <p:spPr>
              <a:xfrm>
                <a:off x="4514405" y="5649054"/>
                <a:ext cx="3163190" cy="843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06787EB-EF4D-4845-87BD-3E403EDE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05" y="5649054"/>
                <a:ext cx="3163190" cy="843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2520983-1142-4FF7-86D7-B821ACD339D3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7677595" y="5356690"/>
            <a:ext cx="1185685" cy="7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587354-929E-4DF1-86CC-FE5172BD1AAA}"/>
                  </a:ext>
                </a:extLst>
              </p:cNvPr>
              <p:cNvSpPr txBox="1"/>
              <p:nvPr/>
            </p:nvSpPr>
            <p:spPr>
              <a:xfrm>
                <a:off x="4502611" y="2501804"/>
                <a:ext cx="3035254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587354-929E-4DF1-86CC-FE5172BD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11" y="2501804"/>
                <a:ext cx="3035254" cy="774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8275CE-E09C-495A-8B6A-B41E902F5226}"/>
                  </a:ext>
                </a:extLst>
              </p:cNvPr>
              <p:cNvSpPr txBox="1"/>
              <p:nvPr/>
            </p:nvSpPr>
            <p:spPr>
              <a:xfrm>
                <a:off x="838200" y="332345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8275CE-E09C-495A-8B6A-B41E902F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3453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1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7B47C9B-36B2-4478-9655-116ABA95278C}"/>
                  </a:ext>
                </a:extLst>
              </p:cNvPr>
              <p:cNvSpPr txBox="1"/>
              <p:nvPr/>
            </p:nvSpPr>
            <p:spPr>
              <a:xfrm>
                <a:off x="7183973" y="332345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7B47C9B-36B2-4478-9655-116ABA95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73" y="3323453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4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907282-EF57-4AB2-BDDC-1E780A54E39B}"/>
                  </a:ext>
                </a:extLst>
              </p:cNvPr>
              <p:cNvSpPr txBox="1"/>
              <p:nvPr/>
            </p:nvSpPr>
            <p:spPr>
              <a:xfrm>
                <a:off x="2436285" y="5419286"/>
                <a:ext cx="2495142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907282-EF57-4AB2-BDDC-1E780A54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5" y="5419286"/>
                <a:ext cx="2495142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AE04986-A2FE-4586-ADAE-E12237AF6355}"/>
                  </a:ext>
                </a:extLst>
              </p:cNvPr>
              <p:cNvSpPr txBox="1"/>
              <p:nvPr/>
            </p:nvSpPr>
            <p:spPr>
              <a:xfrm>
                <a:off x="6559866" y="5421658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∗6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AE04986-A2FE-4586-ADAE-E12237AF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66" y="5421658"/>
                <a:ext cx="2495142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8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4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76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La matrice ottenuta rappresenta un sistema </a:t>
            </a:r>
            <a:r>
              <a:rPr lang="it-IT" sz="2400" b="1" dirty="0"/>
              <a:t>equivalente</a:t>
            </a:r>
            <a:r>
              <a:rPr lang="it-IT" sz="2400" dirty="0"/>
              <a:t> a quello di partenza, cioè ha le </a:t>
            </a:r>
            <a:r>
              <a:rPr lang="it-IT" sz="2400" u="sng" dirty="0"/>
              <a:t>stesse soluzioni</a:t>
            </a:r>
            <a:r>
              <a:rPr lang="it-IT" sz="2400" dirty="0"/>
              <a:t>. </a:t>
            </a:r>
          </a:p>
          <a:p>
            <a:r>
              <a:rPr lang="it-IT" sz="2400" dirty="0"/>
              <a:t>Tornare ora alla rappresentazione del sistema con le equazioni ridotte.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A443D4-5F52-4DB4-811A-56E57DEA0FC0}"/>
              </a:ext>
            </a:extLst>
          </p:cNvPr>
          <p:cNvGrpSpPr/>
          <p:nvPr/>
        </p:nvGrpSpPr>
        <p:grpSpPr>
          <a:xfrm>
            <a:off x="2732763" y="3759003"/>
            <a:ext cx="7996840" cy="2605329"/>
            <a:chOff x="2097333" y="4332440"/>
            <a:chExt cx="7996840" cy="2605329"/>
          </a:xfrm>
        </p:grpSpPr>
        <p:sp>
          <p:nvSpPr>
            <p:cNvPr id="5" name="Triangolo rettangolo 4">
              <a:extLst>
                <a:ext uri="{FF2B5EF4-FFF2-40B4-BE49-F238E27FC236}">
                  <a16:creationId xmlns:a16="http://schemas.microsoft.com/office/drawing/2014/main" id="{4B407980-9290-472D-A7D4-5B61C273529C}"/>
                </a:ext>
              </a:extLst>
            </p:cNvPr>
            <p:cNvSpPr/>
            <p:nvPr/>
          </p:nvSpPr>
          <p:spPr>
            <a:xfrm>
              <a:off x="2097333" y="5036444"/>
              <a:ext cx="1944109" cy="1422637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F081B1C-4DC4-48E6-9914-FD0925BD7CD5}"/>
                </a:ext>
              </a:extLst>
            </p:cNvPr>
            <p:cNvCxnSpPr>
              <a:cxnSpLocks/>
            </p:cNvCxnSpPr>
            <p:nvPr/>
          </p:nvCxnSpPr>
          <p:spPr>
            <a:xfrm>
              <a:off x="5304321" y="5625996"/>
              <a:ext cx="1658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/>
                <p:nvPr/>
              </p:nvSpPr>
              <p:spPr>
                <a:xfrm>
                  <a:off x="7142980" y="4332440"/>
                  <a:ext cx="2951193" cy="2605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−2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=6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980" y="4332440"/>
                  <a:ext cx="2951193" cy="2605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87795BA-967D-4BA4-9A02-638515961DCD}"/>
                  </a:ext>
                </a:extLst>
              </p:cNvPr>
              <p:cNvSpPr txBox="1"/>
              <p:nvPr/>
            </p:nvSpPr>
            <p:spPr>
              <a:xfrm>
                <a:off x="2567727" y="421117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87795BA-967D-4BA4-9A02-63851596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27" y="421117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3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88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632373" y="4281261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B9C8D36-0D99-4FF0-8053-EA39300243B9}"/>
                  </a:ext>
                </a:extLst>
              </p:cNvPr>
              <p:cNvSpPr txBox="1"/>
              <p:nvPr/>
            </p:nvSpPr>
            <p:spPr>
              <a:xfrm>
                <a:off x="503087" y="2978597"/>
                <a:ext cx="2951193" cy="2605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B9C8D36-0D99-4FF0-8053-EA393002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" y="2978597"/>
                <a:ext cx="2951193" cy="2605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4FFABC-E16C-41B5-88AF-9AAE69EDA469}"/>
                  </a:ext>
                </a:extLst>
              </p:cNvPr>
              <p:cNvSpPr txBox="1"/>
              <p:nvPr/>
            </p:nvSpPr>
            <p:spPr>
              <a:xfrm>
                <a:off x="4749071" y="2978596"/>
                <a:ext cx="2951193" cy="2605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4FFABC-E16C-41B5-88AF-9AAE69EDA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71" y="2978596"/>
                <a:ext cx="2951193" cy="2605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7621024" y="4281261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B42BD5F-9B5A-43E9-8BD5-0C3E61E1B0F1}"/>
                  </a:ext>
                </a:extLst>
              </p:cNvPr>
              <p:cNvSpPr txBox="1"/>
              <p:nvPr/>
            </p:nvSpPr>
            <p:spPr>
              <a:xfrm>
                <a:off x="8737722" y="2761292"/>
                <a:ext cx="3226396" cy="303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B42BD5F-9B5A-43E9-8BD5-0C3E61E1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22" y="2761292"/>
                <a:ext cx="3226396" cy="303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7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765116" y="4281260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7650532" y="4281259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7E68890-A815-439F-A45F-CF73AA6A8A20}"/>
                  </a:ext>
                </a:extLst>
              </p:cNvPr>
              <p:cNvSpPr txBox="1"/>
              <p:nvPr/>
            </p:nvSpPr>
            <p:spPr>
              <a:xfrm>
                <a:off x="543235" y="2761292"/>
                <a:ext cx="3226396" cy="303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7E68890-A815-439F-A45F-CF73AA6A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5" y="2761292"/>
                <a:ext cx="3226396" cy="3039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8DFC28-E681-42FC-97C2-C1FC45382F49}"/>
                  </a:ext>
                </a:extLst>
              </p:cNvPr>
              <p:cNvSpPr txBox="1"/>
              <p:nvPr/>
            </p:nvSpPr>
            <p:spPr>
              <a:xfrm>
                <a:off x="4771707" y="2761292"/>
                <a:ext cx="2940484" cy="3038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8DFC28-E681-42FC-97C2-C1FC4538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07" y="2761292"/>
                <a:ext cx="2940484" cy="3038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442BE3-892C-41A4-9C2A-44D29E530D82}"/>
                  </a:ext>
                </a:extLst>
              </p:cNvPr>
              <p:cNvSpPr txBox="1"/>
              <p:nvPr/>
            </p:nvSpPr>
            <p:spPr>
              <a:xfrm>
                <a:off x="8506699" y="2761292"/>
                <a:ext cx="2940485" cy="3168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6−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28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442BE3-892C-41A4-9C2A-44D29E53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9" y="2761292"/>
                <a:ext cx="2940485" cy="3168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02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3193395" y="4281258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442BE3-892C-41A4-9C2A-44D29E530D82}"/>
                  </a:ext>
                </a:extLst>
              </p:cNvPr>
              <p:cNvSpPr txBox="1"/>
              <p:nvPr/>
            </p:nvSpPr>
            <p:spPr>
              <a:xfrm>
                <a:off x="462969" y="2761163"/>
                <a:ext cx="2940484" cy="3040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0442BE3-892C-41A4-9C2A-44D29E53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9" y="2761163"/>
                <a:ext cx="2940484" cy="3040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80F53D2-7E8C-4515-8889-229C4D9CB984}"/>
                  </a:ext>
                </a:extLst>
              </p:cNvPr>
              <p:cNvSpPr txBox="1"/>
              <p:nvPr/>
            </p:nvSpPr>
            <p:spPr>
              <a:xfrm>
                <a:off x="3813593" y="2761162"/>
                <a:ext cx="3360600" cy="304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80F53D2-7E8C-4515-8889-229C4D9C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93" y="2761162"/>
                <a:ext cx="3360600" cy="3042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EE6BA58-3131-47CE-BAD1-AF126F649071}"/>
                  </a:ext>
                </a:extLst>
              </p:cNvPr>
              <p:cNvSpPr txBox="1"/>
              <p:nvPr/>
            </p:nvSpPr>
            <p:spPr>
              <a:xfrm>
                <a:off x="8382450" y="2758854"/>
                <a:ext cx="2904770" cy="3048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EE6BA58-3131-47CE-BAD1-AF126F649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50" y="2758854"/>
                <a:ext cx="2904770" cy="3048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2115CA1-7117-46E9-AAE5-D71BB590621D}"/>
              </a:ext>
            </a:extLst>
          </p:cNvPr>
          <p:cNvCxnSpPr>
            <a:cxnSpLocks/>
          </p:cNvCxnSpPr>
          <p:nvPr/>
        </p:nvCxnSpPr>
        <p:spPr>
          <a:xfrm>
            <a:off x="7354265" y="4232780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17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3115790" y="4525580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EE6BA58-3131-47CE-BAD1-AF126F649071}"/>
                  </a:ext>
                </a:extLst>
              </p:cNvPr>
              <p:cNvSpPr txBox="1"/>
              <p:nvPr/>
            </p:nvSpPr>
            <p:spPr>
              <a:xfrm>
                <a:off x="4204406" y="3001853"/>
                <a:ext cx="3948325" cy="3308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8−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153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den>
                                    </m:f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51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EE6BA58-3131-47CE-BAD1-AF126F649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06" y="3001853"/>
                <a:ext cx="3948325" cy="3308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2115CA1-7117-46E9-AAE5-D71BB590621D}"/>
              </a:ext>
            </a:extLst>
          </p:cNvPr>
          <p:cNvCxnSpPr>
            <a:cxnSpLocks/>
          </p:cNvCxnSpPr>
          <p:nvPr/>
        </p:nvCxnSpPr>
        <p:spPr>
          <a:xfrm>
            <a:off x="8676404" y="4421515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9AFEB8C-80D7-4F7E-8303-8299E280F6A4}"/>
                  </a:ext>
                </a:extLst>
              </p:cNvPr>
              <p:cNvSpPr txBox="1"/>
              <p:nvPr/>
            </p:nvSpPr>
            <p:spPr>
              <a:xfrm>
                <a:off x="282492" y="3001125"/>
                <a:ext cx="2904770" cy="3048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9AFEB8C-80D7-4F7E-8303-8299E280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2" y="3001125"/>
                <a:ext cx="2904770" cy="3048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A7C69C9-8A97-4AB3-84EC-0D9277652144}"/>
                  </a:ext>
                </a:extLst>
              </p:cNvPr>
              <p:cNvSpPr txBox="1"/>
              <p:nvPr/>
            </p:nvSpPr>
            <p:spPr>
              <a:xfrm>
                <a:off x="8986503" y="2935657"/>
                <a:ext cx="1986297" cy="3035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A7C69C9-8A97-4AB3-84EC-0D927765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503" y="2935657"/>
                <a:ext cx="1986297" cy="3035062"/>
              </a:xfrm>
              <a:prstGeom prst="rect">
                <a:avLst/>
              </a:prstGeom>
              <a:blipFill>
                <a:blip r:embed="rId4"/>
                <a:stretch>
                  <a:fillRect r="-3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71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impossibili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Non tutti i sistemi hanno soluzione. Vediamo un esempio in cui accade questa cosa.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ATTENZIONE!</a:t>
            </a:r>
          </a:p>
        </p:txBody>
      </p:sp>
    </p:spTree>
    <p:extLst>
      <p:ext uri="{BB962C8B-B14F-4D97-AF65-F5344CB8AC3E}">
        <p14:creationId xmlns:p14="http://schemas.microsoft.com/office/powerpoint/2010/main" val="1291954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Attenzione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698268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tutti i sistemi hanno soluzione. Vediamo un esempio in cui accade questa cosa.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D3627E2-AA7E-4863-9ADD-218B8694A81E}"/>
              </a:ext>
            </a:extLst>
          </p:cNvPr>
          <p:cNvGrpSpPr/>
          <p:nvPr/>
        </p:nvGrpSpPr>
        <p:grpSpPr>
          <a:xfrm>
            <a:off x="1383223" y="3122078"/>
            <a:ext cx="4955465" cy="219477"/>
            <a:chOff x="1383223" y="3122078"/>
            <a:chExt cx="4955465" cy="2194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2067223" y="2441555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E673774-F8B4-4F03-862D-5980246D619F}"/>
                </a:ext>
              </a:extLst>
            </p:cNvPr>
            <p:cNvSpPr/>
            <p:nvPr/>
          </p:nvSpPr>
          <p:spPr>
            <a:xfrm rot="5400000">
              <a:off x="5438688" y="2438078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0E776D-384C-48B8-BB6D-409095B76799}"/>
              </a:ext>
            </a:extLst>
          </p:cNvPr>
          <p:cNvGrpSpPr/>
          <p:nvPr/>
        </p:nvGrpSpPr>
        <p:grpSpPr>
          <a:xfrm>
            <a:off x="1313223" y="2446423"/>
            <a:ext cx="9565554" cy="982577"/>
            <a:chOff x="1460707" y="3735241"/>
            <a:chExt cx="9565554" cy="982577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3473614" y="3735241"/>
              <a:ext cx="3044937" cy="982577"/>
              <a:chOff x="3288890" y="2397844"/>
              <a:chExt cx="3044937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0=−3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ccia a destra 1">
              <a:extLst>
                <a:ext uri="{FF2B5EF4-FFF2-40B4-BE49-F238E27FC236}">
                  <a16:creationId xmlns:a16="http://schemas.microsoft.com/office/drawing/2014/main" id="{21E5F594-5B0E-43FF-A9EB-C143EDAF989B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F9DCC90-E303-4C31-858B-F65DE1F41DE9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impossibile e non ammette soluzioni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B474E3-5E0E-4637-B57D-F720EEE1AAFD}"/>
              </a:ext>
            </a:extLst>
          </p:cNvPr>
          <p:cNvSpPr txBox="1"/>
          <p:nvPr/>
        </p:nvSpPr>
        <p:spPr>
          <a:xfrm>
            <a:off x="1538749" y="4328736"/>
            <a:ext cx="93400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i primi tre elementi di una riga sono 0 e l’ultimo è diverso da 0, il sistema è impossibile.</a:t>
            </a:r>
          </a:p>
          <a:p>
            <a:pPr algn="ctr"/>
            <a:r>
              <a:rPr lang="it-IT" sz="2400" dirty="0"/>
              <a:t>Questo può accadere in qualsiasi riga del sistema.</a:t>
            </a:r>
          </a:p>
        </p:txBody>
      </p:sp>
    </p:spTree>
    <p:extLst>
      <p:ext uri="{BB962C8B-B14F-4D97-AF65-F5344CB8AC3E}">
        <p14:creationId xmlns:p14="http://schemas.microsoft.com/office/powerpoint/2010/main" val="1680758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Vediamo un esempio in cui il sistema non ha solo una soluzione.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TRATTARE CON CAUTELA!</a:t>
            </a:r>
          </a:p>
        </p:txBody>
      </p:sp>
    </p:spTree>
    <p:extLst>
      <p:ext uri="{BB962C8B-B14F-4D97-AF65-F5344CB8AC3E}">
        <p14:creationId xmlns:p14="http://schemas.microsoft.com/office/powerpoint/2010/main" val="10063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893884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un esempio in cui il sistema non ha solo una soluzione.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/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F70AF4-32D4-47AC-B811-BE3D73F303AC}"/>
              </a:ext>
            </a:extLst>
          </p:cNvPr>
          <p:cNvCxnSpPr/>
          <p:nvPr/>
        </p:nvCxnSpPr>
        <p:spPr>
          <a:xfrm>
            <a:off x="3261785" y="3013689"/>
            <a:ext cx="92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B44598C4-45B9-4489-AFA0-87B36824BCF9}"/>
              </a:ext>
            </a:extLst>
          </p:cNvPr>
          <p:cNvGrpSpPr/>
          <p:nvPr/>
        </p:nvGrpSpPr>
        <p:grpSpPr>
          <a:xfrm>
            <a:off x="1173517" y="2651332"/>
            <a:ext cx="1686379" cy="732573"/>
            <a:chOff x="9503232" y="5657063"/>
            <a:chExt cx="1686379" cy="73257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10289611" y="5489636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11C47F8-1F95-4B29-A638-E5E945D2A9B3}"/>
              </a:ext>
            </a:extLst>
          </p:cNvPr>
          <p:cNvSpPr/>
          <p:nvPr/>
        </p:nvSpPr>
        <p:spPr>
          <a:xfrm rot="5400000">
            <a:off x="5668769" y="2483905"/>
            <a:ext cx="216000" cy="1584000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62B7BEA-9CAB-4D9D-A200-FED7E68B8792}"/>
              </a:ext>
            </a:extLst>
          </p:cNvPr>
          <p:cNvGrpSpPr/>
          <p:nvPr/>
        </p:nvGrpSpPr>
        <p:grpSpPr>
          <a:xfrm>
            <a:off x="7055894" y="2352575"/>
            <a:ext cx="3784803" cy="1200329"/>
            <a:chOff x="7241458" y="3794488"/>
            <a:chExt cx="3784803" cy="120032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FA3EE8AC-7DA6-4588-9D29-23EE7300E33F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43B005D-3D1E-41F2-897B-CC3CBA800FD7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indeterminato e ammette infinite soluzioni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48C0CF9-71E7-4234-A1F5-20A7B4F05C70}"/>
              </a:ext>
            </a:extLst>
          </p:cNvPr>
          <p:cNvSpPr txBox="1"/>
          <p:nvPr/>
        </p:nvSpPr>
        <p:spPr>
          <a:xfrm>
            <a:off x="1403167" y="4830845"/>
            <a:ext cx="93400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tutti gli elementi di una riga sono 0 il sistema è indeterminato.</a:t>
            </a:r>
          </a:p>
        </p:txBody>
      </p:sp>
    </p:spTree>
    <p:extLst>
      <p:ext uri="{BB962C8B-B14F-4D97-AF65-F5344CB8AC3E}">
        <p14:creationId xmlns:p14="http://schemas.microsoft.com/office/powerpoint/2010/main" val="1769044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303C4D-90C9-455A-A51B-7358DB02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Conclusione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6033A-3ADB-4B72-A9CE-DD720FD09CE2}"/>
              </a:ext>
            </a:extLst>
          </p:cNvPr>
          <p:cNvSpPr txBox="1"/>
          <p:nvPr/>
        </p:nvSpPr>
        <p:spPr>
          <a:xfrm>
            <a:off x="1418492" y="2215662"/>
            <a:ext cx="9355015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/>
              <a:t>Abbiamo illustrato l’algoritmo di Gauss solo con esempi, ma è un metodo che funziona in generale per qualsiasi matrice.</a:t>
            </a:r>
          </a:p>
          <a:p>
            <a:r>
              <a:rPr lang="it-IT" sz="3200" dirty="0"/>
              <a:t>Con un opportuno uso delle «mosse» elementari è possibile ridurre a gradini matrici anche di dimensioni m x n . </a:t>
            </a:r>
          </a:p>
        </p:txBody>
      </p:sp>
    </p:spTree>
    <p:extLst>
      <p:ext uri="{BB962C8B-B14F-4D97-AF65-F5344CB8AC3E}">
        <p14:creationId xmlns:p14="http://schemas.microsoft.com/office/powerpoint/2010/main" val="91921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Bibliografia-sitografia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10518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www.matematicamente.it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Bergamini, Trifone, Barozzi, </a:t>
            </a:r>
            <a:r>
              <a:rPr lang="it-IT" i="1" dirty="0"/>
              <a:t>Matematica Blu</a:t>
            </a:r>
            <a:r>
              <a:rPr lang="it-IT" dirty="0"/>
              <a:t>, Zanichelli</a:t>
            </a:r>
          </a:p>
          <a:p>
            <a:r>
              <a:rPr lang="it-IT" dirty="0">
                <a:hlinkClick r:id="rId3"/>
              </a:rPr>
              <a:t>http://online.scuola.zanichelli.it/bergamini-files/Biennio/Capitoli/BLU/bergamini_capitolo_10_blu.pdf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www.youmath.it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http://reference.wolfram.com/language/</a:t>
            </a:r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2524</Words>
  <Application>Microsoft Office PowerPoint</Application>
  <PresentationFormat>Widescreen</PresentationFormat>
  <Paragraphs>416</Paragraphs>
  <Slides>52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Roboto Condensed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Presentazione standard di PowerPoint</vt:lpstr>
      <vt:lpstr>Matrici La diagonale</vt:lpstr>
      <vt:lpstr>Matrici Matrici a gradini</vt:lpstr>
      <vt:lpstr>Matrici Matrice identità</vt:lpstr>
      <vt:lpstr>Mani all’opera</vt:lpstr>
      <vt:lpstr>Metodo di Gauss</vt:lpstr>
      <vt:lpstr>Metodo di Gauss Le mosse</vt:lpstr>
      <vt:lpstr>Mossa 1</vt:lpstr>
      <vt:lpstr>Questa slide non è da fare, c’è solo l’immagine che è da inserire nella slide successiva</vt:lpstr>
      <vt:lpstr>Mossa 2</vt:lpstr>
      <vt:lpstr>Metodo di Gauss Step 1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3</vt:lpstr>
      <vt:lpstr>Metodo di Gauss Step 2</vt:lpstr>
      <vt:lpstr>Metodo di Gauss Step 3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3</vt:lpstr>
      <vt:lpstr>Metodo di Gauss Step 4</vt:lpstr>
      <vt:lpstr>Metodo di Gauss Step 5</vt:lpstr>
      <vt:lpstr>Metodo di Gauss Step 5</vt:lpstr>
      <vt:lpstr>Metodo di Gauss Step 5</vt:lpstr>
      <vt:lpstr>Metodo di Gauss Step 5</vt:lpstr>
      <vt:lpstr>Metodo di Gauss Sistemi impossibili</vt:lpstr>
      <vt:lpstr>Metodo di Gauss Attenzione</vt:lpstr>
      <vt:lpstr>Metodo di Gauss Sistemi indeterminati</vt:lpstr>
      <vt:lpstr>Metodo di Gauss Sistemi indeterminati</vt:lpstr>
      <vt:lpstr>Metodo di Gauss 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142</cp:revision>
  <dcterms:created xsi:type="dcterms:W3CDTF">2018-04-19T07:59:11Z</dcterms:created>
  <dcterms:modified xsi:type="dcterms:W3CDTF">2018-05-16T14:54:13Z</dcterms:modified>
</cp:coreProperties>
</file>