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68" r:id="rId4"/>
    <p:sldId id="271" r:id="rId5"/>
    <p:sldId id="257" r:id="rId6"/>
    <p:sldId id="259" r:id="rId7"/>
    <p:sldId id="260" r:id="rId8"/>
    <p:sldId id="262" r:id="rId9"/>
    <p:sldId id="264" r:id="rId10"/>
    <p:sldId id="265" r:id="rId11"/>
    <p:sldId id="272" r:id="rId12"/>
    <p:sldId id="308" r:id="rId13"/>
    <p:sldId id="266" r:id="rId14"/>
    <p:sldId id="273" r:id="rId15"/>
    <p:sldId id="274" r:id="rId16"/>
    <p:sldId id="309" r:id="rId17"/>
    <p:sldId id="334" r:id="rId18"/>
    <p:sldId id="336" r:id="rId19"/>
    <p:sldId id="333" r:id="rId20"/>
    <p:sldId id="337" r:id="rId21"/>
    <p:sldId id="349" r:id="rId22"/>
    <p:sldId id="314" r:id="rId23"/>
    <p:sldId id="341" r:id="rId24"/>
    <p:sldId id="342" r:id="rId25"/>
    <p:sldId id="282" r:id="rId26"/>
    <p:sldId id="338" r:id="rId27"/>
    <p:sldId id="280" r:id="rId28"/>
    <p:sldId id="339" r:id="rId29"/>
    <p:sldId id="319" r:id="rId30"/>
    <p:sldId id="322" r:id="rId31"/>
    <p:sldId id="323" r:id="rId32"/>
    <p:sldId id="340" r:id="rId33"/>
    <p:sldId id="325" r:id="rId34"/>
    <p:sldId id="343" r:id="rId35"/>
    <p:sldId id="327" r:id="rId36"/>
    <p:sldId id="344" r:id="rId37"/>
    <p:sldId id="328" r:id="rId38"/>
    <p:sldId id="329" r:id="rId39"/>
    <p:sldId id="345" r:id="rId40"/>
    <p:sldId id="330" r:id="rId41"/>
    <p:sldId id="331" r:id="rId42"/>
    <p:sldId id="299" r:id="rId43"/>
    <p:sldId id="300" r:id="rId44"/>
    <p:sldId id="346" r:id="rId45"/>
    <p:sldId id="347" r:id="rId46"/>
    <p:sldId id="303" r:id="rId47"/>
    <p:sldId id="304" r:id="rId48"/>
    <p:sldId id="305" r:id="rId49"/>
    <p:sldId id="306" r:id="rId50"/>
    <p:sldId id="307" r:id="rId51"/>
    <p:sldId id="263" r:id="rId5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Annese" initials="SA" lastIdx="2" clrIdx="0">
    <p:extLst>
      <p:ext uri="{19B8F6BF-5375-455C-9EA6-DF929625EA0E}">
        <p15:presenceInfo xmlns:p15="http://schemas.microsoft.com/office/powerpoint/2012/main" userId="d0abb7dbe3e60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16:07:15.667" idx="1">
    <p:pos x="10" y="10"/>
    <p:text>Farei n in blu e M in rosso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16:08:10.305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EBBD-9A68-48A0-BCCB-5DBA9D2516B5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025-A966-45CF-903B-391187988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1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6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02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03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123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Operazioni matrici</a:t>
            </a:r>
          </a:p>
          <a:p>
            <a:r>
              <a:rPr lang="it-IT" dirty="0"/>
              <a:t>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12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2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39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2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62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28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5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56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2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E5B4B-9053-4C6D-856E-DEC3F4ED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56061-2BE2-4FEE-9807-80C00921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F22B1-FFFC-4158-B918-55B0A37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FB69-8448-4217-B2FF-5AB2D8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1596-5766-4C90-9749-790A239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AC037-980C-489A-80D9-FCB7279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4025-E085-4C19-84BF-34F07AF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8F35B-08A1-4FFE-9786-0FA4AEE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D9F24-77F3-47E9-8B2F-3E49717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CCB0F-A496-414D-BB0A-E945088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88E10-0D42-45B8-A1F7-933D7B0A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D158A6-B58E-46A8-8513-BF27360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A8548-864C-4D2D-A88B-9D62FAF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5F061-5E8A-41A2-9147-485F355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B86C07-4716-4773-A531-D1F8794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FD2C1-A92A-4D1A-BF30-6A5FF1B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379D-4043-4858-9739-90B11391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89620-7A59-4D94-9BB0-FC8D507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A1A73-F8CF-4125-8418-0A6E9AE4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6359C-7E4C-4D80-A1B3-1493174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272F3-89DB-45B7-B07E-B6209B0E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D7D00-97EE-4FD8-85B5-83EF3EB1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2001C-9465-4F3C-806E-C19912BC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13922-C65D-47D9-BAA6-F309049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B1679-50EF-45AF-B9CD-EDAF9B6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04FA7-8975-4024-8612-217FA74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5ABDC-C064-4A5C-ACF0-1E42E1BB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DC1F4B-ACE6-42CF-92CE-5466849D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B7A61D-03E9-4CC4-AE2F-E2C91D5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75DAF-020D-4BF2-BAA4-3BAC7F3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8DBB9E-263B-4421-AC21-7AC5560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5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1476D-440E-47BB-9541-C0E4A15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4DD2B-369D-4F54-8EB0-A05EA71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4ABCDD-2279-4B21-AA4D-5FF3A58F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86211-1790-406A-9F0A-DCA7437C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5D25D-56D8-48A7-85AB-32BC2AC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562F69-000C-4E55-9D85-83097B3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A88DF-7A21-4A77-8695-2E59803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3DD0F1-CC5D-4EEE-BBF9-AAF9794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CAB8-66D8-42BF-9361-7FFB6DE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EB69C9-316B-41F7-9EA7-BD453C4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80AAD-77A2-44B1-A5CC-E64F3F9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775EDC-DB7B-4726-86B6-1776E22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51145A-B8F1-458D-B94B-86BC16F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F40AF-EA25-446B-848C-33BA147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F61B95-9F95-43D0-8ECD-180E82C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32E4A-A581-47B1-8F52-FD54E89C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2179-17B7-4CDF-BB66-8F3EA848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98BF90-1615-4C5D-A162-42FD318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BD1E-DBF3-431A-AEC7-93E5F6B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C570-D463-4AE7-A73F-4394DA5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DC756A-41B1-48DA-8E2F-9AE1673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03A1C-A933-491D-AE66-F76F58A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A3ED2-3519-4D69-932A-96A7A6A1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04EE40-6256-469B-991E-125A55D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64F68-4353-4F21-ABA8-B1B5CEE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C30FC-B616-4256-A79B-294AE08D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EA5B9-BF2D-4D70-AE5F-D98BB0C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7F1B1D-4833-43EB-BBE9-E4E07F1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4FC3D-2C0E-4C32-8ED6-DA4B7E9F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CFCA7-6234-4EDD-8A68-183242E6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17BE-3B03-4A0A-8E48-DF3FAA2A570B}" type="datetimeFigureOut">
              <a:rPr lang="it-IT" smtClean="0"/>
              <a:t>19/05/2018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84AEC-579D-463E-9400-3B8381A7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44EF-8DA0-4884-839A-075DC72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0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scuola.zanichelli.it/bergamini-files/Biennio/Capitoli/BLU/bergamini_capitolo_10_blu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erence.wolfram.com/language/" TargetMode="External"/><Relationship Id="rId4" Type="http://schemas.openxmlformats.org/officeDocument/2006/relationships/hyperlink" Target="http://www.youmath.i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FA132D-7580-43B6-BFEA-0606A17618CB}"/>
              </a:ext>
            </a:extLst>
          </p:cNvPr>
          <p:cNvSpPr/>
          <p:nvPr/>
        </p:nvSpPr>
        <p:spPr>
          <a:xfrm>
            <a:off x="3311236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Dai sistemi lineari…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BBE5C9-A4EB-4400-890A-454654A0301B}"/>
              </a:ext>
            </a:extLst>
          </p:cNvPr>
          <p:cNvSpPr/>
          <p:nvPr/>
        </p:nvSpPr>
        <p:spPr>
          <a:xfrm>
            <a:off x="6082145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Esercizi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698E6-7496-4583-A097-DA452A46F3E3}"/>
              </a:ext>
            </a:extLst>
          </p:cNvPr>
          <p:cNvSpPr/>
          <p:nvPr/>
        </p:nvSpPr>
        <p:spPr>
          <a:xfrm>
            <a:off x="3311236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Metodo di Gauss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FFED69-9B6A-4102-8EB7-88774052322C}"/>
              </a:ext>
            </a:extLst>
          </p:cNvPr>
          <p:cNvSpPr/>
          <p:nvPr/>
        </p:nvSpPr>
        <p:spPr>
          <a:xfrm>
            <a:off x="6082145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…alle matrici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210029-3449-41FE-9AF9-5497FB04A9B1}"/>
              </a:ext>
            </a:extLst>
          </p:cNvPr>
          <p:cNvSpPr txBox="1"/>
          <p:nvPr/>
        </p:nvSpPr>
        <p:spPr>
          <a:xfrm>
            <a:off x="1205345" y="31865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TITOLO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41AA5-2614-4F50-9BE6-48CE8814B2AB}"/>
              </a:ext>
            </a:extLst>
          </p:cNvPr>
          <p:cNvSpPr txBox="1"/>
          <p:nvPr/>
        </p:nvSpPr>
        <p:spPr>
          <a:xfrm>
            <a:off x="2327563" y="1697182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B52CEC-59EF-4487-BC54-FB63A4D5CF77}"/>
              </a:ext>
            </a:extLst>
          </p:cNvPr>
          <p:cNvSpPr txBox="1"/>
          <p:nvPr/>
        </p:nvSpPr>
        <p:spPr>
          <a:xfrm rot="10800000">
            <a:off x="8929253" y="2086404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2855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889FF26-9E72-43CD-B884-FA154FA5E158}"/>
              </a:ext>
            </a:extLst>
          </p:cNvPr>
          <p:cNvSpPr/>
          <p:nvPr/>
        </p:nvSpPr>
        <p:spPr>
          <a:xfrm>
            <a:off x="5650634" y="3429000"/>
            <a:ext cx="209991" cy="738204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 elemento è individuato univocamente da due indici ordinati: il numero di riga e il numero di colonna.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CF9EB621-B1C0-40BD-9CEC-61421B3939D9}"/>
              </a:ext>
            </a:extLst>
          </p:cNvPr>
          <p:cNvSpPr/>
          <p:nvPr/>
        </p:nvSpPr>
        <p:spPr>
          <a:xfrm rot="5400000">
            <a:off x="5796098" y="3308623"/>
            <a:ext cx="209992" cy="1433363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BC097B-ABDC-48F8-BF1D-234FD58ADFE0}"/>
              </a:ext>
            </a:extLst>
          </p:cNvPr>
          <p:cNvSpPr/>
          <p:nvPr/>
        </p:nvSpPr>
        <p:spPr>
          <a:xfrm>
            <a:off x="5650634" y="3920308"/>
            <a:ext cx="209991" cy="24689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21931A6-6C14-43A7-B742-B4B3BDFADEED}"/>
              </a:ext>
            </a:extLst>
          </p:cNvPr>
          <p:cNvSpPr txBox="1">
            <a:spLocks/>
          </p:cNvSpPr>
          <p:nvPr/>
        </p:nvSpPr>
        <p:spPr>
          <a:xfrm>
            <a:off x="5388263" y="4846881"/>
            <a:ext cx="4290658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r>
              <a:rPr lang="it-IT" baseline="-25000" dirty="0">
                <a:solidFill>
                  <a:schemeClr val="accent1"/>
                </a:solidFill>
              </a:rPr>
              <a:t>2</a:t>
            </a:r>
            <a:r>
              <a:rPr lang="it-IT" dirty="0"/>
              <a:t>=7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28E94C4-7B52-421D-A8F3-BA7A4724DC03}"/>
              </a:ext>
            </a:extLst>
          </p:cNvPr>
          <p:cNvCxnSpPr/>
          <p:nvPr/>
        </p:nvCxnSpPr>
        <p:spPr>
          <a:xfrm flipH="1">
            <a:off x="4467005" y="5297919"/>
            <a:ext cx="1183629" cy="451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2527FF-A51A-402B-A3BA-C9D5511DA265}"/>
              </a:ext>
            </a:extLst>
          </p:cNvPr>
          <p:cNvSpPr txBox="1"/>
          <p:nvPr/>
        </p:nvSpPr>
        <p:spPr>
          <a:xfrm>
            <a:off x="3843854" y="568732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Terza riga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40D302-995F-4403-8220-801DBE95CEBE}"/>
              </a:ext>
            </a:extLst>
          </p:cNvPr>
          <p:cNvCxnSpPr>
            <a:cxnSpLocks/>
          </p:cNvCxnSpPr>
          <p:nvPr/>
        </p:nvCxnSpPr>
        <p:spPr>
          <a:xfrm>
            <a:off x="5860625" y="5297919"/>
            <a:ext cx="596326" cy="5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A2D77-57C9-4502-BCC8-8B4F78B78F89}"/>
              </a:ext>
            </a:extLst>
          </p:cNvPr>
          <p:cNvSpPr txBox="1"/>
          <p:nvPr/>
        </p:nvSpPr>
        <p:spPr>
          <a:xfrm>
            <a:off x="6402546" y="583066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Seconda colonna</a:t>
            </a:r>
          </a:p>
        </p:txBody>
      </p:sp>
    </p:spTree>
    <p:extLst>
      <p:ext uri="{BB962C8B-B14F-4D97-AF65-F5344CB8AC3E}">
        <p14:creationId xmlns:p14="http://schemas.microsoft.com/office/powerpoint/2010/main" val="299462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8524213" y="3059892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213" y="3059892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8453BC0F-D4A1-4D08-9519-B85025BA33F0}"/>
              </a:ext>
            </a:extLst>
          </p:cNvPr>
          <p:cNvSpPr txBox="1">
            <a:spLocks/>
          </p:cNvSpPr>
          <p:nvPr/>
        </p:nvSpPr>
        <p:spPr>
          <a:xfrm>
            <a:off x="6608180" y="1825625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rettangolare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</a:t>
            </a:r>
            <a:r>
              <a:rPr lang="it-IT" dirty="0"/>
              <a:t>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/>
              <p:nvPr/>
            </p:nvSpPr>
            <p:spPr>
              <a:xfrm>
                <a:off x="2052152" y="2727702"/>
                <a:ext cx="2471510" cy="1273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52" y="2727702"/>
                <a:ext cx="2471510" cy="127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51CE-6BF7-42E9-B37B-86179E7C6251}"/>
              </a:ext>
            </a:extLst>
          </p:cNvPr>
          <p:cNvSpPr txBox="1"/>
          <p:nvPr/>
        </p:nvSpPr>
        <p:spPr>
          <a:xfrm>
            <a:off x="2052152" y="4705998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5 x 5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933B05-071A-4900-9116-6FC344E92A00}"/>
              </a:ext>
            </a:extLst>
          </p:cNvPr>
          <p:cNvSpPr txBox="1"/>
          <p:nvPr/>
        </p:nvSpPr>
        <p:spPr>
          <a:xfrm>
            <a:off x="8441411" y="4521332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3462D9-1795-4114-81D0-C55C7E551323}"/>
              </a:ext>
            </a:extLst>
          </p:cNvPr>
          <p:cNvSpPr txBox="1"/>
          <p:nvPr/>
        </p:nvSpPr>
        <p:spPr>
          <a:xfrm>
            <a:off x="5486400" y="44325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08BF741-C91C-4DC0-947D-ABAE32651375}"/>
              </a:ext>
            </a:extLst>
          </p:cNvPr>
          <p:cNvSpPr txBox="1">
            <a:spLocks/>
          </p:cNvSpPr>
          <p:nvPr/>
        </p:nvSpPr>
        <p:spPr>
          <a:xfrm>
            <a:off x="838200" y="1862531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quadrata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=</a:t>
            </a:r>
            <a:r>
              <a:rPr lang="it-IT" dirty="0"/>
              <a:t> numero di colonne</a:t>
            </a:r>
          </a:p>
        </p:txBody>
      </p:sp>
    </p:spTree>
    <p:extLst>
      <p:ext uri="{BB962C8B-B14F-4D97-AF65-F5344CB8AC3E}">
        <p14:creationId xmlns:p14="http://schemas.microsoft.com/office/powerpoint/2010/main" val="213568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CD1FE7-01D5-6F4E-B746-424F661F6130}"/>
              </a:ext>
            </a:extLst>
          </p:cNvPr>
          <p:cNvSpPr txBox="1"/>
          <p:nvPr/>
        </p:nvSpPr>
        <p:spPr>
          <a:xfrm>
            <a:off x="597506" y="325362"/>
            <a:ext cx="452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1: </a:t>
            </a:r>
          </a:p>
          <a:p>
            <a:pPr algn="l"/>
            <a:r>
              <a:rPr lang="it-IT" dirty="0"/>
              <a:t>IN UNA MATRICE 3x4 QUANTE RIGHE CI SONO?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7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3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4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12 RIGHE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7124B4-381C-6841-98CB-FC5C38BB9B01}"/>
              </a:ext>
            </a:extLst>
          </p:cNvPr>
          <p:cNvSpPr txBox="1"/>
          <p:nvPr/>
        </p:nvSpPr>
        <p:spPr>
          <a:xfrm>
            <a:off x="597506" y="2802608"/>
            <a:ext cx="452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2: </a:t>
            </a:r>
          </a:p>
          <a:p>
            <a:pPr algn="l"/>
            <a:r>
              <a:rPr lang="it-IT" dirty="0"/>
              <a:t>IN UNA MATRICE  1x5 QUANTE COLONNE CI SONO?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4 COLONNE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COLONNA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5 COLONNE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6 COLONNE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45A582-4B2B-8241-B2A8-F83336501683}"/>
              </a:ext>
            </a:extLst>
          </p:cNvPr>
          <p:cNvSpPr txBox="1"/>
          <p:nvPr/>
        </p:nvSpPr>
        <p:spPr>
          <a:xfrm>
            <a:off x="6096000" y="12680"/>
            <a:ext cx="42847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3: </a:t>
            </a:r>
          </a:p>
          <a:p>
            <a:pPr algn="l"/>
            <a:r>
              <a:rPr lang="it-IT" dirty="0"/>
              <a:t>INDIVIDUA NELLA SEGUENTE MATRICE L’ELEMENTO a23:</a:t>
            </a:r>
          </a:p>
          <a:p>
            <a:pPr algn="l"/>
            <a:r>
              <a:rPr lang="it-IT" dirty="0"/>
              <a:t> [1,3,7</a:t>
            </a:r>
          </a:p>
          <a:p>
            <a:pPr algn="l"/>
            <a:r>
              <a:rPr lang="it-IT" dirty="0"/>
              <a:t>4,9,11,</a:t>
            </a:r>
          </a:p>
          <a:p>
            <a:pPr algn="l"/>
            <a:r>
              <a:rPr lang="it-IT" dirty="0"/>
              <a:t>-7,0,-2]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5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29D019-31E6-1340-9C27-6ED561C3D366}"/>
              </a:ext>
            </a:extLst>
          </p:cNvPr>
          <p:cNvSpPr txBox="1"/>
          <p:nvPr/>
        </p:nvSpPr>
        <p:spPr>
          <a:xfrm>
            <a:off x="6096000" y="3429000"/>
            <a:ext cx="4527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4: </a:t>
            </a:r>
          </a:p>
          <a:p>
            <a:pPr algn="l"/>
            <a:r>
              <a:rPr lang="it-IT" dirty="0"/>
              <a:t>NELLA SEGUENTE MATRICE 9 E’ L’ELEMENTO :</a:t>
            </a:r>
          </a:p>
          <a:p>
            <a:pPr algn="l"/>
            <a:r>
              <a:rPr lang="it-IT" dirty="0"/>
              <a:t>[5,9,11</a:t>
            </a:r>
          </a:p>
          <a:p>
            <a:pPr algn="l"/>
            <a:r>
              <a:rPr lang="it-IT" dirty="0"/>
              <a:t>6,3,-1,</a:t>
            </a:r>
          </a:p>
          <a:p>
            <a:pPr algn="l"/>
            <a:r>
              <a:rPr lang="it-IT" dirty="0"/>
              <a:t>1,1,0]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A21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A22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A11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A12</a:t>
            </a:r>
          </a:p>
        </p:txBody>
      </p:sp>
    </p:spTree>
    <p:extLst>
      <p:ext uri="{BB962C8B-B14F-4D97-AF65-F5344CB8AC3E}">
        <p14:creationId xmlns:p14="http://schemas.microsoft.com/office/powerpoint/2010/main" val="168575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La diagonale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La </a:t>
            </a:r>
            <a:r>
              <a:rPr lang="it-IT" dirty="0">
                <a:solidFill>
                  <a:srgbClr val="FF0000"/>
                </a:solidFill>
              </a:rPr>
              <a:t>diagonale</a:t>
            </a:r>
            <a:r>
              <a:rPr lang="it-IT" dirty="0"/>
              <a:t> di una matrice quadrata è composta dai numeri che hanno indice di riga uguale a indice di colonna. Sono quelli evidenziati in rosso.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22952EF8-E9B8-4881-870B-EF5A5CC22D3E}"/>
              </a:ext>
            </a:extLst>
          </p:cNvPr>
          <p:cNvSpPr txBox="1">
            <a:spLocks/>
          </p:cNvSpPr>
          <p:nvPr/>
        </p:nvSpPr>
        <p:spPr>
          <a:xfrm>
            <a:off x="838200" y="4099301"/>
            <a:ext cx="10227590" cy="1138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Attenzione! Non esiste la diagonale di una matrice rettangolare, tuttavia nelle matrici complete che tratteremo ci sarà utile un concetto simile per riconoscere elementi particolari.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3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9A84266A-CA94-42D8-B005-7AEB3C4AF31D}"/>
              </a:ext>
            </a:extLst>
          </p:cNvPr>
          <p:cNvSpPr/>
          <p:nvPr/>
        </p:nvSpPr>
        <p:spPr>
          <a:xfrm>
            <a:off x="5165550" y="3125858"/>
            <a:ext cx="708308" cy="54030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201A762D-AC8B-4A0C-A2B2-0263C78D374C}"/>
              </a:ext>
            </a:extLst>
          </p:cNvPr>
          <p:cNvSpPr/>
          <p:nvPr/>
        </p:nvSpPr>
        <p:spPr>
          <a:xfrm>
            <a:off x="5165550" y="5658375"/>
            <a:ext cx="708308" cy="54030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 err="1"/>
              <a:t>Matrici</a:t>
            </a:r>
            <a:r>
              <a:rPr lang="it-IT" sz="2400" dirty="0"/>
              <a:t> a gradini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tutti elementi uguali a zero sotto la diagonale prende il nome di </a:t>
            </a:r>
            <a:r>
              <a:rPr lang="it-IT" b="1" dirty="0"/>
              <a:t>matrice triangolare superiore.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1AC69817-654F-4EF5-999D-0114D8CDA03A}"/>
              </a:ext>
            </a:extLst>
          </p:cNvPr>
          <p:cNvSpPr txBox="1">
            <a:spLocks/>
          </p:cNvSpPr>
          <p:nvPr/>
        </p:nvSpPr>
        <p:spPr>
          <a:xfrm>
            <a:off x="982205" y="395305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Una </a:t>
            </a:r>
            <a:r>
              <a:rPr lang="it-IT" b="1" dirty="0"/>
              <a:t>matrice rettangolare a gradini </a:t>
            </a:r>
            <a:r>
              <a:rPr lang="it-IT" dirty="0"/>
              <a:t>presenta tutti elementi uguali a zero sotto i numeri evidenziati in verde che chiameremo </a:t>
            </a:r>
            <a:r>
              <a:rPr lang="it-IT" b="1" dirty="0">
                <a:solidFill>
                  <a:schemeClr val="accent6"/>
                </a:solidFill>
              </a:rPr>
              <a:t>pivot</a:t>
            </a:r>
            <a:r>
              <a:rPr lang="it-IT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4489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Matrice identità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elementi diversi da zero solo sulla diagonale si chiama </a:t>
            </a:r>
            <a:r>
              <a:rPr lang="it-IT" b="1" dirty="0"/>
              <a:t>matrice diagonale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163A4DDD-A187-4A55-AB42-8979B9B302F8}"/>
              </a:ext>
            </a:extLst>
          </p:cNvPr>
          <p:cNvSpPr txBox="1">
            <a:spLocks/>
          </p:cNvSpPr>
          <p:nvPr/>
        </p:nvSpPr>
        <p:spPr>
          <a:xfrm>
            <a:off x="838200" y="409697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matrice diagonale che presenta solo 1 sulla diagonale si chiama </a:t>
            </a:r>
            <a:r>
              <a:rPr lang="it-IT" b="1" dirty="0"/>
              <a:t>matrice identità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/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3D39B-AEBE-4042-A20A-7464A65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Mani all’opera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6596B4-87DA-DA48-A2E2-7AD2DE780D71}"/>
              </a:ext>
            </a:extLst>
          </p:cNvPr>
          <p:cNvSpPr txBox="1"/>
          <p:nvPr/>
        </p:nvSpPr>
        <p:spPr>
          <a:xfrm>
            <a:off x="838200" y="1690688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TRA QUESTE E’ LA MATRICE IDENTITÀ</a:t>
            </a:r>
          </a:p>
          <a:p>
            <a:pPr marL="342900" indent="-342900" algn="l">
              <a:buAutoNum type="alphaUcParenR"/>
            </a:pPr>
            <a:r>
              <a:rPr lang="it-IT" dirty="0"/>
              <a:t>[1,1,1.  1,1,1,    1,1,1]</a:t>
            </a:r>
          </a:p>
          <a:p>
            <a:pPr marL="342900" indent="-342900" algn="l">
              <a:buAutoNum type="alphaUcParenR"/>
            </a:pPr>
            <a:r>
              <a:rPr lang="it-IT" dirty="0"/>
              <a:t>[101, 101 101]</a:t>
            </a:r>
          </a:p>
          <a:p>
            <a:pPr marL="342900" indent="-342900" algn="l">
              <a:buAutoNum type="alphaUcParenR"/>
            </a:pPr>
            <a:r>
              <a:rPr lang="it-IT" dirty="0"/>
              <a:t>[100,100,100]</a:t>
            </a:r>
          </a:p>
          <a:p>
            <a:pPr marL="342900" indent="-342900" algn="l">
              <a:buAutoNum type="alphaUcParenR"/>
            </a:pPr>
            <a:r>
              <a:rPr lang="it-IT" dirty="0"/>
              <a:t>[100. 010, 001]</a:t>
            </a:r>
          </a:p>
          <a:p>
            <a:pPr algn="l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5C5B87-C0CD-414A-A1CB-D35352C56436}"/>
              </a:ext>
            </a:extLst>
          </p:cNvPr>
          <p:cNvSpPr txBox="1"/>
          <p:nvPr/>
        </p:nvSpPr>
        <p:spPr>
          <a:xfrm>
            <a:off x="581176" y="3722013"/>
            <a:ext cx="4907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TRA QUESTE TERNE E’ LA DIAGONALE DELLA SEGUENTE MATRICE</a:t>
            </a:r>
          </a:p>
          <a:p>
            <a:pPr algn="l"/>
            <a:r>
              <a:rPr lang="it-IT" dirty="0"/>
              <a:t>[1 3 7,</a:t>
            </a:r>
          </a:p>
          <a:p>
            <a:pPr algn="l"/>
            <a:r>
              <a:rPr lang="it-IT" dirty="0"/>
              <a:t>4 9 11,</a:t>
            </a:r>
          </a:p>
          <a:p>
            <a:pPr algn="l"/>
            <a:r>
              <a:rPr lang="it-IT" dirty="0"/>
              <a:t>-7 0 -2]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3 9 0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9 -2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4 -7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/>
              <a:t>7 11 -2 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92E53B-9B3D-E748-BECB-A9EA46119FEF}"/>
              </a:ext>
            </a:extLst>
          </p:cNvPr>
          <p:cNvSpPr txBox="1"/>
          <p:nvPr/>
        </p:nvSpPr>
        <p:spPr>
          <a:xfrm>
            <a:off x="5838976" y="1690688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LA MATRICE IDENTITÀ PRESENTA DEGLI ELEMENTI DIVERSI DA 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Nella prima riga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Della prima colonna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Nella diagonale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Indifferente </a:t>
            </a:r>
            <a:r>
              <a:rPr lang="it-IT" dirty="0" err="1"/>
              <a:t>purchè</a:t>
            </a:r>
            <a:r>
              <a:rPr lang="it-IT" dirty="0"/>
              <a:t> siano 1</a:t>
            </a:r>
          </a:p>
          <a:p>
            <a:pPr marL="342900" indent="-342900" algn="l">
              <a:buFont typeface="+mj-lt"/>
              <a:buAutoNum type="alphaLcParenR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AB3CAB-FA92-0544-98FE-8AD1D34948F5}"/>
              </a:ext>
            </a:extLst>
          </p:cNvPr>
          <p:cNvSpPr txBox="1"/>
          <p:nvPr/>
        </p:nvSpPr>
        <p:spPr>
          <a:xfrm>
            <a:off x="5838976" y="3722013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DELLE SEGUENTI MATRICI POSSIEDE DIAGONALE.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Matrice rettangolare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Matrice quadrata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Entrambe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Nessuna </a:t>
            </a:r>
          </a:p>
          <a:p>
            <a:pPr marL="342900" indent="-342900" algn="l">
              <a:buFont typeface="+mj-lt"/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813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olo rettangolo 14">
            <a:extLst>
              <a:ext uri="{FF2B5EF4-FFF2-40B4-BE49-F238E27FC236}">
                <a16:creationId xmlns:a16="http://schemas.microsoft.com/office/drawing/2014/main" id="{476BAF30-E04B-44B5-8ADB-016031E55DB8}"/>
              </a:ext>
            </a:extLst>
          </p:cNvPr>
          <p:cNvSpPr/>
          <p:nvPr/>
        </p:nvSpPr>
        <p:spPr>
          <a:xfrm>
            <a:off x="8139086" y="4031987"/>
            <a:ext cx="1299882" cy="751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Il metodo di Gauss è un procedimento ordinato di calcolo che permette la risoluzione di un sistema lineare mediante un numero finito di </a:t>
            </a:r>
            <a:r>
              <a:rPr lang="it-IT" sz="2800" b="1" dirty="0"/>
              <a:t>step</a:t>
            </a:r>
            <a:r>
              <a:rPr lang="it-IT" dirty="0"/>
              <a:t> attraverso l’uso di </a:t>
            </a:r>
            <a:r>
              <a:rPr lang="it-IT" sz="2800" b="1" dirty="0"/>
              <a:t>matrici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2400" dirty="0"/>
              <a:t>Lo scopo è quello di </a:t>
            </a:r>
            <a:r>
              <a:rPr lang="it-IT" sz="2400" b="1" dirty="0"/>
              <a:t>ridurre a gradini </a:t>
            </a:r>
            <a:r>
              <a:rPr lang="it-IT" sz="2400" dirty="0"/>
              <a:t>la matrice completa associata al sistema</a:t>
            </a:r>
            <a:r>
              <a:rPr lang="it-IT" sz="2400" b="1" dirty="0"/>
              <a:t>.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B3623-AC65-4343-82C4-DAD9D2874AC0}"/>
                  </a:ext>
                </a:extLst>
              </p:cNvPr>
              <p:cNvSpPr txBox="1"/>
              <p:nvPr/>
            </p:nvSpPr>
            <p:spPr>
              <a:xfrm>
                <a:off x="4577167" y="3856965"/>
                <a:ext cx="2255859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B3623-AC65-4343-82C4-DAD9D287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67" y="3856965"/>
                <a:ext cx="2255859" cy="1020472"/>
              </a:xfrm>
              <a:prstGeom prst="rect">
                <a:avLst/>
              </a:prstGeom>
              <a:blipFill>
                <a:blip r:embed="rId2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5B6633-4741-4EF4-84F6-D89FE05BE7BE}"/>
                  </a:ext>
                </a:extLst>
              </p:cNvPr>
              <p:cNvSpPr txBox="1"/>
              <p:nvPr/>
            </p:nvSpPr>
            <p:spPr>
              <a:xfrm>
                <a:off x="1119813" y="3800327"/>
                <a:ext cx="2073324" cy="1065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=6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+3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z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1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− 3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= 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5B6633-4741-4EF4-84F6-D89FE05B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13" y="3800327"/>
                <a:ext cx="2073324" cy="1065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015AF1A-438F-4AFB-93EF-0C7E89484EBF}"/>
              </a:ext>
            </a:extLst>
          </p:cNvPr>
          <p:cNvCxnSpPr>
            <a:cxnSpLocks/>
          </p:cNvCxnSpPr>
          <p:nvPr/>
        </p:nvCxnSpPr>
        <p:spPr>
          <a:xfrm>
            <a:off x="3392149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C7D157D-DBCD-4FF3-BC48-8921495EB78C}"/>
              </a:ext>
            </a:extLst>
          </p:cNvPr>
          <p:cNvCxnSpPr>
            <a:cxnSpLocks/>
          </p:cNvCxnSpPr>
          <p:nvPr/>
        </p:nvCxnSpPr>
        <p:spPr>
          <a:xfrm>
            <a:off x="6833027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A9C90C-AE21-4A81-B664-95D8E8735D84}"/>
              </a:ext>
            </a:extLst>
          </p:cNvPr>
          <p:cNvSpPr txBox="1"/>
          <p:nvPr/>
        </p:nvSpPr>
        <p:spPr>
          <a:xfrm>
            <a:off x="1410902" y="4980417"/>
            <a:ext cx="198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Sistema lineare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B8E72A-5E79-48FB-9E3C-6CF55A1EA715}"/>
              </a:ext>
            </a:extLst>
          </p:cNvPr>
          <p:cNvSpPr txBox="1"/>
          <p:nvPr/>
        </p:nvSpPr>
        <p:spPr>
          <a:xfrm>
            <a:off x="4103546" y="4980417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completa associata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C09B3D-D617-4BD7-B357-5679959145EF}"/>
              </a:ext>
            </a:extLst>
          </p:cNvPr>
          <p:cNvSpPr txBox="1"/>
          <p:nvPr/>
        </p:nvSpPr>
        <p:spPr>
          <a:xfrm>
            <a:off x="7845040" y="4985588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ridotta a gradini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AB7BF3-2481-4B25-87A4-D7DF07475D83}"/>
                  </a:ext>
                </a:extLst>
              </p:cNvPr>
              <p:cNvSpPr txBox="1"/>
              <p:nvPr/>
            </p:nvSpPr>
            <p:spPr>
              <a:xfrm>
                <a:off x="8034287" y="3762747"/>
                <a:ext cx="2255859" cy="109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3/2 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AB7BF3-2481-4B25-87A4-D7DF07475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287" y="3762747"/>
                <a:ext cx="2255859" cy="1093569"/>
              </a:xfrm>
              <a:prstGeom prst="rect">
                <a:avLst/>
              </a:prstGeom>
              <a:blipFill>
                <a:blip r:embed="rId4"/>
                <a:stretch>
                  <a:fillRect r="-15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8A4B4251-281A-42A5-B7F8-0FC6CE76D752}"/>
              </a:ext>
            </a:extLst>
          </p:cNvPr>
          <p:cNvSpPr/>
          <p:nvPr/>
        </p:nvSpPr>
        <p:spPr>
          <a:xfrm>
            <a:off x="838200" y="5783683"/>
            <a:ext cx="94519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t-IT" sz="2400" dirty="0"/>
              <a:t>Come ottenere gli zeri che vedi nella matrice ridotta a gradini?</a:t>
            </a: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47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Le mosse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Ogni step può essere composto da una o più «</a:t>
            </a:r>
            <a:r>
              <a:rPr lang="it-IT" sz="2400" b="1" dirty="0"/>
              <a:t>mosse»</a:t>
            </a:r>
            <a:r>
              <a:rPr lang="it-IT" dirty="0"/>
              <a:t> tra le seguenti:</a:t>
            </a:r>
          </a:p>
          <a:p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Scambio di due righe della matrice;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Sostituire una riga della matrice con un’altra, ottenuta sottraendo ad essa un’altra riga moltiplicata precedentemente per un numero diverso da zero.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0F793F1-CF51-486E-B157-7F976E0295F2}"/>
              </a:ext>
            </a:extLst>
          </p:cNvPr>
          <p:cNvSpPr/>
          <p:nvPr/>
        </p:nvSpPr>
        <p:spPr>
          <a:xfrm>
            <a:off x="2322743" y="2725742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Guarda qui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7988F54-A1AE-40A4-9355-EFE8691EAD41}"/>
              </a:ext>
            </a:extLst>
          </p:cNvPr>
          <p:cNvSpPr/>
          <p:nvPr/>
        </p:nvSpPr>
        <p:spPr>
          <a:xfrm>
            <a:off x="2322742" y="4465338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Guarda qui</a:t>
            </a:r>
          </a:p>
        </p:txBody>
      </p:sp>
    </p:spTree>
    <p:extLst>
      <p:ext uri="{BB962C8B-B14F-4D97-AF65-F5344CB8AC3E}">
        <p14:creationId xmlns:p14="http://schemas.microsoft.com/office/powerpoint/2010/main" val="354425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400" dirty="0"/>
              <a:t>Scambio di due righe della matrice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Mossa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/>
              <p:nvPr/>
            </p:nvSpPr>
            <p:spPr>
              <a:xfrm>
                <a:off x="974295" y="3281624"/>
                <a:ext cx="3121491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95" y="3281624"/>
                <a:ext cx="3121491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A9B1B2-DCFA-4433-849A-3999C7A650F1}"/>
                  </a:ext>
                </a:extLst>
              </p:cNvPr>
              <p:cNvSpPr txBox="1"/>
              <p:nvPr/>
            </p:nvSpPr>
            <p:spPr>
              <a:xfrm>
                <a:off x="5139703" y="3463679"/>
                <a:ext cx="1578766" cy="49244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A9B1B2-DCFA-4433-849A-3999C7A65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03" y="3463679"/>
                <a:ext cx="157876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circolare a destra 22">
            <a:extLst>
              <a:ext uri="{FF2B5EF4-FFF2-40B4-BE49-F238E27FC236}">
                <a16:creationId xmlns:a16="http://schemas.microsoft.com/office/drawing/2014/main" id="{FD4EDD72-F4BE-4EF5-8232-D615069F2487}"/>
              </a:ext>
            </a:extLst>
          </p:cNvPr>
          <p:cNvSpPr/>
          <p:nvPr/>
        </p:nvSpPr>
        <p:spPr>
          <a:xfrm>
            <a:off x="658762" y="3418343"/>
            <a:ext cx="315533" cy="5831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Freccia circolare a destra 23">
            <a:extLst>
              <a:ext uri="{FF2B5EF4-FFF2-40B4-BE49-F238E27FC236}">
                <a16:creationId xmlns:a16="http://schemas.microsoft.com/office/drawing/2014/main" id="{9DF23E09-C8B2-45DA-B147-23F487A7A632}"/>
              </a:ext>
            </a:extLst>
          </p:cNvPr>
          <p:cNvSpPr/>
          <p:nvPr/>
        </p:nvSpPr>
        <p:spPr>
          <a:xfrm rot="10800000">
            <a:off x="4028603" y="3404785"/>
            <a:ext cx="322171" cy="501959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D60E795-4ACC-405F-B78D-CA654CDE9540}"/>
                  </a:ext>
                </a:extLst>
              </p:cNvPr>
              <p:cNvSpPr txBox="1"/>
              <p:nvPr/>
            </p:nvSpPr>
            <p:spPr>
              <a:xfrm>
                <a:off x="8474056" y="3348431"/>
                <a:ext cx="2255859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D60E795-4ACC-405F-B78D-CA654CDE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056" y="3348431"/>
                <a:ext cx="2255859" cy="1139414"/>
              </a:xfrm>
              <a:prstGeom prst="rect">
                <a:avLst/>
              </a:prstGeom>
              <a:blipFill>
                <a:blip r:embed="rId4"/>
                <a:stretch>
                  <a:fillRect r="-48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25">
            <a:extLst>
              <a:ext uri="{FF2B5EF4-FFF2-40B4-BE49-F238E27FC236}">
                <a16:creationId xmlns:a16="http://schemas.microsoft.com/office/drawing/2014/main" id="{210C304E-C95B-493F-835B-2C23505ACCE7}"/>
              </a:ext>
            </a:extLst>
          </p:cNvPr>
          <p:cNvSpPr/>
          <p:nvPr/>
        </p:nvSpPr>
        <p:spPr>
          <a:xfrm>
            <a:off x="849535" y="5248204"/>
            <a:ext cx="1087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400" dirty="0"/>
              <a:t>Ogni elemento della riga 2 adesso è sulla riga 1 e viceversa</a:t>
            </a:r>
          </a:p>
        </p:txBody>
      </p:sp>
    </p:spTree>
    <p:extLst>
      <p:ext uri="{BB962C8B-B14F-4D97-AF65-F5344CB8AC3E}">
        <p14:creationId xmlns:p14="http://schemas.microsoft.com/office/powerpoint/2010/main" val="16992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64A0B0-08A3-4E95-8821-2710B5D7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2" y="226785"/>
            <a:ext cx="11897368" cy="4410731"/>
          </a:xfrm>
        </p:spPr>
      </p:pic>
    </p:spTree>
    <p:extLst>
      <p:ext uri="{BB962C8B-B14F-4D97-AF65-F5344CB8AC3E}">
        <p14:creationId xmlns:p14="http://schemas.microsoft.com/office/powerpoint/2010/main" val="104128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16" y="411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Questa slide non è da fare, c’è solo l’immagine che è da inserire nella slide successiva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D8BC1EB-CFC3-42E4-BCF9-993FF32E2353}"/>
              </a:ext>
            </a:extLst>
          </p:cNvPr>
          <p:cNvSpPr/>
          <p:nvPr/>
        </p:nvSpPr>
        <p:spPr>
          <a:xfrm>
            <a:off x="2787446" y="2094380"/>
            <a:ext cx="6533536" cy="30260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3901652-C9EE-4FAD-BF01-2CC4EB99BE9A}"/>
              </a:ext>
            </a:extLst>
          </p:cNvPr>
          <p:cNvGrpSpPr/>
          <p:nvPr/>
        </p:nvGrpSpPr>
        <p:grpSpPr>
          <a:xfrm>
            <a:off x="3832778" y="2350321"/>
            <a:ext cx="4845096" cy="2410465"/>
            <a:chOff x="3832778" y="2350321"/>
            <a:chExt cx="4845096" cy="2410465"/>
          </a:xfrm>
        </p:grpSpPr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C558C224-D8DC-4E6D-952C-859CC874A5FF}"/>
                </a:ext>
              </a:extLst>
            </p:cNvPr>
            <p:cNvGrpSpPr/>
            <p:nvPr/>
          </p:nvGrpSpPr>
          <p:grpSpPr>
            <a:xfrm>
              <a:off x="3832778" y="2350321"/>
              <a:ext cx="4845096" cy="2410465"/>
              <a:chOff x="2489375" y="4451331"/>
              <a:chExt cx="4845096" cy="2410465"/>
            </a:xfrm>
          </p:grpSpPr>
          <p:cxnSp>
            <p:nvCxnSpPr>
              <p:cNvPr id="7" name="Connettore 2 6">
                <a:extLst>
                  <a:ext uri="{FF2B5EF4-FFF2-40B4-BE49-F238E27FC236}">
                    <a16:creationId xmlns:a16="http://schemas.microsoft.com/office/drawing/2014/main" id="{8C52BD17-1AA3-490D-880A-0E69A31695E7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4668903" y="4941265"/>
                <a:ext cx="375536" cy="41807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78213083-315D-4381-B1B0-F10AD7E3939F}"/>
                  </a:ext>
                </a:extLst>
              </p:cNvPr>
              <p:cNvGrpSpPr/>
              <p:nvPr/>
            </p:nvGrpSpPr>
            <p:grpSpPr>
              <a:xfrm>
                <a:off x="2489375" y="4451331"/>
                <a:ext cx="4845096" cy="2410465"/>
                <a:chOff x="4043638" y="4519521"/>
                <a:chExt cx="4845096" cy="24104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88A9B1B2-DCFA-4433-849A-3999C7A650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6331" y="5369143"/>
                      <a:ext cx="4001644" cy="8721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it-IT" sz="3200" b="0" dirty="0">
                          <a:latin typeface="Roboto Condensed" pitchFamily="2" charset="0"/>
                          <a:ea typeface="Roboto Condensed" pitchFamily="2" charset="0"/>
                        </a:rPr>
                        <a:t>Nuova R</a:t>
                      </a:r>
                      <a:r>
                        <a:rPr lang="it-IT" sz="3200" b="0" baseline="-25000" dirty="0">
                          <a:latin typeface="Roboto Condensed" pitchFamily="2" charset="0"/>
                          <a:ea typeface="Roboto Condensed" pitchFamily="2" charset="0"/>
                        </a:rPr>
                        <a:t>2</a:t>
                      </a:r>
                      <a:r>
                        <a:rPr lang="it-IT" sz="3200" dirty="0">
                          <a:latin typeface="Roboto Condensed" pitchFamily="2" charset="0"/>
                          <a:ea typeface="Roboto Condensed" pitchFamily="2" charset="0"/>
                        </a:rPr>
                        <a:t>: R</a:t>
                      </a:r>
                      <a:r>
                        <a:rPr lang="it-IT" sz="3200" baseline="-25000" dirty="0">
                          <a:latin typeface="Roboto Condensed" pitchFamily="2" charset="0"/>
                          <a:ea typeface="Roboto Condensed" pitchFamily="2" charset="0"/>
                        </a:rPr>
                        <a:t>2</a:t>
                      </a:r>
                      <a:r>
                        <a:rPr lang="it-IT" sz="3200" dirty="0">
                          <a:latin typeface="Roboto Condensed" pitchFamily="2" charset="0"/>
                          <a:ea typeface="Roboto Condensed" pitchFamily="2" charset="0"/>
                        </a:rPr>
                        <a:t> –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it-IT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4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4000" b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oMath>
                      </a14:m>
                      <a:r>
                        <a:rPr lang="it-IT" sz="4000" dirty="0"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it-IT" sz="3200" dirty="0">
                          <a:latin typeface="Roboto Condensed" pitchFamily="2" charset="0"/>
                          <a:ea typeface="Roboto Condensed" pitchFamily="2" charset="0"/>
                        </a:rPr>
                        <a:t>R</a:t>
                      </a:r>
                      <a:r>
                        <a:rPr lang="it-IT" sz="3200" baseline="-25000" dirty="0">
                          <a:latin typeface="Roboto Condensed" pitchFamily="2" charset="0"/>
                          <a:ea typeface="Roboto Condensed" pitchFamily="2" charset="0"/>
                        </a:rPr>
                        <a:t>1</a:t>
                      </a:r>
                      <a:endParaRPr lang="it-IT" sz="3200" dirty="0">
                        <a:latin typeface="Roboto Condensed" pitchFamily="2" charset="0"/>
                        <a:ea typeface="Roboto Condensed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88A9B1B2-DCFA-4433-849A-3999C7A650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6331" y="5369143"/>
                      <a:ext cx="4001644" cy="87216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088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611AE71E-A54B-4F8B-9119-01013BC842DC}"/>
                    </a:ext>
                  </a:extLst>
                </p:cNvPr>
                <p:cNvSpPr txBox="1"/>
                <p:nvPr/>
              </p:nvSpPr>
              <p:spPr>
                <a:xfrm>
                  <a:off x="4744138" y="4519521"/>
                  <a:ext cx="166850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dirty="0">
                      <a:latin typeface="Roboto Condensed" pitchFamily="2" charset="0"/>
                      <a:ea typeface="Roboto Condensed" pitchFamily="2" charset="0"/>
                    </a:rPr>
                    <a:t>Elemento da annullare</a:t>
                  </a:r>
                </a:p>
              </p:txBody>
            </p:sp>
            <p:cxnSp>
              <p:nvCxnSpPr>
                <p:cNvPr id="28" name="Connettore 2 27">
                  <a:extLst>
                    <a:ext uri="{FF2B5EF4-FFF2-40B4-BE49-F238E27FC236}">
                      <a16:creationId xmlns:a16="http://schemas.microsoft.com/office/drawing/2014/main" id="{BA7ED0C9-FF7A-4FF2-9398-264DD0D49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5011" y="6209689"/>
                  <a:ext cx="359141" cy="267123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663637E3-7FC2-4089-8EB5-88C0E49F4156}"/>
                    </a:ext>
                  </a:extLst>
                </p:cNvPr>
                <p:cNvSpPr txBox="1"/>
                <p:nvPr/>
              </p:nvSpPr>
              <p:spPr>
                <a:xfrm>
                  <a:off x="7132542" y="6433557"/>
                  <a:ext cx="9482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2000" dirty="0">
                      <a:latin typeface="Roboto Condensed" pitchFamily="2" charset="0"/>
                      <a:ea typeface="Roboto Condensed" pitchFamily="2" charset="0"/>
                    </a:rPr>
                    <a:t>Pivot</a:t>
                  </a:r>
                  <a:endParaRPr lang="it-IT" dirty="0">
                    <a:latin typeface="Roboto Condensed" pitchFamily="2" charset="0"/>
                    <a:ea typeface="Roboto Condensed" pitchFamily="2" charset="0"/>
                  </a:endParaRPr>
                </a:p>
              </p:txBody>
            </p:sp>
            <p:cxnSp>
              <p:nvCxnSpPr>
                <p:cNvPr id="30" name="Connettore 2 29">
                  <a:extLst>
                    <a:ext uri="{FF2B5EF4-FFF2-40B4-BE49-F238E27FC236}">
                      <a16:creationId xmlns:a16="http://schemas.microsoft.com/office/drawing/2014/main" id="{BA980001-3133-46E6-AC86-1E4FEA915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20232" y="5197165"/>
                  <a:ext cx="294575" cy="460597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F5A17860-E929-4A68-84AD-1CF3A7134BBD}"/>
                    </a:ext>
                  </a:extLst>
                </p:cNvPr>
                <p:cNvSpPr txBox="1"/>
                <p:nvPr/>
              </p:nvSpPr>
              <p:spPr>
                <a:xfrm>
                  <a:off x="4043638" y="6529876"/>
                  <a:ext cx="22161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2000" dirty="0">
                      <a:latin typeface="Roboto Condensed" pitchFamily="2" charset="0"/>
                      <a:ea typeface="Roboto Condensed" pitchFamily="2" charset="0"/>
                    </a:rPr>
                    <a:t>Riga da sostituire</a:t>
                  </a:r>
                </a:p>
              </p:txBody>
            </p:sp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B985B518-F999-4DA7-9E4F-E231A747F1A8}"/>
                    </a:ext>
                  </a:extLst>
                </p:cNvPr>
                <p:cNvSpPr txBox="1"/>
                <p:nvPr/>
              </p:nvSpPr>
              <p:spPr>
                <a:xfrm>
                  <a:off x="7220232" y="4575268"/>
                  <a:ext cx="166850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dirty="0">
                      <a:latin typeface="Roboto Condensed" pitchFamily="2" charset="0"/>
                      <a:ea typeface="Roboto Condensed" pitchFamily="2" charset="0"/>
                    </a:rPr>
                    <a:t>Riga con pivot di riferimento</a:t>
                  </a:r>
                </a:p>
              </p:txBody>
            </p:sp>
          </p:grpSp>
        </p:grpSp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9933D192-98C7-4F30-9275-2F765A1FE833}"/>
                </a:ext>
              </a:extLst>
            </p:cNvPr>
            <p:cNvCxnSpPr/>
            <p:nvPr/>
          </p:nvCxnSpPr>
          <p:spPr>
            <a:xfrm>
              <a:off x="4601497" y="3867090"/>
              <a:ext cx="0" cy="5308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44F131FA-C44D-45D5-BD87-1F63B89344AC}"/>
              </a:ext>
            </a:extLst>
          </p:cNvPr>
          <p:cNvSpPr/>
          <p:nvPr/>
        </p:nvSpPr>
        <p:spPr>
          <a:xfrm>
            <a:off x="6320728" y="3197109"/>
            <a:ext cx="458282" cy="4180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880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138163" y="1117674"/>
            <a:ext cx="108707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000" dirty="0"/>
              <a:t>Sostituire una riga della matrice con un’altra, ottenuta </a:t>
            </a:r>
            <a:r>
              <a:rPr lang="it-IT" sz="2000" u="sng" dirty="0"/>
              <a:t>sottraendo</a:t>
            </a:r>
            <a:r>
              <a:rPr lang="it-IT" sz="2000" dirty="0"/>
              <a:t> ad essa un’altra riga moltiplicata precedentemente per un </a:t>
            </a:r>
            <a:r>
              <a:rPr lang="it-IT" sz="2000" b="1" dirty="0">
                <a:solidFill>
                  <a:schemeClr val="accent4"/>
                </a:solidFill>
              </a:rPr>
              <a:t>numero diverso da zero</a:t>
            </a:r>
            <a:r>
              <a:rPr lang="it-IT" sz="2000" dirty="0"/>
              <a:t>.</a:t>
            </a:r>
          </a:p>
          <a:p>
            <a:pPr marL="334963"/>
            <a:r>
              <a:rPr lang="it-IT" sz="2000" dirty="0"/>
              <a:t>L’</a:t>
            </a:r>
            <a:r>
              <a:rPr lang="it-IT" sz="2000" u="sng" dirty="0"/>
              <a:t>obiettivo è quello di ottenere degli zeri</a:t>
            </a:r>
            <a:r>
              <a:rPr lang="it-IT" sz="2000" dirty="0"/>
              <a:t>.</a:t>
            </a:r>
          </a:p>
          <a:p>
            <a:pPr marL="334963"/>
            <a:r>
              <a:rPr lang="it-IT" sz="2000" dirty="0"/>
              <a:t>Esempio: Vogliamo annullare l’elemento   1   sotto il pivot </a:t>
            </a:r>
            <a:r>
              <a:rPr lang="it-IT" sz="2000" b="1" dirty="0">
                <a:solidFill>
                  <a:schemeClr val="accent6"/>
                </a:solidFill>
              </a:rPr>
              <a:t>3</a:t>
            </a:r>
            <a:r>
              <a:rPr lang="it-IT" sz="2000" dirty="0"/>
              <a:t>.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00" y="43758"/>
            <a:ext cx="10515600" cy="1325563"/>
          </a:xfrm>
        </p:spPr>
        <p:txBody>
          <a:bodyPr/>
          <a:lstStyle/>
          <a:p>
            <a:r>
              <a:rPr lang="it-IT" dirty="0"/>
              <a:t>Mossa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/>
              <p:nvPr/>
            </p:nvSpPr>
            <p:spPr>
              <a:xfrm>
                <a:off x="3975991" y="4841709"/>
                <a:ext cx="3121491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1−3/3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4−6/3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0−(−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6−9/3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1" y="4841709"/>
                <a:ext cx="3121491" cy="1020472"/>
              </a:xfrm>
              <a:prstGeom prst="rect">
                <a:avLst/>
              </a:prstGeom>
              <a:blipFill>
                <a:blip r:embed="rId3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o 36">
            <a:extLst>
              <a:ext uri="{FF2B5EF4-FFF2-40B4-BE49-F238E27FC236}">
                <a16:creationId xmlns:a16="http://schemas.microsoft.com/office/drawing/2014/main" id="{DDA2B558-DEA4-4490-9AD9-9CDE3FBD2316}"/>
              </a:ext>
            </a:extLst>
          </p:cNvPr>
          <p:cNvGrpSpPr/>
          <p:nvPr/>
        </p:nvGrpSpPr>
        <p:grpSpPr>
          <a:xfrm>
            <a:off x="420904" y="3096669"/>
            <a:ext cx="2255859" cy="840423"/>
            <a:chOff x="1084398" y="2919416"/>
            <a:chExt cx="2255859" cy="840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3D60E795-4ACC-405F-B78D-CA654CDE9540}"/>
                    </a:ext>
                  </a:extLst>
                </p:cNvPr>
                <p:cNvSpPr txBox="1"/>
                <p:nvPr/>
              </p:nvSpPr>
              <p:spPr>
                <a:xfrm>
                  <a:off x="1084398" y="2919416"/>
                  <a:ext cx="2255859" cy="8404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3D60E795-4ACC-405F-B78D-CA654CDE9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98" y="2919416"/>
                  <a:ext cx="2255859" cy="8404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94619602-A370-4675-8F93-31218BB2FC20}"/>
                </a:ext>
              </a:extLst>
            </p:cNvPr>
            <p:cNvSpPr/>
            <p:nvPr/>
          </p:nvSpPr>
          <p:spPr>
            <a:xfrm>
              <a:off x="1268619" y="3210389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96E71EB3-EEBD-49A4-8ADE-854E049B0991}"/>
              </a:ext>
            </a:extLst>
          </p:cNvPr>
          <p:cNvSpPr/>
          <p:nvPr/>
        </p:nvSpPr>
        <p:spPr>
          <a:xfrm>
            <a:off x="4761046" y="20805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FF8E8B6-2413-49E4-B4DC-A1942FEA3CE5}"/>
              </a:ext>
            </a:extLst>
          </p:cNvPr>
          <p:cNvCxnSpPr>
            <a:cxnSpLocks/>
          </p:cNvCxnSpPr>
          <p:nvPr/>
        </p:nvCxnSpPr>
        <p:spPr>
          <a:xfrm>
            <a:off x="1548833" y="4069500"/>
            <a:ext cx="2091324" cy="9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558C224-D8DC-4E6D-952C-859CC874A5FF}"/>
              </a:ext>
            </a:extLst>
          </p:cNvPr>
          <p:cNvGrpSpPr/>
          <p:nvPr/>
        </p:nvGrpSpPr>
        <p:grpSpPr>
          <a:xfrm>
            <a:off x="3528933" y="2443237"/>
            <a:ext cx="5311217" cy="1856649"/>
            <a:chOff x="1927917" y="4542692"/>
            <a:chExt cx="5311217" cy="1856649"/>
          </a:xfrm>
        </p:grpSpPr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8C52BD17-1AA3-490D-880A-0E69A3169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1268" y="4885947"/>
              <a:ext cx="504640" cy="31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78213083-315D-4381-B1B0-F10AD7E3939F}"/>
                </a:ext>
              </a:extLst>
            </p:cNvPr>
            <p:cNvGrpSpPr/>
            <p:nvPr/>
          </p:nvGrpSpPr>
          <p:grpSpPr>
            <a:xfrm>
              <a:off x="1927917" y="4542692"/>
              <a:ext cx="5311217" cy="1856649"/>
              <a:chOff x="3482180" y="4610882"/>
              <a:chExt cx="5311217" cy="18566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80" y="5192988"/>
                    <a:ext cx="3058594" cy="6104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it-IT" sz="2800" b="0" dirty="0"/>
                      <a:t>Nuova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it-IT" sz="24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180" y="5192988"/>
                    <a:ext cx="3058594" cy="6104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171" t="-2000" b="-22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11AE71E-A54B-4F8B-9119-01013BC842DC}"/>
                  </a:ext>
                </a:extLst>
              </p:cNvPr>
              <p:cNvSpPr txBox="1"/>
              <p:nvPr/>
            </p:nvSpPr>
            <p:spPr>
              <a:xfrm>
                <a:off x="4038238" y="4610882"/>
                <a:ext cx="16685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Elemento da annullare</a:t>
                </a:r>
              </a:p>
            </p:txBody>
          </p: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ECA94E57-AE48-45DC-8749-53FDFBD05B89}"/>
                  </a:ext>
                </a:extLst>
              </p:cNvPr>
              <p:cNvSpPr/>
              <p:nvPr/>
            </p:nvSpPr>
            <p:spPr>
              <a:xfrm>
                <a:off x="5809028" y="5140896"/>
                <a:ext cx="340962" cy="3215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BA7ED0C9-FF7A-4FF2-9398-264DD0D49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827" y="5928751"/>
                <a:ext cx="174326" cy="215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63637E3-7FC2-4089-8EB5-88C0E49F4156}"/>
                  </a:ext>
                </a:extLst>
              </p:cNvPr>
              <p:cNvSpPr txBox="1"/>
              <p:nvPr/>
            </p:nvSpPr>
            <p:spPr>
              <a:xfrm>
                <a:off x="6237153" y="6098199"/>
                <a:ext cx="2468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Pivot</a:t>
                </a:r>
              </a:p>
            </p:txBody>
          </p:sp>
          <p:cxnSp>
            <p:nvCxnSpPr>
              <p:cNvPr id="30" name="Connettore 2 29">
                <a:extLst>
                  <a:ext uri="{FF2B5EF4-FFF2-40B4-BE49-F238E27FC236}">
                    <a16:creationId xmlns:a16="http://schemas.microsoft.com/office/drawing/2014/main" id="{BA980001-3133-46E6-AC86-1E4FEA915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0297" y="5257213"/>
                <a:ext cx="592310" cy="240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6D2919A4-E79B-4F39-AAA2-66D0BD207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2694" y="5700756"/>
                <a:ext cx="13689" cy="359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5A17860-E929-4A68-84AD-1CF3A7134BBD}"/>
                  </a:ext>
                </a:extLst>
              </p:cNvPr>
              <p:cNvSpPr txBox="1"/>
              <p:nvPr/>
            </p:nvSpPr>
            <p:spPr>
              <a:xfrm>
                <a:off x="3593404" y="6031210"/>
                <a:ext cx="1896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Riga da sostituire</a:t>
                </a:r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985B518-F999-4DA7-9E4F-E231A747F1A8}"/>
                  </a:ext>
                </a:extLst>
              </p:cNvPr>
              <p:cNvSpPr txBox="1"/>
              <p:nvPr/>
            </p:nvSpPr>
            <p:spPr>
              <a:xfrm>
                <a:off x="6708191" y="4672638"/>
                <a:ext cx="20852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Riga con pivot di riferimento</a:t>
                </a:r>
              </a:p>
            </p:txBody>
          </p:sp>
        </p:grp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9B94B48-95EE-4FF5-B7A8-8384A8F85A78}"/>
              </a:ext>
            </a:extLst>
          </p:cNvPr>
          <p:cNvGrpSpPr/>
          <p:nvPr/>
        </p:nvGrpSpPr>
        <p:grpSpPr>
          <a:xfrm>
            <a:off x="9868246" y="3049688"/>
            <a:ext cx="2255859" cy="1133900"/>
            <a:chOff x="1084398" y="2919416"/>
            <a:chExt cx="2255859" cy="1133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7D631CB6-8FA8-45F2-9226-E68725ECD375}"/>
                    </a:ext>
                  </a:extLst>
                </p:cNvPr>
                <p:cNvSpPr txBox="1"/>
                <p:nvPr/>
              </p:nvSpPr>
              <p:spPr>
                <a:xfrm>
                  <a:off x="1084398" y="2919416"/>
                  <a:ext cx="2255859" cy="11339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7D631CB6-8FA8-45F2-9226-E68725ECD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98" y="2919416"/>
                  <a:ext cx="2255859" cy="11339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BFA9CCB5-0156-41ED-B223-FF23EFFE1457}"/>
                </a:ext>
              </a:extLst>
            </p:cNvPr>
            <p:cNvSpPr/>
            <p:nvPr/>
          </p:nvSpPr>
          <p:spPr>
            <a:xfrm>
              <a:off x="1377514" y="3370119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D6C3BD-F4B6-4D66-BE77-9DC2FAABF571}"/>
              </a:ext>
            </a:extLst>
          </p:cNvPr>
          <p:cNvCxnSpPr>
            <a:cxnSpLocks/>
          </p:cNvCxnSpPr>
          <p:nvPr/>
        </p:nvCxnSpPr>
        <p:spPr>
          <a:xfrm flipV="1">
            <a:off x="8087982" y="4048231"/>
            <a:ext cx="2545605" cy="121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7D8BC1EB-CFC3-42E4-BCF9-993FF32E2353}"/>
              </a:ext>
            </a:extLst>
          </p:cNvPr>
          <p:cNvSpPr/>
          <p:nvPr/>
        </p:nvSpPr>
        <p:spPr>
          <a:xfrm>
            <a:off x="3351851" y="2462976"/>
            <a:ext cx="5400744" cy="21385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D55D47-716C-498E-8E3E-3566B90A670D}"/>
              </a:ext>
            </a:extLst>
          </p:cNvPr>
          <p:cNvSpPr txBox="1"/>
          <p:nvPr/>
        </p:nvSpPr>
        <p:spPr>
          <a:xfrm>
            <a:off x="410100" y="6112223"/>
            <a:ext cx="3350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sz="2000" b="1" dirty="0">
                <a:solidFill>
                  <a:schemeClr val="accent4"/>
                </a:solidFill>
              </a:rPr>
              <a:t>numero diverso da zero </a:t>
            </a:r>
            <a:r>
              <a:rPr lang="it-IT" dirty="0"/>
              <a:t>sarà: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9EA2FCD-F2F8-4C3C-93AC-F6FEC4E71BFD}"/>
                  </a:ext>
                </a:extLst>
              </p:cNvPr>
              <p:cNvSpPr/>
              <p:nvPr/>
            </p:nvSpPr>
            <p:spPr>
              <a:xfrm>
                <a:off x="3760567" y="5979815"/>
                <a:ext cx="2595326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𝑒𝑙𝑒𝑚𝑒𝑛𝑡𝑜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𝑎𝑛𝑛𝑢𝑙𝑙𝑎𝑟𝑒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𝑝𝑖𝑣𝑜𝑡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9EA2FCD-F2F8-4C3C-93AC-F6FEC4E71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67" y="5979815"/>
                <a:ext cx="2595326" cy="664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2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8732157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89D49F98-109A-41C0-BB5C-EDDA6E126A84}"/>
              </a:ext>
            </a:extLst>
          </p:cNvPr>
          <p:cNvSpPr/>
          <p:nvPr/>
        </p:nvSpPr>
        <p:spPr>
          <a:xfrm>
            <a:off x="1069989" y="4811192"/>
            <a:ext cx="424543" cy="425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316CC12-AAC5-4311-B6CB-5337F8C03657}"/>
                  </a:ext>
                </a:extLst>
              </p:cNvPr>
              <p:cNvSpPr txBox="1"/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316CC12-AAC5-4311-B6CB-5337F8C0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blipFill>
                <a:blip r:embed="rId4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3200" dirty="0" err="1"/>
              <a:t>Step</a:t>
            </a:r>
            <a:r>
              <a:rPr lang="it-IT" sz="3200" dirty="0"/>
              <a:t> 1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842523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/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blipFill>
                <a:blip r:embed="rId3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89D49F98-109A-41C0-BB5C-EDDA6E126A84}"/>
              </a:ext>
            </a:extLst>
          </p:cNvPr>
          <p:cNvSpPr/>
          <p:nvPr/>
        </p:nvSpPr>
        <p:spPr>
          <a:xfrm>
            <a:off x="1069989" y="4811192"/>
            <a:ext cx="424543" cy="425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2B2CE3-16B4-4468-B6E7-B292A5FB419E}"/>
              </a:ext>
            </a:extLst>
          </p:cNvPr>
          <p:cNvGrpSpPr/>
          <p:nvPr/>
        </p:nvGrpSpPr>
        <p:grpSpPr>
          <a:xfrm>
            <a:off x="7501194" y="5913131"/>
            <a:ext cx="3364282" cy="917683"/>
            <a:chOff x="6662994" y="4335067"/>
            <a:chExt cx="4690806" cy="1550521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ED747CE-372A-41EC-87E8-8E4D001BB68F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8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2800" dirty="0"/>
                <a:t>R1      R4</a:t>
              </a:r>
            </a:p>
          </p:txBody>
        </p:sp>
        <p:sp>
          <p:nvSpPr>
            <p:cNvPr id="11" name="Freccia circolare in su 10">
              <a:extLst>
                <a:ext uri="{FF2B5EF4-FFF2-40B4-BE49-F238E27FC236}">
                  <a16:creationId xmlns:a16="http://schemas.microsoft.com/office/drawing/2014/main" id="{11639DC3-9230-4313-A427-84C7D9E69C13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Freccia circolare in su 11">
              <a:extLst>
                <a:ext uri="{FF2B5EF4-FFF2-40B4-BE49-F238E27FC236}">
                  <a16:creationId xmlns:a16="http://schemas.microsoft.com/office/drawing/2014/main" id="{45A953A0-BB72-4862-B409-17A76CE2DF4C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/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prima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it-IT" sz="2800" dirty="0"/>
                          <m:t>1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blipFill>
                <a:blip r:embed="rId5"/>
                <a:stretch>
                  <a:fillRect l="-2013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circolare a destra 13">
            <a:extLst>
              <a:ext uri="{FF2B5EF4-FFF2-40B4-BE49-F238E27FC236}">
                <a16:creationId xmlns:a16="http://schemas.microsoft.com/office/drawing/2014/main" id="{076BA7B2-4F34-4204-AE95-DAF02EEA143F}"/>
              </a:ext>
            </a:extLst>
          </p:cNvPr>
          <p:cNvSpPr/>
          <p:nvPr/>
        </p:nvSpPr>
        <p:spPr>
          <a:xfrm>
            <a:off x="342802" y="3646331"/>
            <a:ext cx="631065" cy="16456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eccia circolare a destra 14">
            <a:extLst>
              <a:ext uri="{FF2B5EF4-FFF2-40B4-BE49-F238E27FC236}">
                <a16:creationId xmlns:a16="http://schemas.microsoft.com/office/drawing/2014/main" id="{2CB7330E-13E5-4BCD-82A5-8FBE1C86E7D2}"/>
              </a:ext>
            </a:extLst>
          </p:cNvPr>
          <p:cNvSpPr/>
          <p:nvPr/>
        </p:nvSpPr>
        <p:spPr>
          <a:xfrm rot="10800000">
            <a:off x="4766023" y="3539099"/>
            <a:ext cx="631065" cy="1645651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8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3200" dirty="0" err="1"/>
              <a:t>Step</a:t>
            </a:r>
            <a:r>
              <a:rPr lang="it-IT" sz="3200" dirty="0"/>
              <a:t> 1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842523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/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3161764"/>
                <a:ext cx="5257800" cy="1384995"/>
              </a:xfrm>
              <a:prstGeom prst="rect">
                <a:avLst/>
              </a:prstGeom>
              <a:blipFill>
                <a:blip r:embed="rId3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2B2CE3-16B4-4468-B6E7-B292A5FB419E}"/>
              </a:ext>
            </a:extLst>
          </p:cNvPr>
          <p:cNvGrpSpPr/>
          <p:nvPr/>
        </p:nvGrpSpPr>
        <p:grpSpPr>
          <a:xfrm>
            <a:off x="7486446" y="5913131"/>
            <a:ext cx="3364282" cy="917683"/>
            <a:chOff x="6642431" y="4335067"/>
            <a:chExt cx="4690806" cy="1550521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ED747CE-372A-41EC-87E8-8E4D001BB68F}"/>
                </a:ext>
              </a:extLst>
            </p:cNvPr>
            <p:cNvSpPr txBox="1"/>
            <p:nvPr/>
          </p:nvSpPr>
          <p:spPr>
            <a:xfrm>
              <a:off x="6642431" y="4685089"/>
              <a:ext cx="4690806" cy="8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2800" dirty="0"/>
                <a:t>R1      R4</a:t>
              </a:r>
            </a:p>
          </p:txBody>
        </p:sp>
        <p:sp>
          <p:nvSpPr>
            <p:cNvPr id="11" name="Freccia circolare in su 10">
              <a:extLst>
                <a:ext uri="{FF2B5EF4-FFF2-40B4-BE49-F238E27FC236}">
                  <a16:creationId xmlns:a16="http://schemas.microsoft.com/office/drawing/2014/main" id="{11639DC3-9230-4313-A427-84C7D9E69C13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Freccia circolare in su 11">
              <a:extLst>
                <a:ext uri="{FF2B5EF4-FFF2-40B4-BE49-F238E27FC236}">
                  <a16:creationId xmlns:a16="http://schemas.microsoft.com/office/drawing/2014/main" id="{45A953A0-BB72-4862-B409-17A76CE2DF4C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/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prima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it-IT" sz="2800" dirty="0"/>
                          <m:t>1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946F1FB-5CA0-4348-A58C-6533E154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65" y="4577305"/>
                <a:ext cx="5448300" cy="1404167"/>
              </a:xfrm>
              <a:prstGeom prst="rect">
                <a:avLst/>
              </a:prstGeom>
              <a:blipFill>
                <a:blip r:embed="rId4"/>
                <a:stretch>
                  <a:fillRect l="-2013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4EA536-8CDD-4DE8-B5A5-81CD7C10EC16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4EA536-8CDD-4DE8-B5A5-81CD7C10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851355" y="508618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6096000" y="2953224"/>
            <a:ext cx="572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Applicare la «mossa 2»,</a:t>
            </a:r>
          </a:p>
          <a:p>
            <a:r>
              <a:rPr lang="it-IT" dirty="0"/>
              <a:t>in simboli: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009578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primo 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/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76EFEC39-14B4-47D5-96FC-4EF772896E99}"/>
              </a:ext>
            </a:extLst>
          </p:cNvPr>
          <p:cNvGrpSpPr/>
          <p:nvPr/>
        </p:nvGrpSpPr>
        <p:grpSpPr>
          <a:xfrm>
            <a:off x="6096000" y="3619672"/>
            <a:ext cx="3266600" cy="806631"/>
            <a:chOff x="4433556" y="5109226"/>
            <a:chExt cx="3266600" cy="806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BA486D58-6359-480E-AC69-14B06F3C0E4A}"/>
                    </a:ext>
                  </a:extLst>
                </p:cNvPr>
                <p:cNvSpPr txBox="1"/>
                <p:nvPr/>
              </p:nvSpPr>
              <p:spPr>
                <a:xfrm>
                  <a:off x="4433556" y="5109226"/>
                  <a:ext cx="3266600" cy="8066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𝑛𝑢𝑜𝑣𝑎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BA486D58-6359-480E-AC69-14B06F3C0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56" y="5109226"/>
                  <a:ext cx="3266600" cy="806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BB87240E-2C78-4057-B2F0-5BEF0DEFBCDC}"/>
                </a:ext>
              </a:extLst>
            </p:cNvPr>
            <p:cNvSpPr/>
            <p:nvPr/>
          </p:nvSpPr>
          <p:spPr>
            <a:xfrm>
              <a:off x="6944657" y="5140896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/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e 39">
            <a:extLst>
              <a:ext uri="{FF2B5EF4-FFF2-40B4-BE49-F238E27FC236}">
                <a16:creationId xmlns:a16="http://schemas.microsoft.com/office/drawing/2014/main" id="{3D47CB90-A344-42E5-8A76-3F0303EA051D}"/>
              </a:ext>
            </a:extLst>
          </p:cNvPr>
          <p:cNvSpPr/>
          <p:nvPr/>
        </p:nvSpPr>
        <p:spPr>
          <a:xfrm>
            <a:off x="2231756" y="5333098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631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/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6096000" y="2953224"/>
            <a:ext cx="572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Applicare la «mossa 2»,</a:t>
            </a:r>
          </a:p>
          <a:p>
            <a:r>
              <a:rPr lang="it-IT" dirty="0"/>
              <a:t>in simboli: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009578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primo 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/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A486D58-6359-480E-AC69-14B06F3C0E4A}"/>
                  </a:ext>
                </a:extLst>
              </p:cNvPr>
              <p:cNvSpPr txBox="1"/>
              <p:nvPr/>
            </p:nvSpPr>
            <p:spPr>
              <a:xfrm>
                <a:off x="6096000" y="3619672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A486D58-6359-480E-AC69-14B06F3C0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19672"/>
                <a:ext cx="3266600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4021FDC-A838-466E-8997-8466F291DDB3}"/>
              </a:ext>
            </a:extLst>
          </p:cNvPr>
          <p:cNvCxnSpPr/>
          <p:nvPr/>
        </p:nvCxnSpPr>
        <p:spPr>
          <a:xfrm flipH="1" flipV="1">
            <a:off x="2402237" y="3750590"/>
            <a:ext cx="1786305" cy="158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8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57219" y="338602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46156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838409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1D987-4369-4D73-8E9D-4EF182986155}"/>
              </a:ext>
            </a:extLst>
          </p:cNvPr>
          <p:cNvSpPr txBox="1"/>
          <p:nvPr/>
        </p:nvSpPr>
        <p:spPr>
          <a:xfrm>
            <a:off x="5689688" y="2843243"/>
            <a:ext cx="628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matrice di esempio ad ogni elemento della seconda riga viene applicata la seguente operazione: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</a:t>
            </a:r>
            <a:r>
              <a:rPr lang="it-IT" sz="2400" b="1" u="sng" dirty="0"/>
              <a:t>tutti</a:t>
            </a:r>
            <a:r>
              <a:rPr lang="it-IT" sz="2400" dirty="0"/>
              <a:t> gli elementi della </a:t>
            </a:r>
            <a:r>
              <a:rPr lang="it-IT" sz="2400" b="1" dirty="0"/>
              <a:t>stessa</a:t>
            </a:r>
            <a:r>
              <a:rPr lang="it-IT" sz="2400" dirty="0"/>
              <a:t> riga: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1F7711-BD31-4CFE-BEEF-530028627E41}"/>
              </a:ext>
            </a:extLst>
          </p:cNvPr>
          <p:cNvSpPr txBox="1"/>
          <p:nvPr/>
        </p:nvSpPr>
        <p:spPr>
          <a:xfrm>
            <a:off x="3570677" y="5863647"/>
            <a:ext cx="513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Ora sostituiamo gli elementi…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/>
              <p:nvPr/>
            </p:nvSpPr>
            <p:spPr>
              <a:xfrm>
                <a:off x="6750289" y="3993498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289" y="3993498"/>
                <a:ext cx="326660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/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/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/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/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it-IT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13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</a:t>
            </a:r>
            <a:r>
              <a:rPr lang="it-IT" sz="2400" b="1" u="sng" dirty="0"/>
              <a:t>tutti</a:t>
            </a:r>
            <a:r>
              <a:rPr lang="it-IT" sz="2400" dirty="0"/>
              <a:t> gli elementi della </a:t>
            </a:r>
            <a:r>
              <a:rPr lang="it-IT" sz="2400" b="1" dirty="0"/>
              <a:t>stessa</a:t>
            </a:r>
            <a:r>
              <a:rPr lang="it-IT" sz="2400" dirty="0"/>
              <a:t> riga: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/>
              <p:nvPr/>
            </p:nvSpPr>
            <p:spPr>
              <a:xfrm>
                <a:off x="6961157" y="3143501"/>
                <a:ext cx="217899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157" y="3143501"/>
                <a:ext cx="2178993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/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/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/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/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09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/>
              <p:nvPr/>
            </p:nvSpPr>
            <p:spPr>
              <a:xfrm>
                <a:off x="1065758" y="335020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58" y="3350209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190616" y="42203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A9F3E65-51D9-534B-B087-C4607476A51B}"/>
                  </a:ext>
                </a:extLst>
              </p:cNvPr>
              <p:cNvSpPr txBox="1"/>
              <p:nvPr/>
            </p:nvSpPr>
            <p:spPr>
              <a:xfrm>
                <a:off x="7055107" y="3282335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A9F3E65-51D9-534B-B087-C4607476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07" y="3282335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7174442" y="41739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</p:cNvCxnSpPr>
          <p:nvPr/>
        </p:nvCxnSpPr>
        <p:spPr>
          <a:xfrm flipV="1">
            <a:off x="6552110" y="4448328"/>
            <a:ext cx="963294" cy="117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4176ACE-3336-44B8-B748-86A7FEDEE117}"/>
                  </a:ext>
                </a:extLst>
              </p:cNvPr>
              <p:cNvSpPr txBox="1"/>
              <p:nvPr/>
            </p:nvSpPr>
            <p:spPr>
              <a:xfrm>
                <a:off x="4078323" y="2577007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4176ACE-3336-44B8-B748-86A7FEDE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3" y="2577007"/>
                <a:ext cx="326660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F9B9373-F5E8-4627-9F4F-F3183480AE32}"/>
                  </a:ext>
                </a:extLst>
              </p:cNvPr>
              <p:cNvSpPr txBox="1"/>
              <p:nvPr/>
            </p:nvSpPr>
            <p:spPr>
              <a:xfrm>
                <a:off x="5453355" y="5686244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F9B9373-F5E8-4627-9F4F-F3183480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55" y="5686244"/>
                <a:ext cx="2197509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99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5" y="-1735583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0" y="1239864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 con metodo delle rette su piano cartesiano.</a:t>
            </a:r>
          </a:p>
        </p:txBody>
      </p:sp>
    </p:spTree>
    <p:extLst>
      <p:ext uri="{BB962C8B-B14F-4D97-AF65-F5344CB8AC3E}">
        <p14:creationId xmlns:p14="http://schemas.microsoft.com/office/powerpoint/2010/main" val="8201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386738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280476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4039894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48967" y="3433922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7" y="3433922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AACBE9-A958-ED40-B8A2-7B6E7FE04589}"/>
              </a:ext>
            </a:extLst>
          </p:cNvPr>
          <p:cNvSpPr txBox="1"/>
          <p:nvPr/>
        </p:nvSpPr>
        <p:spPr>
          <a:xfrm>
            <a:off x="838200" y="225404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03E7AF0-7BA0-A943-9971-703D5321C0A1}"/>
              </a:ext>
            </a:extLst>
          </p:cNvPr>
          <p:cNvCxnSpPr/>
          <p:nvPr/>
        </p:nvCxnSpPr>
        <p:spPr>
          <a:xfrm>
            <a:off x="5675459" y="4001171"/>
            <a:ext cx="99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D34398E3-1D7F-0A41-9DBF-2DC965D9CF8E}"/>
              </a:ext>
            </a:extLst>
          </p:cNvPr>
          <p:cNvSpPr/>
          <p:nvPr/>
        </p:nvSpPr>
        <p:spPr>
          <a:xfrm>
            <a:off x="4863233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CFDC3D7-192C-4B71-8698-EDC0BBF3FD9A}"/>
                  </a:ext>
                </a:extLst>
              </p:cNvPr>
              <p:cNvSpPr txBox="1"/>
              <p:nvPr/>
            </p:nvSpPr>
            <p:spPr>
              <a:xfrm>
                <a:off x="4922903" y="2579630"/>
                <a:ext cx="326660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CFDC3D7-192C-4B71-8698-EDC0BBF3F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03" y="2579630"/>
                <a:ext cx="326660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/>
              <p:nvPr/>
            </p:nvSpPr>
            <p:spPr>
              <a:xfrm>
                <a:off x="7013409" y="3494141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09" y="3494141"/>
                <a:ext cx="3742071" cy="1594732"/>
              </a:xfrm>
              <a:prstGeom prst="rect">
                <a:avLst/>
              </a:prstGeom>
              <a:blipFill>
                <a:blip r:embed="rId5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/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14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/>
              <p:nvPr/>
            </p:nvSpPr>
            <p:spPr>
              <a:xfrm>
                <a:off x="915237" y="3406491"/>
                <a:ext cx="3742071" cy="1619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37" y="3406491"/>
                <a:ext cx="3742071" cy="1619611"/>
              </a:xfrm>
              <a:prstGeom prst="rect">
                <a:avLst/>
              </a:prstGeom>
              <a:blipFill>
                <a:blip r:embed="rId2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968769" y="4751718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terzo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8024448" y="4751718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</p:cNvCxnSpPr>
          <p:nvPr/>
        </p:nvCxnSpPr>
        <p:spPr>
          <a:xfrm flipV="1">
            <a:off x="6552110" y="5026102"/>
            <a:ext cx="1472338" cy="59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687CC9-BEFD-4CED-92CA-1DCAA79D9E3E}"/>
                  </a:ext>
                </a:extLst>
              </p:cNvPr>
              <p:cNvSpPr txBox="1"/>
              <p:nvPr/>
            </p:nvSpPr>
            <p:spPr>
              <a:xfrm>
                <a:off x="7867945" y="3402583"/>
                <a:ext cx="3742071" cy="1619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687CC9-BEFD-4CED-92CA-1DCAA79D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945" y="3402583"/>
                <a:ext cx="3742071" cy="1619611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38A507E-6153-4988-BA11-57E9293010C0}"/>
                  </a:ext>
                </a:extLst>
              </p:cNvPr>
              <p:cNvSpPr txBox="1"/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38A507E-6153-4988-BA11-57E92930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36F304B-B6E0-42B1-BB26-0ABE8C69F77C}"/>
                  </a:ext>
                </a:extLst>
              </p:cNvPr>
              <p:cNvSpPr txBox="1"/>
              <p:nvPr/>
            </p:nvSpPr>
            <p:spPr>
              <a:xfrm>
                <a:off x="5444098" y="5609546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36F304B-B6E0-42B1-BB26-0ABE8C69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5609546"/>
                <a:ext cx="2197509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10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386738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280476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4039894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48967" y="3433922"/>
                <a:ext cx="3742071" cy="1628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7" y="3433922"/>
                <a:ext cx="3742071" cy="1628394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AACBE9-A958-ED40-B8A2-7B6E7FE04589}"/>
              </a:ext>
            </a:extLst>
          </p:cNvPr>
          <p:cNvSpPr txBox="1"/>
          <p:nvPr/>
        </p:nvSpPr>
        <p:spPr>
          <a:xfrm>
            <a:off x="838200" y="225404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03E7AF0-7BA0-A943-9971-703D5321C0A1}"/>
              </a:ext>
            </a:extLst>
          </p:cNvPr>
          <p:cNvCxnSpPr/>
          <p:nvPr/>
        </p:nvCxnSpPr>
        <p:spPr>
          <a:xfrm>
            <a:off x="5675459" y="4001171"/>
            <a:ext cx="99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D34398E3-1D7F-0A41-9DBF-2DC965D9CF8E}"/>
              </a:ext>
            </a:extLst>
          </p:cNvPr>
          <p:cNvSpPr/>
          <p:nvPr/>
        </p:nvSpPr>
        <p:spPr>
          <a:xfrm>
            <a:off x="4863233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/>
              <p:nvPr/>
            </p:nvSpPr>
            <p:spPr>
              <a:xfrm>
                <a:off x="7013409" y="3494141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09" y="3494141"/>
                <a:ext cx="3742071" cy="1700978"/>
              </a:xfrm>
              <a:prstGeom prst="rect">
                <a:avLst/>
              </a:prstGeom>
              <a:blipFill>
                <a:blip r:embed="rId4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/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B36631D-3E5C-4D21-8D3D-4B1CB4774347}"/>
                  </a:ext>
                </a:extLst>
              </p:cNvPr>
              <p:cNvSpPr txBox="1"/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B36631D-3E5C-4D21-8D3D-4B1CB477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36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a11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a22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esso. Qual è l’elemento massimo in valore assoluto tra questi? È il -2 in posizione a32.</a:t>
            </a:r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R2      R3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seconda riga con la terza. In modo da ottenere -2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2"/>
                <a:stretch>
                  <a:fillRect l="-2086" t="-4348" r="-1159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circolare a destra 12">
            <a:extLst>
              <a:ext uri="{FF2B5EF4-FFF2-40B4-BE49-F238E27FC236}">
                <a16:creationId xmlns:a16="http://schemas.microsoft.com/office/drawing/2014/main" id="{15428781-C5D4-F641-95AC-E8ED271ED4F8}"/>
              </a:ext>
            </a:extLst>
          </p:cNvPr>
          <p:cNvSpPr/>
          <p:nvPr/>
        </p:nvSpPr>
        <p:spPr>
          <a:xfrm>
            <a:off x="522668" y="3902299"/>
            <a:ext cx="630226" cy="890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ircolare a destra 13">
            <a:extLst>
              <a:ext uri="{FF2B5EF4-FFF2-40B4-BE49-F238E27FC236}">
                <a16:creationId xmlns:a16="http://schemas.microsoft.com/office/drawing/2014/main" id="{B59D99CC-A159-934D-9D07-41C4D2B65968}"/>
              </a:ext>
            </a:extLst>
          </p:cNvPr>
          <p:cNvSpPr/>
          <p:nvPr/>
        </p:nvSpPr>
        <p:spPr>
          <a:xfrm rot="10800000">
            <a:off x="5155257" y="3902298"/>
            <a:ext cx="631065" cy="890928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/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14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a11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a22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esso. Qual è l’elemento massimo in valore assoluto tra questi? È il -2 in posizione a32.</a:t>
            </a:r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R2      R3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seconda riga con la terza. In modo da ottenere -2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2"/>
                <a:stretch>
                  <a:fillRect l="-2086" t="-4348" r="-1159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/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4E903D-6142-4A99-A068-4FD7823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" y="3564559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27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0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77310" y="42203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-2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/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5D2613-168A-48E0-9A1B-7E14E2755529}"/>
              </a:ext>
            </a:extLst>
          </p:cNvPr>
          <p:cNvSpPr txBox="1"/>
          <p:nvPr/>
        </p:nvSpPr>
        <p:spPr>
          <a:xfrm>
            <a:off x="5987845" y="3328591"/>
            <a:ext cx="483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elemento è già nullo. Non bisogna fare nessuna operazione!</a:t>
            </a:r>
          </a:p>
        </p:txBody>
      </p:sp>
      <p:sp>
        <p:nvSpPr>
          <p:cNvPr id="7" name="Smile 6">
            <a:extLst>
              <a:ext uri="{FF2B5EF4-FFF2-40B4-BE49-F238E27FC236}">
                <a16:creationId xmlns:a16="http://schemas.microsoft.com/office/drawing/2014/main" id="{A3A302C4-CD74-4552-9787-2178FD910ADD}"/>
              </a:ext>
            </a:extLst>
          </p:cNvPr>
          <p:cNvSpPr/>
          <p:nvPr/>
        </p:nvSpPr>
        <p:spPr>
          <a:xfrm>
            <a:off x="8063868" y="3917163"/>
            <a:ext cx="796413" cy="74805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36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/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8846393-DB60-4F68-815E-074F5415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1" y="3328591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77310" y="4648040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-2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56E5AD8-1F0E-43D3-8B25-B113B86E2DB8}"/>
              </a:ext>
            </a:extLst>
          </p:cNvPr>
          <p:cNvCxnSpPr>
            <a:cxnSpLocks/>
          </p:cNvCxnSpPr>
          <p:nvPr/>
        </p:nvCxnSpPr>
        <p:spPr>
          <a:xfrm flipV="1">
            <a:off x="6552110" y="5114522"/>
            <a:ext cx="1249787" cy="51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ccia giù 12">
            <a:extLst>
              <a:ext uri="{FF2B5EF4-FFF2-40B4-BE49-F238E27FC236}">
                <a16:creationId xmlns:a16="http://schemas.microsoft.com/office/drawing/2014/main" id="{A53EA825-081B-40F0-935F-0F0813EE9F76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1CE4F1B-3138-4DB5-8F22-9D5B58084321}"/>
                  </a:ext>
                </a:extLst>
              </p:cNvPr>
              <p:cNvSpPr txBox="1"/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1CE4F1B-3138-4DB5-8F22-9D5B5808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130A534-4DC4-427E-A478-B5CD54C7F77C}"/>
                  </a:ext>
                </a:extLst>
              </p:cNvPr>
              <p:cNvSpPr txBox="1"/>
              <p:nvPr/>
            </p:nvSpPr>
            <p:spPr>
              <a:xfrm>
                <a:off x="5453355" y="5686244"/>
                <a:ext cx="3008720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∗(−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130A534-4DC4-427E-A478-B5CD54C7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55" y="5686244"/>
                <a:ext cx="300872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B577341-B2BD-4143-8405-5611622231D9}"/>
                  </a:ext>
                </a:extLst>
              </p:cNvPr>
              <p:cNvSpPr txBox="1"/>
              <p:nvPr/>
            </p:nvSpPr>
            <p:spPr>
              <a:xfrm>
                <a:off x="7033757" y="3413544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B577341-B2BD-4143-8405-56116222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57" y="3413544"/>
                <a:ext cx="3742071" cy="1700978"/>
              </a:xfrm>
              <a:prstGeom prst="rect">
                <a:avLst/>
              </a:prstGeom>
              <a:blipFill>
                <a:blip r:embed="rId5"/>
                <a:stretch>
                  <a:fillRect r="-127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03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A6D976A-54C0-4C5E-A25D-A0119B9A33C7}"/>
                  </a:ext>
                </a:extLst>
              </p:cNvPr>
              <p:cNvSpPr txBox="1"/>
              <p:nvPr/>
            </p:nvSpPr>
            <p:spPr>
              <a:xfrm>
                <a:off x="750789" y="346342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A6D976A-54C0-4C5E-A25D-A0119B9A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89" y="3463423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6F4E98B-64EA-484F-985F-00F343879875}"/>
                  </a:ext>
                </a:extLst>
              </p:cNvPr>
              <p:cNvSpPr txBox="1"/>
              <p:nvPr/>
            </p:nvSpPr>
            <p:spPr>
              <a:xfrm>
                <a:off x="7032006" y="3495654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6F4E98B-64EA-484F-985F-00F343879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006" y="3495654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28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1039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BA8D292-2C45-46BC-A836-7C9F33DE7A98}"/>
                  </a:ext>
                </a:extLst>
              </p:cNvPr>
              <p:cNvSpPr txBox="1"/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BA8D292-2C45-46BC-A836-7C9F33DE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3" y="2577007"/>
                <a:ext cx="4006161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CE42C3B-D484-445F-9A21-DBF9EFD1CF70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CE42C3B-D484-445F-9A21-DBF9EFD1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8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212B93B-91E5-4AD9-8786-459C4DDBB323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E212B93B-91E5-4AD9-8786-459C4DDBB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4832C7C-7E74-4D02-AA54-82819EE134BF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4832C7C-7E74-4D02-AA54-82819EE1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778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a22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a33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esso: è l’elemento massimo in valore assoluto? No. Applichiamo la «mossa1».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/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3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3F582909-C8F9-48BC-A386-9C46C007B766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EAE7B5A-1950-407B-8DC7-C7360CBC9F03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R3      R4</a:t>
              </a: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47F73C88-6C58-4B9C-8DEC-A83062E37A48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" name="Freccia circolare in su 8">
              <a:extLst>
                <a:ext uri="{FF2B5EF4-FFF2-40B4-BE49-F238E27FC236}">
                  <a16:creationId xmlns:a16="http://schemas.microsoft.com/office/drawing/2014/main" id="{F0E1C51D-63A3-4F2F-8F15-E564112BDA6B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terza riga con la quarta in modo da ottenere 15/4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3"/>
                <a:stretch>
                  <a:fillRect l="-2086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circolare a destra 10">
            <a:extLst>
              <a:ext uri="{FF2B5EF4-FFF2-40B4-BE49-F238E27FC236}">
                <a16:creationId xmlns:a16="http://schemas.microsoft.com/office/drawing/2014/main" id="{6634F19B-3FE1-4E55-A958-794738A0F94F}"/>
              </a:ext>
            </a:extLst>
          </p:cNvPr>
          <p:cNvSpPr/>
          <p:nvPr/>
        </p:nvSpPr>
        <p:spPr>
          <a:xfrm>
            <a:off x="405796" y="4612657"/>
            <a:ext cx="630226" cy="890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Freccia circolare a destra 11">
            <a:extLst>
              <a:ext uri="{FF2B5EF4-FFF2-40B4-BE49-F238E27FC236}">
                <a16:creationId xmlns:a16="http://schemas.microsoft.com/office/drawing/2014/main" id="{4B72C3FF-E695-42AB-893F-582EDCAF6608}"/>
              </a:ext>
            </a:extLst>
          </p:cNvPr>
          <p:cNvSpPr/>
          <p:nvPr/>
        </p:nvSpPr>
        <p:spPr>
          <a:xfrm rot="10800000">
            <a:off x="5564266" y="4581456"/>
            <a:ext cx="631065" cy="890928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19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a22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a33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esso: è l’elemento massimo in valore assoluto? No. Applichiamo la «mossa1».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/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AF1D47-ADC0-4806-987F-F9A1BD42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9" y="3778963"/>
                <a:ext cx="3742071" cy="1700978"/>
              </a:xfrm>
              <a:prstGeom prst="rect">
                <a:avLst/>
              </a:prstGeom>
              <a:blipFill>
                <a:blip r:embed="rId2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3F582909-C8F9-48BC-A386-9C46C007B766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EAE7B5A-1950-407B-8DC7-C7360CBC9F03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R3      R4</a:t>
              </a: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47F73C88-6C58-4B9C-8DEC-A83062E37A48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9" name="Freccia circolare in su 8">
              <a:extLst>
                <a:ext uri="{FF2B5EF4-FFF2-40B4-BE49-F238E27FC236}">
                  <a16:creationId xmlns:a16="http://schemas.microsoft.com/office/drawing/2014/main" id="{F0E1C51D-63A3-4F2F-8F15-E564112BDA6B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terza riga con la quarta in modo da ottenere 15/4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72D7BCB-0F43-413E-9E0F-B12ADB41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3"/>
                <a:stretch>
                  <a:fillRect l="-2086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12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7" y="-2430379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175647" y="1099066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grafica. Questo metodo 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2CBE70-9815-4C31-B0DB-5F79881DB73D}"/>
              </a:ext>
            </a:extLst>
          </p:cNvPr>
          <p:cNvSpPr txBox="1"/>
          <p:nvPr/>
        </p:nvSpPr>
        <p:spPr>
          <a:xfrm>
            <a:off x="751667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1BFAB4-8378-44BE-80F6-CEFDBE5EB8EA}"/>
              </a:ext>
            </a:extLst>
          </p:cNvPr>
          <p:cNvSpPr txBox="1"/>
          <p:nvPr/>
        </p:nvSpPr>
        <p:spPr>
          <a:xfrm>
            <a:off x="958311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69E6F-DADE-4A45-8B0D-6FEB3C9B8B53}"/>
                  </a:ext>
                </a:extLst>
              </p:cNvPr>
              <p:cNvSpPr txBox="1"/>
              <p:nvPr/>
            </p:nvSpPr>
            <p:spPr>
              <a:xfrm>
                <a:off x="6992244" y="3655712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DF69E6F-DADE-4A45-8B0D-6FEB3C9B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244" y="3655712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15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6FA0444-500D-40D8-82E2-DC150BF057AC}"/>
                  </a:ext>
                </a:extLst>
              </p:cNvPr>
              <p:cNvSpPr txBox="1"/>
              <p:nvPr/>
            </p:nvSpPr>
            <p:spPr>
              <a:xfrm>
                <a:off x="877552" y="3682412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6FA0444-500D-40D8-82E2-DC150BF0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52" y="3682412"/>
                <a:ext cx="3742071" cy="1700978"/>
              </a:xfrm>
              <a:prstGeom prst="rect">
                <a:avLst/>
              </a:prstGeom>
              <a:blipFill>
                <a:blip r:embed="rId4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2374489" y="4940705"/>
            <a:ext cx="855407" cy="41598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33</a:t>
            </a:r>
            <a:r>
              <a:rPr lang="it-IT" sz="2800" b="1" dirty="0">
                <a:solidFill>
                  <a:schemeClr val="accent6"/>
                </a:solidFill>
              </a:rPr>
              <a:t> = 15/4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8569165" y="4956188"/>
            <a:ext cx="808893" cy="30435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4037429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16EFEDD-D3DB-4190-94E2-ECD769D1C4B6}"/>
                  </a:ext>
                </a:extLst>
              </p:cNvPr>
              <p:cNvSpPr txBox="1"/>
              <p:nvPr/>
            </p:nvSpPr>
            <p:spPr>
              <a:xfrm>
                <a:off x="2802192" y="2662928"/>
                <a:ext cx="6352187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num>
                            <m:den>
                              <m: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16EFEDD-D3DB-4190-94E2-ECD769D1C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2" y="2662928"/>
                <a:ext cx="6352187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06787EB-EF4D-4845-87BD-3E403EDE5F30}"/>
                  </a:ext>
                </a:extLst>
              </p:cNvPr>
              <p:cNvSpPr txBox="1"/>
              <p:nvPr/>
            </p:nvSpPr>
            <p:spPr>
              <a:xfrm>
                <a:off x="4514405" y="5649054"/>
                <a:ext cx="3163190" cy="843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06787EB-EF4D-4845-87BD-3E403EDE5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405" y="5649054"/>
                <a:ext cx="3163190" cy="843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2520983-1142-4FF7-86D7-B821ACD339D3}"/>
              </a:ext>
            </a:extLst>
          </p:cNvPr>
          <p:cNvCxnSpPr>
            <a:stCxn id="19" idx="3"/>
            <a:endCxn id="15" idx="2"/>
          </p:cNvCxnSpPr>
          <p:nvPr/>
        </p:nvCxnSpPr>
        <p:spPr>
          <a:xfrm flipV="1">
            <a:off x="7677595" y="5356690"/>
            <a:ext cx="1185685" cy="7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3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1039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587354-929E-4DF1-86CC-FE5172BD1AAA}"/>
                  </a:ext>
                </a:extLst>
              </p:cNvPr>
              <p:cNvSpPr txBox="1"/>
              <p:nvPr/>
            </p:nvSpPr>
            <p:spPr>
              <a:xfrm>
                <a:off x="4502611" y="2501804"/>
                <a:ext cx="3035254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𝑛𝑢𝑜𝑣𝑎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587354-929E-4DF1-86CC-FE5172BD1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11" y="2501804"/>
                <a:ext cx="3035254" cy="774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B8275CE-E09C-495A-8B6A-B41E902F5226}"/>
                  </a:ext>
                </a:extLst>
              </p:cNvPr>
              <p:cNvSpPr txBox="1"/>
              <p:nvPr/>
            </p:nvSpPr>
            <p:spPr>
              <a:xfrm>
                <a:off x="838200" y="332345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B8275CE-E09C-495A-8B6A-B41E902F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3453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11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7B47C9B-36B2-4478-9655-116ABA95278C}"/>
                  </a:ext>
                </a:extLst>
              </p:cNvPr>
              <p:cNvSpPr txBox="1"/>
              <p:nvPr/>
            </p:nvSpPr>
            <p:spPr>
              <a:xfrm>
                <a:off x="7183973" y="3323453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sz="28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37B47C9B-36B2-4478-9655-116ABA95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73" y="3323453"/>
                <a:ext cx="3742071" cy="1700978"/>
              </a:xfrm>
              <a:prstGeom prst="rect">
                <a:avLst/>
              </a:prstGeom>
              <a:blipFill>
                <a:blip r:embed="rId4"/>
                <a:stretch>
                  <a:fillRect r="-4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907282-EF57-4AB2-BDDC-1E780A54E39B}"/>
                  </a:ext>
                </a:extLst>
              </p:cNvPr>
              <p:cNvSpPr txBox="1"/>
              <p:nvPr/>
            </p:nvSpPr>
            <p:spPr>
              <a:xfrm>
                <a:off x="2436285" y="5419286"/>
                <a:ext cx="2495142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it-IT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907282-EF57-4AB2-BDDC-1E780A54E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5" y="5419286"/>
                <a:ext cx="2495142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AE04986-A2FE-4586-ADAE-E12237AF6355}"/>
                  </a:ext>
                </a:extLst>
              </p:cNvPr>
              <p:cNvSpPr txBox="1"/>
              <p:nvPr/>
            </p:nvSpPr>
            <p:spPr>
              <a:xfrm>
                <a:off x="6559866" y="5421658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∗6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AE04986-A2FE-4586-ADAE-E12237AF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66" y="5421658"/>
                <a:ext cx="2495142" cy="698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68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4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76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4. La matrice ottenuta rappresenta un sistema </a:t>
            </a:r>
            <a:r>
              <a:rPr lang="it-IT" sz="2400" b="1" dirty="0"/>
              <a:t>equivalente</a:t>
            </a:r>
            <a:r>
              <a:rPr lang="it-IT" sz="2400" dirty="0"/>
              <a:t> a quello di partenza, cioè ha le </a:t>
            </a:r>
            <a:r>
              <a:rPr lang="it-IT" sz="2400" u="sng" dirty="0"/>
              <a:t>stesse soluzioni</a:t>
            </a:r>
            <a:r>
              <a:rPr lang="it-IT" sz="2400" dirty="0"/>
              <a:t>. </a:t>
            </a:r>
          </a:p>
          <a:p>
            <a:r>
              <a:rPr lang="it-IT" sz="2400" dirty="0"/>
              <a:t>Tornare ora alla rappresentazione del sistema con le equazioni ridotte.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A443D4-5F52-4DB4-811A-56E57DEA0FC0}"/>
              </a:ext>
            </a:extLst>
          </p:cNvPr>
          <p:cNvGrpSpPr/>
          <p:nvPr/>
        </p:nvGrpSpPr>
        <p:grpSpPr>
          <a:xfrm>
            <a:off x="2732763" y="3759003"/>
            <a:ext cx="7996840" cy="2605329"/>
            <a:chOff x="2097333" y="4332440"/>
            <a:chExt cx="7996840" cy="2605329"/>
          </a:xfrm>
        </p:grpSpPr>
        <p:sp>
          <p:nvSpPr>
            <p:cNvPr id="5" name="Triangolo rettangolo 4">
              <a:extLst>
                <a:ext uri="{FF2B5EF4-FFF2-40B4-BE49-F238E27FC236}">
                  <a16:creationId xmlns:a16="http://schemas.microsoft.com/office/drawing/2014/main" id="{4B407980-9290-472D-A7D4-5B61C273529C}"/>
                </a:ext>
              </a:extLst>
            </p:cNvPr>
            <p:cNvSpPr/>
            <p:nvPr/>
          </p:nvSpPr>
          <p:spPr>
            <a:xfrm>
              <a:off x="2097333" y="5036444"/>
              <a:ext cx="1944109" cy="1422637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7F081B1C-4DC4-48E6-9914-FD0925BD7CD5}"/>
                </a:ext>
              </a:extLst>
            </p:cNvPr>
            <p:cNvCxnSpPr>
              <a:cxnSpLocks/>
            </p:cNvCxnSpPr>
            <p:nvPr/>
          </p:nvCxnSpPr>
          <p:spPr>
            <a:xfrm>
              <a:off x="5304321" y="5625996"/>
              <a:ext cx="1658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/>
                <p:nvPr/>
              </p:nvSpPr>
              <p:spPr>
                <a:xfrm>
                  <a:off x="7142980" y="4332440"/>
                  <a:ext cx="2951193" cy="26053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 −2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=6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980" y="4332440"/>
                  <a:ext cx="2951193" cy="2605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87795BA-967D-4BA4-9A02-638515961DCD}"/>
                  </a:ext>
                </a:extLst>
              </p:cNvPr>
              <p:cNvSpPr txBox="1"/>
              <p:nvPr/>
            </p:nvSpPr>
            <p:spPr>
              <a:xfrm>
                <a:off x="2567727" y="4211179"/>
                <a:ext cx="3742071" cy="170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5/4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87795BA-967D-4BA4-9A02-63851596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27" y="4211179"/>
                <a:ext cx="3742071" cy="1700978"/>
              </a:xfrm>
              <a:prstGeom prst="rect">
                <a:avLst/>
              </a:prstGeom>
              <a:blipFill>
                <a:blip r:embed="rId3"/>
                <a:stretch>
                  <a:fillRect r="-35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88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3632373" y="4281261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B9C8D36-0D99-4FF0-8053-EA39300243B9}"/>
                  </a:ext>
                </a:extLst>
              </p:cNvPr>
              <p:cNvSpPr txBox="1"/>
              <p:nvPr/>
            </p:nvSpPr>
            <p:spPr>
              <a:xfrm>
                <a:off x="503087" y="2978597"/>
                <a:ext cx="2951193" cy="2605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B9C8D36-0D99-4FF0-8053-EA393002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7" y="2978597"/>
                <a:ext cx="2951193" cy="2605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ACEDD3-DF0B-469A-9E2A-6D76C7CE4E48}"/>
              </a:ext>
            </a:extLst>
          </p:cNvPr>
          <p:cNvCxnSpPr>
            <a:cxnSpLocks/>
          </p:cNvCxnSpPr>
          <p:nvPr/>
        </p:nvCxnSpPr>
        <p:spPr>
          <a:xfrm>
            <a:off x="7621024" y="4281261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B42BD5F-9B5A-43E9-8BD5-0C3E61E1B0F1}"/>
                  </a:ext>
                </a:extLst>
              </p:cNvPr>
              <p:cNvSpPr txBox="1"/>
              <p:nvPr/>
            </p:nvSpPr>
            <p:spPr>
              <a:xfrm>
                <a:off x="4570977" y="2761293"/>
                <a:ext cx="3226396" cy="303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−3∙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B42BD5F-9B5A-43E9-8BD5-0C3E61E1B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77" y="2761293"/>
                <a:ext cx="3226396" cy="3039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78CD67A-52C4-4BA9-A6AC-1AA34504170B}"/>
                  </a:ext>
                </a:extLst>
              </p:cNvPr>
              <p:cNvSpPr txBox="1"/>
              <p:nvPr/>
            </p:nvSpPr>
            <p:spPr>
              <a:xfrm>
                <a:off x="8591074" y="2761293"/>
                <a:ext cx="2940485" cy="3040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=8+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78CD67A-52C4-4BA9-A6AC-1AA34504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074" y="2761293"/>
                <a:ext cx="2940485" cy="3040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97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3352161" y="4281259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ACEDD3-DF0B-469A-9E2A-6D76C7CE4E48}"/>
              </a:ext>
            </a:extLst>
          </p:cNvPr>
          <p:cNvCxnSpPr>
            <a:cxnSpLocks/>
          </p:cNvCxnSpPr>
          <p:nvPr/>
        </p:nvCxnSpPr>
        <p:spPr>
          <a:xfrm>
            <a:off x="7650532" y="4281259"/>
            <a:ext cx="620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8DFC28-E681-42FC-97C2-C1FC45382F49}"/>
                  </a:ext>
                </a:extLst>
              </p:cNvPr>
              <p:cNvSpPr txBox="1"/>
              <p:nvPr/>
            </p:nvSpPr>
            <p:spPr>
              <a:xfrm>
                <a:off x="4215796" y="2761292"/>
                <a:ext cx="3298082" cy="305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+3∙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den>
                                </m:f>
                                <m:r>
                                  <a:rPr lang="it-IT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it-IT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8DFC28-E681-42FC-97C2-C1FC4538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96" y="2761292"/>
                <a:ext cx="3298082" cy="3051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8E04F44-8908-4CC1-A87D-43D624104664}"/>
                  </a:ext>
                </a:extLst>
              </p:cNvPr>
              <p:cNvSpPr txBox="1"/>
              <p:nvPr/>
            </p:nvSpPr>
            <p:spPr>
              <a:xfrm>
                <a:off x="258235" y="2761293"/>
                <a:ext cx="2940485" cy="3040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=8+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=6−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8E04F44-8908-4CC1-A87D-43D624104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5" y="2761293"/>
                <a:ext cx="2940485" cy="3040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B4CE457-3871-461B-8167-63AD1968A378}"/>
                  </a:ext>
                </a:extLst>
              </p:cNvPr>
              <p:cNvSpPr txBox="1"/>
              <p:nvPr/>
            </p:nvSpPr>
            <p:spPr>
              <a:xfrm>
                <a:off x="8540791" y="2750136"/>
                <a:ext cx="2904770" cy="3048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=8+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B4CE457-3871-461B-8167-63AD1968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791" y="2750136"/>
                <a:ext cx="2904770" cy="3048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020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6ACEDD3-DF0B-469A-9E2A-6D76C7CE4E48}"/>
              </a:ext>
            </a:extLst>
          </p:cNvPr>
          <p:cNvCxnSpPr>
            <a:cxnSpLocks/>
          </p:cNvCxnSpPr>
          <p:nvPr/>
        </p:nvCxnSpPr>
        <p:spPr>
          <a:xfrm>
            <a:off x="3772377" y="4293566"/>
            <a:ext cx="620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2115CA1-7117-46E9-AAE5-D71BB590621D}"/>
              </a:ext>
            </a:extLst>
          </p:cNvPr>
          <p:cNvCxnSpPr>
            <a:cxnSpLocks/>
          </p:cNvCxnSpPr>
          <p:nvPr/>
        </p:nvCxnSpPr>
        <p:spPr>
          <a:xfrm>
            <a:off x="9104142" y="4281261"/>
            <a:ext cx="620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5B57B40-78E4-4CA4-A8B8-09E328219FAE}"/>
                  </a:ext>
                </a:extLst>
              </p:cNvPr>
              <p:cNvSpPr txBox="1"/>
              <p:nvPr/>
            </p:nvSpPr>
            <p:spPr>
              <a:xfrm>
                <a:off x="296448" y="2750136"/>
                <a:ext cx="2904770" cy="3048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=8+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153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=2−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5B57B40-78E4-4CA4-A8B8-09E328219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48" y="2750136"/>
                <a:ext cx="2904770" cy="3048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1DA30FA-9B9A-4129-863D-7C9090F7A5A2}"/>
                  </a:ext>
                </a:extLst>
              </p:cNvPr>
              <p:cNvSpPr txBox="1"/>
              <p:nvPr/>
            </p:nvSpPr>
            <p:spPr>
              <a:xfrm>
                <a:off x="4736377" y="2801413"/>
                <a:ext cx="3948325" cy="3308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153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35</m:t>
                                        </m:r>
                                      </m:den>
                                    </m:f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51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a:rPr lang="it-IT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1DA30FA-9B9A-4129-863D-7C9090F7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77" y="2801413"/>
                <a:ext cx="3948325" cy="3308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865D5BE-4E4C-4090-828B-ED3DCDB045EF}"/>
                  </a:ext>
                </a:extLst>
              </p:cNvPr>
              <p:cNvSpPr txBox="1"/>
              <p:nvPr/>
            </p:nvSpPr>
            <p:spPr>
              <a:xfrm>
                <a:off x="9699641" y="2784331"/>
                <a:ext cx="1986297" cy="3035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865D5BE-4E4C-4090-828B-ED3DCDB04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641" y="2784331"/>
                <a:ext cx="1986297" cy="3035062"/>
              </a:xfrm>
              <a:prstGeom prst="rect">
                <a:avLst/>
              </a:prstGeom>
              <a:blipFill>
                <a:blip r:embed="rId4"/>
                <a:stretch>
                  <a:fillRect r="-3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17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impossibili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Non tutti i sistemi hanno soluzione. Vediamo un esempio in cui accade questa cosa.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ATTENZIONE!</a:t>
            </a:r>
          </a:p>
        </p:txBody>
      </p:sp>
    </p:spTree>
    <p:extLst>
      <p:ext uri="{BB962C8B-B14F-4D97-AF65-F5344CB8AC3E}">
        <p14:creationId xmlns:p14="http://schemas.microsoft.com/office/powerpoint/2010/main" val="1291954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>
                <a:solidFill>
                  <a:srgbClr val="FF0000"/>
                </a:solidFill>
              </a:rPr>
              <a:t>Attenzione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698268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tutti i sistemi hanno soluzione. Vediamo un esempio in cui accade questa cosa.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D3627E2-AA7E-4863-9ADD-218B8694A81E}"/>
              </a:ext>
            </a:extLst>
          </p:cNvPr>
          <p:cNvGrpSpPr/>
          <p:nvPr/>
        </p:nvGrpSpPr>
        <p:grpSpPr>
          <a:xfrm>
            <a:off x="1383223" y="3122078"/>
            <a:ext cx="4955465" cy="219477"/>
            <a:chOff x="1383223" y="3122078"/>
            <a:chExt cx="4955465" cy="2194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2067223" y="2441555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DE673774-F8B4-4F03-862D-5980246D619F}"/>
                </a:ext>
              </a:extLst>
            </p:cNvPr>
            <p:cNvSpPr/>
            <p:nvPr/>
          </p:nvSpPr>
          <p:spPr>
            <a:xfrm rot="5400000">
              <a:off x="5438688" y="2438078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440E776D-384C-48B8-BB6D-409095B76799}"/>
              </a:ext>
            </a:extLst>
          </p:cNvPr>
          <p:cNvGrpSpPr/>
          <p:nvPr/>
        </p:nvGrpSpPr>
        <p:grpSpPr>
          <a:xfrm>
            <a:off x="1313223" y="2446423"/>
            <a:ext cx="9565554" cy="982577"/>
            <a:chOff x="1460707" y="3735241"/>
            <a:chExt cx="9565554" cy="982577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3473614" y="3735241"/>
              <a:ext cx="3044937" cy="982577"/>
              <a:chOff x="3288890" y="2397844"/>
              <a:chExt cx="3044937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0=−3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ccia a destra 1">
              <a:extLst>
                <a:ext uri="{FF2B5EF4-FFF2-40B4-BE49-F238E27FC236}">
                  <a16:creationId xmlns:a16="http://schemas.microsoft.com/office/drawing/2014/main" id="{21E5F594-5B0E-43FF-A9EB-C143EDAF989B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F9DCC90-E303-4C31-858B-F65DE1F41DE9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impossibile e non ammette soluzioni</a:t>
              </a: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B474E3-5E0E-4637-B57D-F720EEE1AAFD}"/>
              </a:ext>
            </a:extLst>
          </p:cNvPr>
          <p:cNvSpPr txBox="1"/>
          <p:nvPr/>
        </p:nvSpPr>
        <p:spPr>
          <a:xfrm>
            <a:off x="1538749" y="4328736"/>
            <a:ext cx="93400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i primi tre elementi di una riga sono 0 e l’ultimo è diverso da 0, il sistema è impossibile.</a:t>
            </a:r>
          </a:p>
          <a:p>
            <a:pPr algn="ctr"/>
            <a:r>
              <a:rPr lang="it-IT" sz="2400" dirty="0"/>
              <a:t>Questo può accadere in qualsiasi riga del sistema.</a:t>
            </a:r>
          </a:p>
        </p:txBody>
      </p:sp>
    </p:spTree>
    <p:extLst>
      <p:ext uri="{BB962C8B-B14F-4D97-AF65-F5344CB8AC3E}">
        <p14:creationId xmlns:p14="http://schemas.microsoft.com/office/powerpoint/2010/main" val="1680758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Vediamo un esempio in cui il sistema non ha solo una soluzione.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TRATTARE CON CAUTELA!</a:t>
            </a:r>
          </a:p>
        </p:txBody>
      </p:sp>
    </p:spTree>
    <p:extLst>
      <p:ext uri="{BB962C8B-B14F-4D97-AF65-F5344CB8AC3E}">
        <p14:creationId xmlns:p14="http://schemas.microsoft.com/office/powerpoint/2010/main" val="1006311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893884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Vediamo un esempio in cui il sistema non ha solo una soluzione.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/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8F70AF4-32D4-47AC-B811-BE3D73F303AC}"/>
              </a:ext>
            </a:extLst>
          </p:cNvPr>
          <p:cNvCxnSpPr/>
          <p:nvPr/>
        </p:nvCxnSpPr>
        <p:spPr>
          <a:xfrm>
            <a:off x="3261785" y="3013689"/>
            <a:ext cx="929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B44598C4-45B9-4489-AFA0-87B36824BCF9}"/>
              </a:ext>
            </a:extLst>
          </p:cNvPr>
          <p:cNvGrpSpPr/>
          <p:nvPr/>
        </p:nvGrpSpPr>
        <p:grpSpPr>
          <a:xfrm>
            <a:off x="1173517" y="2651332"/>
            <a:ext cx="1686379" cy="732573"/>
            <a:chOff x="9503232" y="5657063"/>
            <a:chExt cx="1686379" cy="732573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10289611" y="5489636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11C47F8-1F95-4B29-A638-E5E945D2A9B3}"/>
              </a:ext>
            </a:extLst>
          </p:cNvPr>
          <p:cNvSpPr/>
          <p:nvPr/>
        </p:nvSpPr>
        <p:spPr>
          <a:xfrm rot="5400000">
            <a:off x="5668769" y="2483905"/>
            <a:ext cx="216000" cy="1584000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62B7BEA-9CAB-4D9D-A200-FED7E68B8792}"/>
              </a:ext>
            </a:extLst>
          </p:cNvPr>
          <p:cNvGrpSpPr/>
          <p:nvPr/>
        </p:nvGrpSpPr>
        <p:grpSpPr>
          <a:xfrm>
            <a:off x="7055894" y="2352575"/>
            <a:ext cx="3784803" cy="1200329"/>
            <a:chOff x="7241458" y="3794488"/>
            <a:chExt cx="3784803" cy="1200329"/>
          </a:xfrm>
        </p:grpSpPr>
        <p:sp>
          <p:nvSpPr>
            <p:cNvPr id="24" name="Freccia a destra 23">
              <a:extLst>
                <a:ext uri="{FF2B5EF4-FFF2-40B4-BE49-F238E27FC236}">
                  <a16:creationId xmlns:a16="http://schemas.microsoft.com/office/drawing/2014/main" id="{FA3EE8AC-7DA6-4588-9D29-23EE7300E33F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43B005D-3D1E-41F2-897B-CC3CBA800FD7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indeterminato e ammette infinite soluzioni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48C0CF9-71E7-4234-A1F5-20A7B4F05C70}"/>
              </a:ext>
            </a:extLst>
          </p:cNvPr>
          <p:cNvSpPr txBox="1"/>
          <p:nvPr/>
        </p:nvSpPr>
        <p:spPr>
          <a:xfrm>
            <a:off x="1403167" y="4830845"/>
            <a:ext cx="934002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tutti gli elementi di una riga sono 0 il sistema è indeterminato.</a:t>
            </a:r>
          </a:p>
        </p:txBody>
      </p:sp>
    </p:spTree>
    <p:extLst>
      <p:ext uri="{BB962C8B-B14F-4D97-AF65-F5344CB8AC3E}">
        <p14:creationId xmlns:p14="http://schemas.microsoft.com/office/powerpoint/2010/main" val="176904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7087-935A-4A79-987E-9A261F4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3545" cy="1325563"/>
          </a:xfrm>
        </p:spPr>
        <p:txBody>
          <a:bodyPr/>
          <a:lstStyle/>
          <a:p>
            <a:r>
              <a:rPr lang="it-IT" dirty="0"/>
              <a:t>Dai sistemi lineari…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F8790-F50F-454B-9BE4-9C56AD832F72}"/>
              </a:ext>
            </a:extLst>
          </p:cNvPr>
          <p:cNvSpPr txBox="1"/>
          <p:nvPr/>
        </p:nvSpPr>
        <p:spPr>
          <a:xfrm>
            <a:off x="838200" y="2111643"/>
            <a:ext cx="1002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sistemi di equazioni di 1° grado: </a:t>
            </a:r>
            <a:r>
              <a:rPr lang="it-IT" b="1" dirty="0"/>
              <a:t>m</a:t>
            </a:r>
            <a:r>
              <a:rPr lang="it-IT" dirty="0"/>
              <a:t> equazioni in </a:t>
            </a:r>
            <a:r>
              <a:rPr lang="it-IT" b="1" dirty="0"/>
              <a:t>n</a:t>
            </a:r>
            <a:r>
              <a:rPr lang="it-IT" dirty="0"/>
              <a:t> incognite. Questo è il caso più generale di tutti ed è difficilmente rappresentabile per via grafica. Le incognite sono (x1, …, </a:t>
            </a:r>
            <a:r>
              <a:rPr lang="it-IT" dirty="0" err="1"/>
              <a:t>xn</a:t>
            </a:r>
            <a:r>
              <a:rPr lang="it-IT" dirty="0"/>
              <a:t>), i coefficienti sono gli </a:t>
            </a:r>
            <a:r>
              <a:rPr lang="it-IT" dirty="0" err="1"/>
              <a:t>aij</a:t>
            </a:r>
            <a:r>
              <a:rPr lang="it-IT" dirty="0"/>
              <a:t>, e i termini noti sono i b1…</a:t>
            </a:r>
            <a:r>
              <a:rPr lang="it-IT" dirty="0" err="1"/>
              <a:t>bm</a:t>
            </a:r>
            <a:r>
              <a:rPr lang="it-IT" dirty="0"/>
              <a:t>.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/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2+…+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𝑛𝑥𝑛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C675E57-0138-4062-8AF4-573CA48E4151}"/>
              </a:ext>
            </a:extLst>
          </p:cNvPr>
          <p:cNvSpPr txBox="1"/>
          <p:nvPr/>
        </p:nvSpPr>
        <p:spPr>
          <a:xfrm>
            <a:off x="838200" y="4377026"/>
            <a:ext cx="970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Non ti preoccupare! Il nostro campo da gioco sarà soltanto con le matrici 2x2 e 3x3 (all’università si trattano invece casi più generali come questo).</a:t>
            </a:r>
          </a:p>
        </p:txBody>
      </p:sp>
    </p:spTree>
    <p:extLst>
      <p:ext uri="{BB962C8B-B14F-4D97-AF65-F5344CB8AC3E}">
        <p14:creationId xmlns:p14="http://schemas.microsoft.com/office/powerpoint/2010/main" val="4064054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303C4D-90C9-455A-A51B-7358DB02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Conclusione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6033A-3ADB-4B72-A9CE-DD720FD09CE2}"/>
              </a:ext>
            </a:extLst>
          </p:cNvPr>
          <p:cNvSpPr txBox="1"/>
          <p:nvPr/>
        </p:nvSpPr>
        <p:spPr>
          <a:xfrm>
            <a:off x="1418492" y="2215662"/>
            <a:ext cx="9355015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/>
              <a:t>Abbiamo illustrato l’algoritmo di Gauss solo con esempi, ma è un metodo che funziona in generale per qualsiasi matrice.</a:t>
            </a:r>
          </a:p>
          <a:p>
            <a:r>
              <a:rPr lang="it-IT" sz="3200" dirty="0"/>
              <a:t>Con un opportuno uso delle «mosse» elementari è possibile ridurre a gradini matrici anche di dimensioni m x n . </a:t>
            </a:r>
          </a:p>
        </p:txBody>
      </p:sp>
    </p:spTree>
    <p:extLst>
      <p:ext uri="{BB962C8B-B14F-4D97-AF65-F5344CB8AC3E}">
        <p14:creationId xmlns:p14="http://schemas.microsoft.com/office/powerpoint/2010/main" val="91921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310D8D-832E-4EF6-9F0B-5B97AB22CA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Bibliografia-sitografia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BBBBE-6599-4DFD-83C0-DFC6911F4036}"/>
              </a:ext>
            </a:extLst>
          </p:cNvPr>
          <p:cNvSpPr txBox="1"/>
          <p:nvPr/>
        </p:nvSpPr>
        <p:spPr>
          <a:xfrm>
            <a:off x="838200" y="1828800"/>
            <a:ext cx="10518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www.matematicamente.it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Bergamini, Trifone, Barozzi, </a:t>
            </a:r>
            <a:r>
              <a:rPr lang="it-IT" i="1" dirty="0"/>
              <a:t>Matematica Blu</a:t>
            </a:r>
            <a:r>
              <a:rPr lang="it-IT" dirty="0"/>
              <a:t>, Zanichelli</a:t>
            </a:r>
          </a:p>
          <a:p>
            <a:r>
              <a:rPr lang="it-IT" dirty="0">
                <a:hlinkClick r:id="rId3"/>
              </a:rPr>
              <a:t>http://online.scuola.zanichelli.it/bergamini-files/Biennio/Capitoli/BLU/bergamini_capitolo_10_blu.pdf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www.youmath.it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5"/>
              </a:rPr>
              <a:t>http://reference.wolfram.com/language/</a:t>
            </a:r>
            <a:r>
              <a:rPr lang="it-I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691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89836-378B-4BAC-B3F9-E520C8F7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Dovresti già conoscere qualche metodo per risolvere i sistemi lineari.</a:t>
            </a:r>
          </a:p>
          <a:p>
            <a:pPr marL="0" indent="0">
              <a:buNone/>
            </a:pPr>
            <a:endParaRPr lang="it-IT" sz="2800" dirty="0"/>
          </a:p>
          <a:p>
            <a:pPr marL="0" lvl="1" indent="0">
              <a:buNone/>
            </a:pPr>
            <a:r>
              <a:rPr lang="it-IT" sz="2800" dirty="0"/>
              <a:t>Prosegui al prossimo capitolo       per scoprire un nuovo strumento per trovare la soluzione di sistemi lineari. È un metodo generale che include come casi particolari quelli che già conosci.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C9BF110-1A67-4A0A-AE33-6713515711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Risoluzione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6CBEB9C-2848-4F47-8CA2-ADD216FD8D93}"/>
              </a:ext>
            </a:extLst>
          </p:cNvPr>
          <p:cNvSpPr/>
          <p:nvPr/>
        </p:nvSpPr>
        <p:spPr>
          <a:xfrm>
            <a:off x="2588216" y="2823424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prossimo capitolo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98741714-E6EB-425E-8E0B-55C27AF8B544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«prossimo capitolo» è bottone al prossimo capitolo.</a:t>
            </a:r>
          </a:p>
        </p:txBody>
      </p:sp>
      <p:pic>
        <p:nvPicPr>
          <p:cNvPr id="8" name="Elemento grafico 7" descr="Abitazione">
            <a:extLst>
              <a:ext uri="{FF2B5EF4-FFF2-40B4-BE49-F238E27FC236}">
                <a16:creationId xmlns:a16="http://schemas.microsoft.com/office/drawing/2014/main" id="{0F42E577-4344-42B3-9C4C-E7BBB78B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0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98D2BD-4D49-4DEA-A2D2-335362591F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…alle matrici</a:t>
            </a:r>
            <a:br>
              <a:rPr lang="it-IT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ABE408-FCD5-4F4F-8814-4A6763EBE07E}"/>
              </a:ext>
            </a:extLst>
          </p:cNvPr>
          <p:cNvSpPr txBox="1"/>
          <p:nvPr/>
        </p:nvSpPr>
        <p:spPr>
          <a:xfrm>
            <a:off x="697423" y="1287433"/>
            <a:ext cx="108488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possibile rappresentare un sistema lineare come una </a:t>
            </a:r>
            <a:r>
              <a:rPr lang="it-IT" sz="2400" b="1" dirty="0"/>
              <a:t>matrice</a:t>
            </a:r>
            <a:r>
              <a:rPr lang="it-IT" sz="2400" dirty="0"/>
              <a:t>, ossia una </a:t>
            </a:r>
            <a:r>
              <a:rPr lang="it-IT" sz="2400" b="1" dirty="0"/>
              <a:t>tabella ordinata </a:t>
            </a:r>
            <a:r>
              <a:rPr lang="it-IT" sz="2400" dirty="0"/>
              <a:t>i cui elementi sono i coefficienti e i termini noti del sistema.</a:t>
            </a:r>
          </a:p>
          <a:p>
            <a:r>
              <a:rPr lang="it-IT" sz="2400" dirty="0"/>
              <a:t>Questa è detta </a:t>
            </a:r>
            <a:r>
              <a:rPr lang="it-IT" sz="2400" b="1" dirty="0">
                <a:solidFill>
                  <a:srgbClr val="FF0000"/>
                </a:solidFill>
              </a:rPr>
              <a:t>MATRICE COMPLETA</a:t>
            </a:r>
            <a:r>
              <a:rPr lang="it-IT" sz="2400" dirty="0"/>
              <a:t>. </a:t>
            </a:r>
          </a:p>
          <a:p>
            <a:r>
              <a:rPr lang="it-IT" sz="2400" dirty="0"/>
              <a:t>I </a:t>
            </a:r>
            <a:r>
              <a:rPr lang="it-IT" sz="2400" b="1" u="sng" dirty="0"/>
              <a:t>coefficienti devono essere ordinati</a:t>
            </a:r>
            <a:r>
              <a:rPr lang="it-IT" sz="2400" dirty="0"/>
              <a:t>. Guarda i colori per comprendere il posizionamento dei numeri. </a:t>
            </a:r>
          </a:p>
          <a:p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EFEE52-D698-40CF-9BDD-47B40C0D2628}"/>
              </a:ext>
            </a:extLst>
          </p:cNvPr>
          <p:cNvGrpSpPr/>
          <p:nvPr/>
        </p:nvGrpSpPr>
        <p:grpSpPr>
          <a:xfrm>
            <a:off x="2141925" y="3316544"/>
            <a:ext cx="7334117" cy="925867"/>
            <a:chOff x="1828608" y="2614018"/>
            <a:chExt cx="7334117" cy="92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/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91C6A42-B694-4A3C-B087-56EE0C22056D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07A953-35A4-4344-9519-3E38ECE88477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00F53C-7BEF-4E25-9D17-6FEC2D6019AC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2D45E14-A6BA-47A7-A882-09F37F2EB850}"/>
                </a:ext>
              </a:extLst>
            </p:cNvPr>
            <p:cNvSpPr/>
            <p:nvPr/>
          </p:nvSpPr>
          <p:spPr>
            <a:xfrm>
              <a:off x="7782139" y="2629516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DB1688B-1758-44E7-92E8-51932519EE84}"/>
                </a:ext>
              </a:extLst>
            </p:cNvPr>
            <p:cNvSpPr/>
            <p:nvPr/>
          </p:nvSpPr>
          <p:spPr>
            <a:xfrm>
              <a:off x="8280394" y="2649613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C3B06FB-A568-4D01-9E62-45E994EF3658}"/>
                </a:ext>
              </a:extLst>
            </p:cNvPr>
            <p:cNvSpPr/>
            <p:nvPr/>
          </p:nvSpPr>
          <p:spPr>
            <a:xfrm>
              <a:off x="880964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B2D9947-51B7-4582-8C3F-514949F6CAB6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F5DD235-CAD5-4F7A-819E-65C8E6957B3C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101B924-0258-4862-82FD-7FC280469614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0C1F540D-FDB9-4FDE-991C-25C03CAB0EC2}"/>
              </a:ext>
            </a:extLst>
          </p:cNvPr>
          <p:cNvSpPr/>
          <p:nvPr/>
        </p:nvSpPr>
        <p:spPr>
          <a:xfrm>
            <a:off x="9722485" y="0"/>
            <a:ext cx="2367953" cy="13255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I colori alle colonne non includono le incognite. Si può fare??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26B083-4FDD-4EB3-8754-385D71A465E9}"/>
              </a:ext>
            </a:extLst>
          </p:cNvPr>
          <p:cNvGrpSpPr/>
          <p:nvPr/>
        </p:nvGrpSpPr>
        <p:grpSpPr>
          <a:xfrm>
            <a:off x="2141925" y="4642726"/>
            <a:ext cx="6773771" cy="925878"/>
            <a:chOff x="1828608" y="2614007"/>
            <a:chExt cx="6773771" cy="925878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932E2AD-D46F-4412-BEB2-9EE92578CCCC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75F6AD0-10C7-40B6-A553-D994F449ACB9}"/>
                </a:ext>
              </a:extLst>
            </p:cNvPr>
            <p:cNvSpPr/>
            <p:nvPr/>
          </p:nvSpPr>
          <p:spPr>
            <a:xfrm>
              <a:off x="7573028" y="2614018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229AC0-9BB0-49EE-BB92-FDE668490348}"/>
                </a:ext>
              </a:extLst>
            </p:cNvPr>
            <p:cNvSpPr/>
            <p:nvPr/>
          </p:nvSpPr>
          <p:spPr>
            <a:xfrm>
              <a:off x="7940266" y="2655604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AE48140-D173-42DF-8823-4ED8616419F9}"/>
                </a:ext>
              </a:extLst>
            </p:cNvPr>
            <p:cNvSpPr/>
            <p:nvPr/>
          </p:nvSpPr>
          <p:spPr>
            <a:xfrm>
              <a:off x="828457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/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9EFD8E07-A41B-4C30-8FBD-13942D60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EE9AED-72CA-4146-8BD0-4C5A9D38916A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010E293-1663-47B4-B5F4-5E532E6C862C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6AEE7E4-6346-46DE-8CC0-A143C445F3A9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CA2B8C-2B40-4EA6-B2F8-6E0BAAF51001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Rettangolo ad angolo ripiegato 33">
            <a:extLst>
              <a:ext uri="{FF2B5EF4-FFF2-40B4-BE49-F238E27FC236}">
                <a16:creationId xmlns:a16="http://schemas.microsoft.com/office/drawing/2014/main" id="{43D9F51E-88AD-4077-9A2A-C9BE30C8C1CB}"/>
              </a:ext>
            </a:extLst>
          </p:cNvPr>
          <p:cNvSpPr/>
          <p:nvPr/>
        </p:nvSpPr>
        <p:spPr>
          <a:xfrm>
            <a:off x="9428535" y="4141336"/>
            <a:ext cx="2688984" cy="19657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ATTENZIONE:</a:t>
            </a:r>
          </a:p>
          <a:p>
            <a:r>
              <a:rPr lang="it-IT" dirty="0"/>
              <a:t>Se nel sistema non compare un’incognita, nella matrice al posto corrispondente bisogna inserire uno 0.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9F83E3-185C-4360-9195-6336000A8205}"/>
              </a:ext>
            </a:extLst>
          </p:cNvPr>
          <p:cNvSpPr/>
          <p:nvPr/>
        </p:nvSpPr>
        <p:spPr>
          <a:xfrm>
            <a:off x="927879" y="590764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Esercizi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974082C-E6C7-4210-A281-EAA088901368}"/>
              </a:ext>
            </a:extLst>
          </p:cNvPr>
          <p:cNvSpPr/>
          <p:nvPr/>
        </p:nvSpPr>
        <p:spPr>
          <a:xfrm>
            <a:off x="4953673" y="5899720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Prosegui</a:t>
            </a:r>
          </a:p>
        </p:txBody>
      </p:sp>
    </p:spTree>
    <p:extLst>
      <p:ext uri="{BB962C8B-B14F-4D97-AF65-F5344CB8AC3E}">
        <p14:creationId xmlns:p14="http://schemas.microsoft.com/office/powerpoint/2010/main" val="22728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1">
            <a:extLst>
              <a:ext uri="{FF2B5EF4-FFF2-40B4-BE49-F238E27FC236}">
                <a16:creationId xmlns:a16="http://schemas.microsoft.com/office/drawing/2014/main" id="{F7C244DD-F536-4331-B723-E17E25537A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/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/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/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/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ad angolo ripiegato 41">
            <a:extLst>
              <a:ext uri="{FF2B5EF4-FFF2-40B4-BE49-F238E27FC236}">
                <a16:creationId xmlns:a16="http://schemas.microsoft.com/office/drawing/2014/main" id="{AA6B798D-138D-4808-A2E1-0AFB89FE1F4F}"/>
              </a:ext>
            </a:extLst>
          </p:cNvPr>
          <p:cNvSpPr/>
          <p:nvPr/>
        </p:nvSpPr>
        <p:spPr>
          <a:xfrm>
            <a:off x="9581240" y="194443"/>
            <a:ext cx="2367953" cy="64698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L’idea è di generare un sistema random e lasciare una matrice vuota da completare con un check per verificare la correttezza.</a:t>
            </a:r>
          </a:p>
          <a:p>
            <a:r>
              <a:rPr lang="it-IT" dirty="0"/>
              <a:t>Caso 1: sistema ordinato</a:t>
            </a:r>
          </a:p>
          <a:p>
            <a:r>
              <a:rPr lang="it-IT" dirty="0"/>
              <a:t>Caso 2: sistema disordinato con un «</a:t>
            </a:r>
            <a:r>
              <a:rPr lang="it-IT" dirty="0" err="1"/>
              <a:t>hint</a:t>
            </a:r>
            <a:r>
              <a:rPr lang="it-IT" dirty="0"/>
              <a:t>» nascosto che lo studente può cliccare nel caso non capisca come risolvere l’esercizio.</a:t>
            </a:r>
          </a:p>
          <a:p>
            <a:r>
              <a:rPr lang="it-IT" dirty="0"/>
              <a:t>Se si può fare bene, altrimenti ripensiamo qualcosa.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ACC595E-2CB6-4694-9E33-D9C1B1F88290}"/>
              </a:ext>
            </a:extLst>
          </p:cNvPr>
          <p:cNvSpPr/>
          <p:nvPr/>
        </p:nvSpPr>
        <p:spPr>
          <a:xfrm>
            <a:off x="7096206" y="2183626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073523-679B-4E5B-B5D5-156A13227351}"/>
              </a:ext>
            </a:extLst>
          </p:cNvPr>
          <p:cNvSpPr/>
          <p:nvPr/>
        </p:nvSpPr>
        <p:spPr>
          <a:xfrm>
            <a:off x="7096206" y="4185945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C405F399-810B-49D7-9E63-61BFE4975DA5}"/>
              </a:ext>
            </a:extLst>
          </p:cNvPr>
          <p:cNvSpPr/>
          <p:nvPr/>
        </p:nvSpPr>
        <p:spPr>
          <a:xfrm>
            <a:off x="7089348" y="3723291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Aiuto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EE7711-A715-4258-8CC2-1E79F7F6DD39}"/>
              </a:ext>
            </a:extLst>
          </p:cNvPr>
          <p:cNvSpPr/>
          <p:nvPr/>
        </p:nvSpPr>
        <p:spPr>
          <a:xfrm>
            <a:off x="1266260" y="5792148"/>
            <a:ext cx="3104262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Torna alla teoria</a:t>
            </a:r>
          </a:p>
        </p:txBody>
      </p:sp>
    </p:spTree>
    <p:extLst>
      <p:ext uri="{BB962C8B-B14F-4D97-AF65-F5344CB8AC3E}">
        <p14:creationId xmlns:p14="http://schemas.microsoft.com/office/powerpoint/2010/main" val="192184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98B1F-B3FD-4A79-A63C-D51403A6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5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matrice è una tabella ordinata di elementi disposti su n righe e m colonne.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6BA732-D8A9-4B66-9B3C-30EDDC687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27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FCF168-14B2-4EE7-8A23-B63E26F62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99" y="3083679"/>
            <a:ext cx="3190391" cy="223327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C664FA9-B8CE-4002-BF6B-F3B113C0A972}"/>
              </a:ext>
            </a:extLst>
          </p:cNvPr>
          <p:cNvSpPr/>
          <p:nvPr/>
        </p:nvSpPr>
        <p:spPr>
          <a:xfrm>
            <a:off x="1150114" y="5615575"/>
            <a:ext cx="794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 suo interno possono comparire numeri positivi, negativi o anche zeri. </a:t>
            </a:r>
          </a:p>
        </p:txBody>
      </p:sp>
    </p:spTree>
    <p:extLst>
      <p:ext uri="{BB962C8B-B14F-4D97-AF65-F5344CB8AC3E}">
        <p14:creationId xmlns:p14="http://schemas.microsoft.com/office/powerpoint/2010/main" val="4009584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2506</Words>
  <Application>Microsoft Office PowerPoint</Application>
  <PresentationFormat>Widescreen</PresentationFormat>
  <Paragraphs>411</Paragraphs>
  <Slides>51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Roboto Condensed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Dai sistemi lineari…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Matrici</vt:lpstr>
      <vt:lpstr>Matrici</vt:lpstr>
      <vt:lpstr>Presentazione standard di PowerPoint</vt:lpstr>
      <vt:lpstr>Matrici La diagonale</vt:lpstr>
      <vt:lpstr>Matrici Matrici a gradini</vt:lpstr>
      <vt:lpstr>Matrici Matrice identità</vt:lpstr>
      <vt:lpstr>Mani all’opera</vt:lpstr>
      <vt:lpstr>Metodo di Gauss</vt:lpstr>
      <vt:lpstr>Metodo di Gauss Le mosse</vt:lpstr>
      <vt:lpstr>Mossa 1</vt:lpstr>
      <vt:lpstr>Questa slide non è da fare, c’è solo l’immagine che è da inserire nella slide successiva</vt:lpstr>
      <vt:lpstr>Mossa 2</vt:lpstr>
      <vt:lpstr>Metodo di Gauss Step 1</vt:lpstr>
      <vt:lpstr>Metodo di Gauss Step 1</vt:lpstr>
      <vt:lpstr>Metodo di Gauss Step 1</vt:lpstr>
      <vt:lpstr>Metodo di Gauss Step 2</vt:lpstr>
      <vt:lpstr>Metodo di Gauss Step 2</vt:lpstr>
      <vt:lpstr>Metodo di Gauss Step 3</vt:lpstr>
      <vt:lpstr>Metodo di Gauss Step 3</vt:lpstr>
      <vt:lpstr>Metodo di Gauss Step 2</vt:lpstr>
      <vt:lpstr>Metodo di Gauss Step 3</vt:lpstr>
      <vt:lpstr>Metodo di Gauss Step 2</vt:lpstr>
      <vt:lpstr>Metodo di Gauss Step 3</vt:lpstr>
      <vt:lpstr>Metodo di Gauss Step 1</vt:lpstr>
      <vt:lpstr>Metodo di Gauss Step 1</vt:lpstr>
      <vt:lpstr>Metodo di Gauss Step 2</vt:lpstr>
      <vt:lpstr>Metodo di Gauss Step 2</vt:lpstr>
      <vt:lpstr>Metodo di Gauss Step 3</vt:lpstr>
      <vt:lpstr>Metodo di Gauss Step 1</vt:lpstr>
      <vt:lpstr>Metodo di Gauss Step 1</vt:lpstr>
      <vt:lpstr>Metodo di Gauss Step 2</vt:lpstr>
      <vt:lpstr>Metodo di Gauss Step 3</vt:lpstr>
      <vt:lpstr>Metodo di Gauss Step 4</vt:lpstr>
      <vt:lpstr>Metodo di Gauss Step 5</vt:lpstr>
      <vt:lpstr>Metodo di Gauss Step 5</vt:lpstr>
      <vt:lpstr>Metodo di Gauss Step 5</vt:lpstr>
      <vt:lpstr>Metodo di Gauss Sistemi impossibili</vt:lpstr>
      <vt:lpstr>Metodo di Gauss Attenzione</vt:lpstr>
      <vt:lpstr>Metodo di Gauss Sistemi indeterminati</vt:lpstr>
      <vt:lpstr>Metodo di Gauss Sistemi indeterminati</vt:lpstr>
      <vt:lpstr>Metodo di Gauss 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Cappelli</dc:creator>
  <cp:lastModifiedBy>Laura Cappelli</cp:lastModifiedBy>
  <cp:revision>148</cp:revision>
  <dcterms:created xsi:type="dcterms:W3CDTF">2018-04-19T07:59:11Z</dcterms:created>
  <dcterms:modified xsi:type="dcterms:W3CDTF">2018-05-19T10:43:09Z</dcterms:modified>
</cp:coreProperties>
</file>