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62" r:id="rId5"/>
    <p:sldId id="271" r:id="rId6"/>
    <p:sldId id="270" r:id="rId7"/>
    <p:sldId id="258" r:id="rId8"/>
    <p:sldId id="260" r:id="rId9"/>
    <p:sldId id="274" r:id="rId10"/>
    <p:sldId id="263" r:id="rId11"/>
    <p:sldId id="269" r:id="rId12"/>
    <p:sldId id="275" r:id="rId13"/>
    <p:sldId id="278" r:id="rId14"/>
    <p:sldId id="276" r:id="rId15"/>
    <p:sldId id="277" r:id="rId16"/>
    <p:sldId id="264" r:id="rId17"/>
    <p:sldId id="279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803127-3D84-2AC0-25E9-4A8382A1B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C73ECB-0580-C6BE-4DD6-7CE1998BC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861B5-A873-3D73-CEAB-DA22464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909261-FBFD-4B7F-7DA9-A808D2EA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6F721-0D22-9E78-4743-9617855A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96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F9B8-ADE6-D77F-FA72-E3B7A687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391DF7-1BEE-E619-DA0F-6751ED24E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1D91D3-10CE-9D13-A464-39A8C685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C65227-00A1-A69E-DA1B-43A3FFC7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5740F-6E1D-556B-8BD4-A02ADD1C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74E8EF-965F-1E0E-656C-47F702AAF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4A1B2A-8B98-C6E8-1F2B-C4CB8CE7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1BB355-B262-FA6F-D804-07D26C52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08E53-04F5-8780-A64A-9A66748F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A3305F-BC1C-5C64-2C49-4113DA4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86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FD46A-7F9D-E356-F1EB-734FC92B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91918-249D-A5C1-806E-0DA89702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48B3C-DF87-157C-2C1E-8E02F56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1CA9FB-E4BE-327B-52B2-334B35DA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86288-2949-5FEB-E641-35175C37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1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BC169-19DA-F2A8-F0F7-FE44006F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8E045-7FE1-E9A7-33A8-C11832AD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FB000E-CB7A-6AA6-B458-86A75B87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5C9BEC-ADA0-4E5E-BC3C-C5160B67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4A984-95ED-C903-E8D8-2DAA0975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68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37452-1419-F8BE-D403-D73C68D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6765-D9F0-2B6D-CE2E-6F9F1B760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D8BFB3-214D-FD7E-9AD6-5270ADA98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D72562-7E81-9754-64BD-014F0AE0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8CD3C-090F-45E9-9505-A03D857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B25AC-C724-F2A8-03C8-C1B12B13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8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E2B28-FDB8-F66E-1628-049AF9EB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97C37B-C675-3523-F1B0-4FF41C5C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98DC95-ED79-720C-C0E4-A875BB213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EBBA8F-A8B5-32FF-7ABF-A82E147AD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7DDEB9-A06B-BC26-52D2-57F53E23E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72F918-0519-714D-D9C1-3C889809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C322514-0BFE-27A9-0AF7-E62C58AA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42E6E63-ED34-008C-BB29-122FCEAE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11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216D4-CC3D-B743-C198-7D7A6B29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3F3D5F-91A6-FA1B-2040-3FB25C5F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15BB88-863F-0501-3842-3C9D540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B24D6E-8578-404E-0EEB-40ACE397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7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37D6AB-1377-D068-DDA4-7B7A5A3D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39B9C5-463B-A35A-B328-BE9822DA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2E2851-54D3-342C-C188-B9FAD2C1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55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6C409-DD9B-F01B-0FDE-4F82B583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A2B07-B89A-7120-5012-D6BDAC1B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08CF11-6426-A536-D232-7BF99985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9546FF-B2DC-4585-075D-DADC05EB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9C733-27FC-41C2-CE75-838D48F4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5DBEA5-7545-79E3-F0A5-FCBB22B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9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42D90-4526-07D6-C635-19C695C9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1BE61D-0B5F-6148-6368-5A8FEE613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196E4A-2700-DF99-10E3-CF2E9B6C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FE41D7-A78F-67A2-5689-52744D18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74A69-2300-D21A-48D4-0E4AAAEC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A3BD67-72FA-4632-411C-CA75EA22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91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07AB09-A57E-4C5D-6398-0A87F6CD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757DA1-9BED-FA18-3BA8-80383D23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B9B389-8FE4-08A0-0FAC-94A3D56E4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F79E-B22D-436E-867A-D24F2F96825F}" type="datetimeFigureOut">
              <a:rPr lang="it-IT" smtClean="0"/>
              <a:t>14/01/2023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0F5FE-0206-06BE-F27A-0E2FC83E5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8EE052-5D5B-68DA-43FD-C9C7EF5E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742A-6328-4F02-A909-6BFF729745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21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F4A2B-FB60-FEF8-ED81-5C535CFA2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9305"/>
            <a:ext cx="12192000" cy="1047565"/>
          </a:xfrm>
          <a:solidFill>
            <a:schemeClr val="accent1">
              <a:lumMod val="75000"/>
            </a:schemeClr>
          </a:solidFill>
        </p:spPr>
        <p:txBody>
          <a:bodyPr anchor="ctr"/>
          <a:lstStyle/>
          <a:p>
            <a:r>
              <a:rPr lang="it-IT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Laser </a:t>
            </a:r>
            <a:r>
              <a:rPr lang="it-IT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rangefinder</a:t>
            </a:r>
            <a:r>
              <a:rPr lang="it-IT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navigation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04A291-8D89-8035-A501-8CC4C8F7A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2069" y="448092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t-IT" dirty="0"/>
              <a:t>Students: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Bontempelli Elia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Castioni Edoardo 	232250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Dalle Vedove Matteo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Rizzardi Alessandro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E74135-84A2-4FCB-E3E5-37699E32E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85" y="82118"/>
            <a:ext cx="3114015" cy="13471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63C574E-1729-6642-F104-DF181AA2A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07" y="3186214"/>
            <a:ext cx="3734848" cy="281865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5F3F53-4C22-6385-E317-8EEF70537A45}"/>
              </a:ext>
            </a:extLst>
          </p:cNvPr>
          <p:cNvSpPr txBox="1"/>
          <p:nvPr/>
        </p:nvSpPr>
        <p:spPr>
          <a:xfrm>
            <a:off x="2254929" y="2863049"/>
            <a:ext cx="805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Project </a:t>
            </a:r>
            <a:r>
              <a:rPr lang="it-IT" dirty="0" err="1"/>
              <a:t>presentation</a:t>
            </a:r>
            <a:r>
              <a:rPr lang="it-IT" dirty="0"/>
              <a:t>:</a:t>
            </a:r>
          </a:p>
          <a:p>
            <a:pPr algn="ctr"/>
            <a:r>
              <a:rPr lang="it-IT" dirty="0"/>
              <a:t>27/01/2023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4BB6A7-DDCF-9461-4C94-1A33BC6E694D}"/>
              </a:ext>
            </a:extLst>
          </p:cNvPr>
          <p:cNvSpPr txBox="1"/>
          <p:nvPr/>
        </p:nvSpPr>
        <p:spPr>
          <a:xfrm>
            <a:off x="8309654" y="6019745"/>
            <a:ext cx="357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Fig.1: </a:t>
            </a:r>
            <a:r>
              <a:rPr lang="it-IT" sz="140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GridmapNavSimul</a:t>
            </a:r>
            <a:endParaRPr lang="it-IT" sz="140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34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36F14-3188-72D8-1B76-E6905120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Corrispondenza </a:t>
            </a:r>
            <a:r>
              <a:rPr lang="it-IT" dirty="0" err="1"/>
              <a:t>elissoidi</a:t>
            </a:r>
            <a:r>
              <a:rPr lang="it-IT" dirty="0"/>
              <a:t> + si muovono anche se non li vedo </a:t>
            </a:r>
            <a:r>
              <a:rPr lang="it-IT"/>
              <a:t>piu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0DD144-122C-3689-AF11-2289BF0A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47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1D282-EB61-38F6-E6DD-83D40FAE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corrispondenza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8DB1E-2667-6D50-3EBB-99F61A78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32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912B7AFA-0A8B-8FFC-7E2E-C93753EF3F18}"/>
              </a:ext>
            </a:extLst>
          </p:cNvPr>
          <p:cNvSpPr txBox="1">
            <a:spLocks/>
          </p:cNvSpPr>
          <p:nvPr/>
        </p:nvSpPr>
        <p:spPr>
          <a:xfrm>
            <a:off x="0" y="223084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r>
              <a:rPr lang="it-IT" dirty="0">
                <a:solidFill>
                  <a:schemeClr val="bg1"/>
                </a:solidFill>
              </a:rPr>
              <a:t> update: </a:t>
            </a:r>
            <a:r>
              <a:rPr lang="it-IT" dirty="0" err="1">
                <a:solidFill>
                  <a:schemeClr val="bg1"/>
                </a:solidFill>
              </a:rPr>
              <a:t>grid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map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method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912B7AFA-0A8B-8FFC-7E2E-C93753EF3F18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r>
              <a:rPr lang="it-IT" dirty="0">
                <a:solidFill>
                  <a:schemeClr val="bg1"/>
                </a:solidFill>
              </a:rPr>
              <a:t> update: chain of </a:t>
            </a:r>
            <a:r>
              <a:rPr lang="it-IT" dirty="0" err="1">
                <a:solidFill>
                  <a:schemeClr val="bg1"/>
                </a:solidFill>
              </a:rPr>
              <a:t>correspondences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0CF7AA6C-1AD5-48D3-D845-0B1ADF618056}"/>
              </a:ext>
            </a:extLst>
          </p:cNvPr>
          <p:cNvSpPr txBox="1"/>
          <p:nvPr/>
        </p:nvSpPr>
        <p:spPr>
          <a:xfrm>
            <a:off x="1148922" y="3933613"/>
            <a:ext cx="20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304C46AD-F1B4-5434-32D6-626B3F54B962}"/>
              </a:ext>
            </a:extLst>
          </p:cNvPr>
          <p:cNvSpPr txBox="1"/>
          <p:nvPr/>
        </p:nvSpPr>
        <p:spPr>
          <a:xfrm>
            <a:off x="3242570" y="3789805"/>
            <a:ext cx="8315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it-IT" dirty="0"/>
              <a:t>(x1,y1)</a:t>
            </a:r>
          </a:p>
          <a:p>
            <a:pPr algn="ctr"/>
            <a:endParaRPr lang="it-IT" dirty="0"/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97AE0DE0-135C-577C-5446-288E870EE52B}"/>
              </a:ext>
            </a:extLst>
          </p:cNvPr>
          <p:cNvSpPr txBox="1"/>
          <p:nvPr/>
        </p:nvSpPr>
        <p:spPr>
          <a:xfrm>
            <a:off x="4023803" y="3789805"/>
            <a:ext cx="1074199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it-IT" dirty="0"/>
              <a:t>(x2,y2)</a:t>
            </a:r>
          </a:p>
          <a:p>
            <a:pPr algn="ctr"/>
            <a:endParaRPr lang="it-IT" dirty="0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03165FFD-8DBA-C334-F303-DCDE17CF31DE}"/>
              </a:ext>
            </a:extLst>
          </p:cNvPr>
          <p:cNvSpPr txBox="1"/>
          <p:nvPr/>
        </p:nvSpPr>
        <p:spPr>
          <a:xfrm>
            <a:off x="5098002" y="3789806"/>
            <a:ext cx="113190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it-IT" dirty="0"/>
              <a:t>(x3,y3)</a:t>
            </a:r>
          </a:p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CC9C2D-2FE0-84F5-F4F5-47EEDCF8DC50}"/>
              </a:ext>
            </a:extLst>
          </p:cNvPr>
          <p:cNvSpPr txBox="1"/>
          <p:nvPr/>
        </p:nvSpPr>
        <p:spPr>
          <a:xfrm>
            <a:off x="577049" y="1447060"/>
            <a:ext cx="10173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n times with an high </a:t>
            </a:r>
            <a:r>
              <a:rPr lang="it-IT" dirty="0" err="1"/>
              <a:t>probability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To do so a buffer of </a:t>
            </a:r>
            <a:r>
              <a:rPr lang="it-IT" dirty="0" err="1"/>
              <a:t>observed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Once an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arrives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buffer.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34C146-2DE6-47A5-ED8B-77BE884B9BA7}"/>
              </a:ext>
            </a:extLst>
          </p:cNvPr>
          <p:cNvSpPr txBox="1"/>
          <p:nvPr/>
        </p:nvSpPr>
        <p:spPr>
          <a:xfrm>
            <a:off x="7159843" y="3933613"/>
            <a:ext cx="3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3 point are </a:t>
            </a:r>
            <a:r>
              <a:rPr lang="it-IT" dirty="0" err="1"/>
              <a:t>observed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19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0AFAEA3-7158-EC4C-31E5-5BE04D7C2540}"/>
              </a:ext>
            </a:extLst>
          </p:cNvPr>
          <p:cNvSpPr/>
          <p:nvPr/>
        </p:nvSpPr>
        <p:spPr>
          <a:xfrm>
            <a:off x="7769439" y="2738024"/>
            <a:ext cx="2157274" cy="2030767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912B7AFA-0A8B-8FFC-7E2E-C93753EF3F18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r>
              <a:rPr lang="it-IT" dirty="0">
                <a:solidFill>
                  <a:schemeClr val="bg1"/>
                </a:solidFill>
              </a:rPr>
              <a:t> update: chain of </a:t>
            </a:r>
            <a:r>
              <a:rPr lang="it-IT" dirty="0" err="1">
                <a:solidFill>
                  <a:schemeClr val="bg1"/>
                </a:solidFill>
              </a:rPr>
              <a:t>correspondences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82A7C7-74C6-8927-0546-835CBCA0521F}"/>
              </a:ext>
            </a:extLst>
          </p:cNvPr>
          <p:cNvSpPr txBox="1"/>
          <p:nvPr/>
        </p:nvSpPr>
        <p:spPr>
          <a:xfrm>
            <a:off x="8007651" y="1980135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Matrix of </a:t>
            </a:r>
            <a:r>
              <a:rPr lang="it-IT" dirty="0" err="1"/>
              <a:t>distances</a:t>
            </a:r>
            <a:r>
              <a:rPr lang="it-IT" dirty="0"/>
              <a:t> in the buffer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8224E55-6DD8-2017-E9E6-91423D1CC44F}"/>
              </a:ext>
            </a:extLst>
          </p:cNvPr>
          <p:cNvSpPr/>
          <p:nvPr/>
        </p:nvSpPr>
        <p:spPr>
          <a:xfrm>
            <a:off x="2677361" y="4103015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EFD2B2AF-BB8B-23A2-C3ED-F4CDB9B7C4EB}"/>
              </a:ext>
            </a:extLst>
          </p:cNvPr>
          <p:cNvCxnSpPr>
            <a:cxnSpLocks/>
            <a:stCxn id="90" idx="2"/>
            <a:endCxn id="90" idx="0"/>
          </p:cNvCxnSpPr>
          <p:nvPr/>
        </p:nvCxnSpPr>
        <p:spPr>
          <a:xfrm flipV="1">
            <a:off x="4497284" y="4103015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F742C563-F62F-2FC2-5D2E-365DAA29A1BF}"/>
              </a:ext>
            </a:extLst>
          </p:cNvPr>
          <p:cNvCxnSpPr>
            <a:cxnSpLocks/>
          </p:cNvCxnSpPr>
          <p:nvPr/>
        </p:nvCxnSpPr>
        <p:spPr>
          <a:xfrm flipV="1">
            <a:off x="3423085" y="4103015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85F781B7-F24C-15CD-D13D-D480E20DCD32}"/>
              </a:ext>
            </a:extLst>
          </p:cNvPr>
          <p:cNvCxnSpPr>
            <a:cxnSpLocks/>
          </p:cNvCxnSpPr>
          <p:nvPr/>
        </p:nvCxnSpPr>
        <p:spPr>
          <a:xfrm flipV="1">
            <a:off x="5617350" y="4104492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6C4E6767-6250-13C1-2E34-BD68FC9FDB27}"/>
              </a:ext>
            </a:extLst>
          </p:cNvPr>
          <p:cNvSpPr/>
          <p:nvPr/>
        </p:nvSpPr>
        <p:spPr>
          <a:xfrm>
            <a:off x="2669966" y="2911396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B1F4ECBA-5281-96FF-79DB-4182A945260B}"/>
              </a:ext>
            </a:extLst>
          </p:cNvPr>
          <p:cNvCxnSpPr>
            <a:cxnSpLocks/>
          </p:cNvCxnSpPr>
          <p:nvPr/>
        </p:nvCxnSpPr>
        <p:spPr>
          <a:xfrm flipV="1">
            <a:off x="3895085" y="2911395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2323D8F5-5761-1260-D773-636918F62F58}"/>
              </a:ext>
            </a:extLst>
          </p:cNvPr>
          <p:cNvCxnSpPr>
            <a:cxnSpLocks/>
          </p:cNvCxnSpPr>
          <p:nvPr/>
        </p:nvCxnSpPr>
        <p:spPr>
          <a:xfrm flipV="1">
            <a:off x="5139438" y="2911395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0CF7AA6C-1AD5-48D3-D845-0B1ADF618056}"/>
              </a:ext>
            </a:extLst>
          </p:cNvPr>
          <p:cNvSpPr txBox="1"/>
          <p:nvPr/>
        </p:nvSpPr>
        <p:spPr>
          <a:xfrm>
            <a:off x="509730" y="4246822"/>
            <a:ext cx="20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5C79346-E983-9876-D2B5-26CFED7E3742}"/>
              </a:ext>
            </a:extLst>
          </p:cNvPr>
          <p:cNvSpPr txBox="1"/>
          <p:nvPr/>
        </p:nvSpPr>
        <p:spPr>
          <a:xfrm>
            <a:off x="370657" y="3025209"/>
            <a:ext cx="22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observation</a:t>
            </a:r>
            <a:endParaRPr lang="it-IT" dirty="0"/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B47002C7-CF77-9D5A-49C0-6CDB51E6A21F}"/>
              </a:ext>
            </a:extLst>
          </p:cNvPr>
          <p:cNvCxnSpPr/>
          <p:nvPr/>
        </p:nvCxnSpPr>
        <p:spPr>
          <a:xfrm flipV="1">
            <a:off x="3035245" y="3222309"/>
            <a:ext cx="159798" cy="1198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304C46AD-F1B4-5434-32D6-626B3F54B962}"/>
              </a:ext>
            </a:extLst>
          </p:cNvPr>
          <p:cNvSpPr txBox="1"/>
          <p:nvPr/>
        </p:nvSpPr>
        <p:spPr>
          <a:xfrm>
            <a:off x="2677360" y="4103015"/>
            <a:ext cx="757561" cy="665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97AE0DE0-135C-577C-5446-288E870EE52B}"/>
              </a:ext>
            </a:extLst>
          </p:cNvPr>
          <p:cNvSpPr txBox="1"/>
          <p:nvPr/>
        </p:nvSpPr>
        <p:spPr>
          <a:xfrm>
            <a:off x="3423084" y="4103015"/>
            <a:ext cx="1074199" cy="6657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03165FFD-8DBA-C334-F303-DCDE17CF31DE}"/>
              </a:ext>
            </a:extLst>
          </p:cNvPr>
          <p:cNvSpPr txBox="1"/>
          <p:nvPr/>
        </p:nvSpPr>
        <p:spPr>
          <a:xfrm>
            <a:off x="4470651" y="4103015"/>
            <a:ext cx="1131901" cy="656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C3180F8-A2D5-D5E3-B337-3E8FD7E10C6F}"/>
              </a:ext>
            </a:extLst>
          </p:cNvPr>
          <p:cNvSpPr txBox="1"/>
          <p:nvPr/>
        </p:nvSpPr>
        <p:spPr>
          <a:xfrm>
            <a:off x="5590717" y="4103015"/>
            <a:ext cx="850776" cy="66577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7C0ECC4E-1ABA-74FF-1F9A-4B0D134EF7F9}"/>
              </a:ext>
            </a:extLst>
          </p:cNvPr>
          <p:cNvCxnSpPr>
            <a:cxnSpLocks/>
          </p:cNvCxnSpPr>
          <p:nvPr/>
        </p:nvCxnSpPr>
        <p:spPr>
          <a:xfrm flipV="1">
            <a:off x="2982914" y="3244283"/>
            <a:ext cx="1533604" cy="11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EDB2867A-ABDE-B95C-997E-9B448632181B}"/>
              </a:ext>
            </a:extLst>
          </p:cNvPr>
          <p:cNvCxnSpPr>
            <a:cxnSpLocks/>
          </p:cNvCxnSpPr>
          <p:nvPr/>
        </p:nvCxnSpPr>
        <p:spPr>
          <a:xfrm flipV="1">
            <a:off x="2964408" y="3242806"/>
            <a:ext cx="2868970" cy="1188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9E7FD8F8-849D-AE19-D648-43F52E060AF6}"/>
              </a:ext>
            </a:extLst>
          </p:cNvPr>
          <p:cNvCxnSpPr>
            <a:cxnSpLocks/>
          </p:cNvCxnSpPr>
          <p:nvPr/>
        </p:nvCxnSpPr>
        <p:spPr>
          <a:xfrm flipH="1" flipV="1">
            <a:off x="3242570" y="3240851"/>
            <a:ext cx="679149" cy="11906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D1AE98AA-015F-B3C7-C8E1-481B1AD2043A}"/>
              </a:ext>
            </a:extLst>
          </p:cNvPr>
          <p:cNvCxnSpPr>
            <a:cxnSpLocks/>
          </p:cNvCxnSpPr>
          <p:nvPr/>
        </p:nvCxnSpPr>
        <p:spPr>
          <a:xfrm flipV="1">
            <a:off x="3825550" y="3232022"/>
            <a:ext cx="671733" cy="11994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B3992E1F-771B-2BBA-6B84-8FDE4EF37CEC}"/>
              </a:ext>
            </a:extLst>
          </p:cNvPr>
          <p:cNvCxnSpPr>
            <a:cxnSpLocks/>
          </p:cNvCxnSpPr>
          <p:nvPr/>
        </p:nvCxnSpPr>
        <p:spPr>
          <a:xfrm flipV="1">
            <a:off x="3967951" y="3239374"/>
            <a:ext cx="1641266" cy="1263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589B2617-3E9B-311F-3EA6-5C7D326BDD13}"/>
              </a:ext>
            </a:extLst>
          </p:cNvPr>
          <p:cNvCxnSpPr>
            <a:cxnSpLocks/>
          </p:cNvCxnSpPr>
          <p:nvPr/>
        </p:nvCxnSpPr>
        <p:spPr>
          <a:xfrm flipH="1" flipV="1">
            <a:off x="3275129" y="3232022"/>
            <a:ext cx="1683795" cy="114178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8E439B23-D27E-EF62-617D-1D33AAFB4121}"/>
              </a:ext>
            </a:extLst>
          </p:cNvPr>
          <p:cNvCxnSpPr>
            <a:cxnSpLocks/>
          </p:cNvCxnSpPr>
          <p:nvPr/>
        </p:nvCxnSpPr>
        <p:spPr>
          <a:xfrm flipH="1" flipV="1">
            <a:off x="4432923" y="3209875"/>
            <a:ext cx="678401" cy="131633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E2A1E897-B242-D010-F0D4-E499CF1A2FA3}"/>
              </a:ext>
            </a:extLst>
          </p:cNvPr>
          <p:cNvCxnSpPr>
            <a:cxnSpLocks/>
          </p:cNvCxnSpPr>
          <p:nvPr/>
        </p:nvCxnSpPr>
        <p:spPr>
          <a:xfrm flipV="1">
            <a:off x="5066939" y="3230545"/>
            <a:ext cx="646586" cy="11432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352298D6-89DF-B805-6379-BCAE3B88C988}"/>
              </a:ext>
            </a:extLst>
          </p:cNvPr>
          <p:cNvCxnSpPr>
            <a:cxnSpLocks/>
          </p:cNvCxnSpPr>
          <p:nvPr/>
        </p:nvCxnSpPr>
        <p:spPr>
          <a:xfrm flipH="1" flipV="1">
            <a:off x="3215671" y="3278452"/>
            <a:ext cx="2422308" cy="1268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FC48A2FE-0552-9D85-AA11-86748E28CECE}"/>
              </a:ext>
            </a:extLst>
          </p:cNvPr>
          <p:cNvCxnSpPr>
            <a:cxnSpLocks/>
          </p:cNvCxnSpPr>
          <p:nvPr/>
        </p:nvCxnSpPr>
        <p:spPr>
          <a:xfrm flipH="1" flipV="1">
            <a:off x="4497283" y="3243344"/>
            <a:ext cx="1482568" cy="1195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4661EF89-FBE0-3D09-AA0D-B5EFC686E9F7}"/>
              </a:ext>
            </a:extLst>
          </p:cNvPr>
          <p:cNvCxnSpPr>
            <a:cxnSpLocks/>
          </p:cNvCxnSpPr>
          <p:nvPr/>
        </p:nvCxnSpPr>
        <p:spPr>
          <a:xfrm flipH="1" flipV="1">
            <a:off x="5713525" y="3269623"/>
            <a:ext cx="222591" cy="9771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8B8CB5-DF1F-81A3-5359-2161E296B724}"/>
              </a:ext>
            </a:extLst>
          </p:cNvPr>
          <p:cNvSpPr txBox="1"/>
          <p:nvPr/>
        </p:nvSpPr>
        <p:spPr>
          <a:xfrm>
            <a:off x="1554334" y="1928244"/>
            <a:ext cx="481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Computing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possbile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of </a:t>
            </a:r>
            <a:r>
              <a:rPr lang="it-IT" dirty="0" err="1"/>
              <a:t>distance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oservations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95864-8426-1E5A-E974-75034FD3E0B0}"/>
              </a:ext>
            </a:extLst>
          </p:cNvPr>
          <p:cNvSpPr txBox="1"/>
          <p:nvPr/>
        </p:nvSpPr>
        <p:spPr>
          <a:xfrm>
            <a:off x="2805344" y="4882718"/>
            <a:ext cx="350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P1              P2               P3              P4</a:t>
            </a:r>
          </a:p>
        </p:txBody>
      </p:sp>
    </p:spTree>
    <p:extLst>
      <p:ext uri="{BB962C8B-B14F-4D97-AF65-F5344CB8AC3E}">
        <p14:creationId xmlns:p14="http://schemas.microsoft.com/office/powerpoint/2010/main" val="195661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0AFAEA3-7158-EC4C-31E5-5BE04D7C2540}"/>
              </a:ext>
            </a:extLst>
          </p:cNvPr>
          <p:cNvSpPr/>
          <p:nvPr/>
        </p:nvSpPr>
        <p:spPr>
          <a:xfrm>
            <a:off x="7769439" y="2738024"/>
            <a:ext cx="2157274" cy="2030767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912B7AFA-0A8B-8FFC-7E2E-C93753EF3F18}"/>
              </a:ext>
            </a:extLst>
          </p:cNvPr>
          <p:cNvSpPr txBox="1">
            <a:spLocks/>
          </p:cNvSpPr>
          <p:nvPr/>
        </p:nvSpPr>
        <p:spPr>
          <a:xfrm>
            <a:off x="0" y="169818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r>
              <a:rPr lang="it-IT" dirty="0">
                <a:solidFill>
                  <a:schemeClr val="bg1"/>
                </a:solidFill>
              </a:rPr>
              <a:t> update: chain of </a:t>
            </a:r>
            <a:r>
              <a:rPr lang="it-IT" dirty="0" err="1">
                <a:solidFill>
                  <a:schemeClr val="bg1"/>
                </a:solidFill>
              </a:rPr>
              <a:t>correspondences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82A7C7-74C6-8927-0546-835CBCA0521F}"/>
              </a:ext>
            </a:extLst>
          </p:cNvPr>
          <p:cNvSpPr txBox="1"/>
          <p:nvPr/>
        </p:nvSpPr>
        <p:spPr>
          <a:xfrm>
            <a:off x="8007651" y="1980135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Matrix of </a:t>
            </a:r>
            <a:r>
              <a:rPr lang="it-IT" dirty="0" err="1"/>
              <a:t>distances</a:t>
            </a:r>
            <a:r>
              <a:rPr lang="it-IT" dirty="0"/>
              <a:t> in the buffer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8224E55-6DD8-2017-E9E6-91423D1CC44F}"/>
              </a:ext>
            </a:extLst>
          </p:cNvPr>
          <p:cNvSpPr/>
          <p:nvPr/>
        </p:nvSpPr>
        <p:spPr>
          <a:xfrm>
            <a:off x="2677361" y="4103015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EFD2B2AF-BB8B-23A2-C3ED-F4CDB9B7C4EB}"/>
              </a:ext>
            </a:extLst>
          </p:cNvPr>
          <p:cNvCxnSpPr>
            <a:cxnSpLocks/>
            <a:stCxn id="90" idx="2"/>
            <a:endCxn id="90" idx="0"/>
          </p:cNvCxnSpPr>
          <p:nvPr/>
        </p:nvCxnSpPr>
        <p:spPr>
          <a:xfrm flipV="1">
            <a:off x="4497284" y="4103015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F742C563-F62F-2FC2-5D2E-365DAA29A1BF}"/>
              </a:ext>
            </a:extLst>
          </p:cNvPr>
          <p:cNvCxnSpPr>
            <a:cxnSpLocks/>
          </p:cNvCxnSpPr>
          <p:nvPr/>
        </p:nvCxnSpPr>
        <p:spPr>
          <a:xfrm flipV="1">
            <a:off x="3423085" y="4103015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85F781B7-F24C-15CD-D13D-D480E20DCD32}"/>
              </a:ext>
            </a:extLst>
          </p:cNvPr>
          <p:cNvCxnSpPr>
            <a:cxnSpLocks/>
          </p:cNvCxnSpPr>
          <p:nvPr/>
        </p:nvCxnSpPr>
        <p:spPr>
          <a:xfrm flipV="1">
            <a:off x="5617350" y="4104492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6C4E6767-6250-13C1-2E34-BD68FC9FDB27}"/>
              </a:ext>
            </a:extLst>
          </p:cNvPr>
          <p:cNvSpPr/>
          <p:nvPr/>
        </p:nvSpPr>
        <p:spPr>
          <a:xfrm>
            <a:off x="2669966" y="2911396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B1F4ECBA-5281-96FF-79DB-4182A945260B}"/>
              </a:ext>
            </a:extLst>
          </p:cNvPr>
          <p:cNvCxnSpPr>
            <a:cxnSpLocks/>
          </p:cNvCxnSpPr>
          <p:nvPr/>
        </p:nvCxnSpPr>
        <p:spPr>
          <a:xfrm flipV="1">
            <a:off x="3895085" y="2911395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2323D8F5-5761-1260-D773-636918F62F58}"/>
              </a:ext>
            </a:extLst>
          </p:cNvPr>
          <p:cNvCxnSpPr>
            <a:cxnSpLocks/>
          </p:cNvCxnSpPr>
          <p:nvPr/>
        </p:nvCxnSpPr>
        <p:spPr>
          <a:xfrm flipV="1">
            <a:off x="5139438" y="2911395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0CF7AA6C-1AD5-48D3-D845-0B1ADF618056}"/>
              </a:ext>
            </a:extLst>
          </p:cNvPr>
          <p:cNvSpPr txBox="1"/>
          <p:nvPr/>
        </p:nvSpPr>
        <p:spPr>
          <a:xfrm>
            <a:off x="509730" y="4246822"/>
            <a:ext cx="20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5C79346-E983-9876-D2B5-26CFED7E3742}"/>
              </a:ext>
            </a:extLst>
          </p:cNvPr>
          <p:cNvSpPr txBox="1"/>
          <p:nvPr/>
        </p:nvSpPr>
        <p:spPr>
          <a:xfrm>
            <a:off x="370657" y="3025209"/>
            <a:ext cx="22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304C46AD-F1B4-5434-32D6-626B3F54B962}"/>
              </a:ext>
            </a:extLst>
          </p:cNvPr>
          <p:cNvSpPr txBox="1"/>
          <p:nvPr/>
        </p:nvSpPr>
        <p:spPr>
          <a:xfrm>
            <a:off x="2677360" y="4103015"/>
            <a:ext cx="757561" cy="665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97AE0DE0-135C-577C-5446-288E870EE52B}"/>
              </a:ext>
            </a:extLst>
          </p:cNvPr>
          <p:cNvSpPr txBox="1"/>
          <p:nvPr/>
        </p:nvSpPr>
        <p:spPr>
          <a:xfrm>
            <a:off x="3423084" y="4103015"/>
            <a:ext cx="1074199" cy="6657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03165FFD-8DBA-C334-F303-DCDE17CF31DE}"/>
              </a:ext>
            </a:extLst>
          </p:cNvPr>
          <p:cNvSpPr txBox="1"/>
          <p:nvPr/>
        </p:nvSpPr>
        <p:spPr>
          <a:xfrm>
            <a:off x="4470651" y="4103015"/>
            <a:ext cx="1131901" cy="656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C3180F8-A2D5-D5E3-B337-3E8FD7E10C6F}"/>
              </a:ext>
            </a:extLst>
          </p:cNvPr>
          <p:cNvSpPr txBox="1"/>
          <p:nvPr/>
        </p:nvSpPr>
        <p:spPr>
          <a:xfrm>
            <a:off x="5590717" y="4103015"/>
            <a:ext cx="850776" cy="66577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81DDF29-C6DC-87AE-97F7-7D93644B074D}"/>
              </a:ext>
            </a:extLst>
          </p:cNvPr>
          <p:cNvSpPr txBox="1"/>
          <p:nvPr/>
        </p:nvSpPr>
        <p:spPr>
          <a:xfrm>
            <a:off x="2064802" y="1968655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Selecting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probable</a:t>
            </a:r>
            <a:r>
              <a:rPr lang="it-IT" dirty="0"/>
              <a:t> </a:t>
            </a:r>
            <a:r>
              <a:rPr lang="it-IT" dirty="0" err="1"/>
              <a:t>correspondence</a:t>
            </a:r>
            <a:endParaRPr lang="it-IT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FB09EA2-D6AB-E95D-2A77-0A199FF33213}"/>
              </a:ext>
            </a:extLst>
          </p:cNvPr>
          <p:cNvCxnSpPr/>
          <p:nvPr/>
        </p:nvCxnSpPr>
        <p:spPr>
          <a:xfrm flipV="1">
            <a:off x="3107184" y="3142695"/>
            <a:ext cx="177554" cy="13849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344F170-2EBE-0A5B-FB20-6F61C054DB4D}"/>
              </a:ext>
            </a:extLst>
          </p:cNvPr>
          <p:cNvCxnSpPr>
            <a:cxnSpLocks/>
          </p:cNvCxnSpPr>
          <p:nvPr/>
        </p:nvCxnSpPr>
        <p:spPr>
          <a:xfrm flipH="1" flipV="1">
            <a:off x="4848695" y="3209875"/>
            <a:ext cx="305542" cy="1221613"/>
          </a:xfrm>
          <a:prstGeom prst="straightConnector1">
            <a:avLst/>
          </a:prstGeom>
          <a:ln w="28575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9EBA0E-4237-36F0-EFE7-8334BDCA1FA7}"/>
              </a:ext>
            </a:extLst>
          </p:cNvPr>
          <p:cNvSpPr txBox="1"/>
          <p:nvPr/>
        </p:nvSpPr>
        <p:spPr>
          <a:xfrm>
            <a:off x="2805344" y="4882718"/>
            <a:ext cx="350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P1              P2               P3              P4</a:t>
            </a:r>
          </a:p>
        </p:txBody>
      </p:sp>
    </p:spTree>
    <p:extLst>
      <p:ext uri="{BB962C8B-B14F-4D97-AF65-F5344CB8AC3E}">
        <p14:creationId xmlns:p14="http://schemas.microsoft.com/office/powerpoint/2010/main" val="315694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0AFAEA3-7158-EC4C-31E5-5BE04D7C2540}"/>
              </a:ext>
            </a:extLst>
          </p:cNvPr>
          <p:cNvSpPr/>
          <p:nvPr/>
        </p:nvSpPr>
        <p:spPr>
          <a:xfrm>
            <a:off x="7769439" y="2738024"/>
            <a:ext cx="2157274" cy="2030767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642DBE-F5C6-9DCD-1E5D-19968E1AAEB5}"/>
              </a:ext>
            </a:extLst>
          </p:cNvPr>
          <p:cNvSpPr/>
          <p:nvPr/>
        </p:nvSpPr>
        <p:spPr>
          <a:xfrm>
            <a:off x="8296182" y="3018665"/>
            <a:ext cx="2157274" cy="2030767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21B08D7-6C5A-49DD-6C0A-D7CC7A82746D}"/>
              </a:ext>
            </a:extLst>
          </p:cNvPr>
          <p:cNvSpPr/>
          <p:nvPr/>
        </p:nvSpPr>
        <p:spPr>
          <a:xfrm>
            <a:off x="8815527" y="3286729"/>
            <a:ext cx="2157274" cy="2030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8D335BA-AEF2-2E6C-CA84-C5C111D1EFE2}"/>
              </a:ext>
            </a:extLst>
          </p:cNvPr>
          <p:cNvSpPr/>
          <p:nvPr/>
        </p:nvSpPr>
        <p:spPr>
          <a:xfrm>
            <a:off x="9303791" y="3504485"/>
            <a:ext cx="2157274" cy="203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912B7AFA-0A8B-8FFC-7E2E-C93753EF3F18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r>
              <a:rPr lang="it-IT" dirty="0">
                <a:solidFill>
                  <a:schemeClr val="bg1"/>
                </a:solidFill>
              </a:rPr>
              <a:t> update: chain of </a:t>
            </a:r>
            <a:r>
              <a:rPr lang="it-IT" dirty="0" err="1">
                <a:solidFill>
                  <a:schemeClr val="bg1"/>
                </a:solidFill>
              </a:rPr>
              <a:t>correspondences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82A7C7-74C6-8927-0546-835CBCA0521F}"/>
              </a:ext>
            </a:extLst>
          </p:cNvPr>
          <p:cNvSpPr txBox="1"/>
          <p:nvPr/>
        </p:nvSpPr>
        <p:spPr>
          <a:xfrm>
            <a:off x="8007651" y="1980135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Matrix of </a:t>
            </a:r>
            <a:r>
              <a:rPr lang="it-IT" dirty="0" err="1"/>
              <a:t>distances</a:t>
            </a:r>
            <a:r>
              <a:rPr lang="it-IT" dirty="0"/>
              <a:t> in the buffer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8224E55-6DD8-2017-E9E6-91423D1CC44F}"/>
              </a:ext>
            </a:extLst>
          </p:cNvPr>
          <p:cNvSpPr/>
          <p:nvPr/>
        </p:nvSpPr>
        <p:spPr>
          <a:xfrm>
            <a:off x="2840843" y="5868191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EFD2B2AF-BB8B-23A2-C3ED-F4CDB9B7C4EB}"/>
              </a:ext>
            </a:extLst>
          </p:cNvPr>
          <p:cNvCxnSpPr>
            <a:cxnSpLocks/>
            <a:stCxn id="90" idx="2"/>
            <a:endCxn id="90" idx="0"/>
          </p:cNvCxnSpPr>
          <p:nvPr/>
        </p:nvCxnSpPr>
        <p:spPr>
          <a:xfrm flipV="1">
            <a:off x="4660766" y="5868191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F742C563-F62F-2FC2-5D2E-365DAA29A1BF}"/>
              </a:ext>
            </a:extLst>
          </p:cNvPr>
          <p:cNvCxnSpPr>
            <a:cxnSpLocks/>
          </p:cNvCxnSpPr>
          <p:nvPr/>
        </p:nvCxnSpPr>
        <p:spPr>
          <a:xfrm flipV="1">
            <a:off x="3586567" y="5868191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85F781B7-F24C-15CD-D13D-D480E20DCD32}"/>
              </a:ext>
            </a:extLst>
          </p:cNvPr>
          <p:cNvCxnSpPr>
            <a:cxnSpLocks/>
          </p:cNvCxnSpPr>
          <p:nvPr/>
        </p:nvCxnSpPr>
        <p:spPr>
          <a:xfrm flipV="1">
            <a:off x="5780832" y="5869668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6C4E6767-6250-13C1-2E34-BD68FC9FDB27}"/>
              </a:ext>
            </a:extLst>
          </p:cNvPr>
          <p:cNvSpPr/>
          <p:nvPr/>
        </p:nvSpPr>
        <p:spPr>
          <a:xfrm>
            <a:off x="2833448" y="4676572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B1F4ECBA-5281-96FF-79DB-4182A945260B}"/>
              </a:ext>
            </a:extLst>
          </p:cNvPr>
          <p:cNvCxnSpPr>
            <a:cxnSpLocks/>
          </p:cNvCxnSpPr>
          <p:nvPr/>
        </p:nvCxnSpPr>
        <p:spPr>
          <a:xfrm flipV="1">
            <a:off x="4058567" y="4676571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2323D8F5-5761-1260-D773-636918F62F58}"/>
              </a:ext>
            </a:extLst>
          </p:cNvPr>
          <p:cNvCxnSpPr>
            <a:cxnSpLocks/>
          </p:cNvCxnSpPr>
          <p:nvPr/>
        </p:nvCxnSpPr>
        <p:spPr>
          <a:xfrm flipV="1">
            <a:off x="5302920" y="4676571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04DCAE50-D324-E96B-1DE4-EC7E4F62867B}"/>
              </a:ext>
            </a:extLst>
          </p:cNvPr>
          <p:cNvSpPr/>
          <p:nvPr/>
        </p:nvSpPr>
        <p:spPr>
          <a:xfrm>
            <a:off x="2797934" y="1621121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C29566BD-2BEB-39DA-E807-60CB50E35B88}"/>
              </a:ext>
            </a:extLst>
          </p:cNvPr>
          <p:cNvCxnSpPr>
            <a:cxnSpLocks/>
            <a:stCxn id="97" idx="2"/>
            <a:endCxn id="97" idx="0"/>
          </p:cNvCxnSpPr>
          <p:nvPr/>
        </p:nvCxnSpPr>
        <p:spPr>
          <a:xfrm flipV="1">
            <a:off x="4617857" y="1621121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D7023624-ADAF-6B4E-BE4E-9F624B9248B0}"/>
              </a:ext>
            </a:extLst>
          </p:cNvPr>
          <p:cNvCxnSpPr>
            <a:cxnSpLocks/>
          </p:cNvCxnSpPr>
          <p:nvPr/>
        </p:nvCxnSpPr>
        <p:spPr>
          <a:xfrm flipV="1">
            <a:off x="3392737" y="1621121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05CB640-A8EA-8134-6704-09A2225A9957}"/>
              </a:ext>
            </a:extLst>
          </p:cNvPr>
          <p:cNvCxnSpPr>
            <a:cxnSpLocks/>
          </p:cNvCxnSpPr>
          <p:nvPr/>
        </p:nvCxnSpPr>
        <p:spPr>
          <a:xfrm flipV="1">
            <a:off x="5737923" y="1622598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C61F3C-1BC2-5732-9FC2-D1B0381C1A96}"/>
              </a:ext>
            </a:extLst>
          </p:cNvPr>
          <p:cNvCxnSpPr>
            <a:cxnSpLocks/>
          </p:cNvCxnSpPr>
          <p:nvPr/>
        </p:nvCxnSpPr>
        <p:spPr>
          <a:xfrm flipV="1">
            <a:off x="4006776" y="1613717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C88FC334-A6C6-071E-C848-0944C2044F6E}"/>
              </a:ext>
            </a:extLst>
          </p:cNvPr>
          <p:cNvCxnSpPr>
            <a:cxnSpLocks/>
          </p:cNvCxnSpPr>
          <p:nvPr/>
        </p:nvCxnSpPr>
        <p:spPr>
          <a:xfrm flipV="1">
            <a:off x="5197864" y="1624074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0CF7AA6C-1AD5-48D3-D845-0B1ADF618056}"/>
              </a:ext>
            </a:extLst>
          </p:cNvPr>
          <p:cNvSpPr txBox="1"/>
          <p:nvPr/>
        </p:nvSpPr>
        <p:spPr>
          <a:xfrm>
            <a:off x="673212" y="6011998"/>
            <a:ext cx="20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5C79346-E983-9876-D2B5-26CFED7E3742}"/>
              </a:ext>
            </a:extLst>
          </p:cNvPr>
          <p:cNvSpPr txBox="1"/>
          <p:nvPr/>
        </p:nvSpPr>
        <p:spPr>
          <a:xfrm>
            <a:off x="534139" y="4790385"/>
            <a:ext cx="22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1C39197D-80F2-99F1-9C20-56535EAD11B2}"/>
              </a:ext>
            </a:extLst>
          </p:cNvPr>
          <p:cNvSpPr txBox="1"/>
          <p:nvPr/>
        </p:nvSpPr>
        <p:spPr>
          <a:xfrm>
            <a:off x="510441" y="1743578"/>
            <a:ext cx="22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Oldest</a:t>
            </a:r>
            <a:r>
              <a:rPr lang="it-IT" dirty="0"/>
              <a:t>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4D5D9453-08F3-54C0-4BE1-0605306FA9EB}"/>
              </a:ext>
            </a:extLst>
          </p:cNvPr>
          <p:cNvSpPr/>
          <p:nvPr/>
        </p:nvSpPr>
        <p:spPr>
          <a:xfrm>
            <a:off x="2797934" y="2604859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43834FDC-6B42-8F4E-1E3A-DA13A73BFE61}"/>
              </a:ext>
            </a:extLst>
          </p:cNvPr>
          <p:cNvCxnSpPr>
            <a:cxnSpLocks/>
          </p:cNvCxnSpPr>
          <p:nvPr/>
        </p:nvCxnSpPr>
        <p:spPr>
          <a:xfrm flipV="1">
            <a:off x="4023053" y="2604858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D20213F5-8AB6-B3F3-1AED-CE0F6DD25760}"/>
              </a:ext>
            </a:extLst>
          </p:cNvPr>
          <p:cNvCxnSpPr>
            <a:cxnSpLocks/>
          </p:cNvCxnSpPr>
          <p:nvPr/>
        </p:nvCxnSpPr>
        <p:spPr>
          <a:xfrm flipV="1">
            <a:off x="5267406" y="2604858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ccia in su 108">
            <a:extLst>
              <a:ext uri="{FF2B5EF4-FFF2-40B4-BE49-F238E27FC236}">
                <a16:creationId xmlns:a16="http://schemas.microsoft.com/office/drawing/2014/main" id="{E8C960A8-CC32-138B-51D5-BA3DAC04C307}"/>
              </a:ext>
            </a:extLst>
          </p:cNvPr>
          <p:cNvSpPr/>
          <p:nvPr/>
        </p:nvSpPr>
        <p:spPr>
          <a:xfrm>
            <a:off x="6785489" y="1621121"/>
            <a:ext cx="147960" cy="4912846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304C46AD-F1B4-5434-32D6-626B3F54B962}"/>
              </a:ext>
            </a:extLst>
          </p:cNvPr>
          <p:cNvSpPr txBox="1"/>
          <p:nvPr/>
        </p:nvSpPr>
        <p:spPr>
          <a:xfrm>
            <a:off x="2840842" y="5868191"/>
            <a:ext cx="757561" cy="665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97AE0DE0-135C-577C-5446-288E870EE52B}"/>
              </a:ext>
            </a:extLst>
          </p:cNvPr>
          <p:cNvSpPr txBox="1"/>
          <p:nvPr/>
        </p:nvSpPr>
        <p:spPr>
          <a:xfrm>
            <a:off x="3586566" y="5868191"/>
            <a:ext cx="1074199" cy="6657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03165FFD-8DBA-C334-F303-DCDE17CF31DE}"/>
              </a:ext>
            </a:extLst>
          </p:cNvPr>
          <p:cNvSpPr txBox="1"/>
          <p:nvPr/>
        </p:nvSpPr>
        <p:spPr>
          <a:xfrm>
            <a:off x="4634133" y="5868191"/>
            <a:ext cx="1131901" cy="656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C3180F8-A2D5-D5E3-B337-3E8FD7E10C6F}"/>
              </a:ext>
            </a:extLst>
          </p:cNvPr>
          <p:cNvSpPr txBox="1"/>
          <p:nvPr/>
        </p:nvSpPr>
        <p:spPr>
          <a:xfrm>
            <a:off x="5754199" y="5868191"/>
            <a:ext cx="850776" cy="66577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8C770603-0F5D-BE4A-0B66-C4F68CFE4C6E}"/>
              </a:ext>
            </a:extLst>
          </p:cNvPr>
          <p:cNvSpPr/>
          <p:nvPr/>
        </p:nvSpPr>
        <p:spPr>
          <a:xfrm>
            <a:off x="2766860" y="3626891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94A6D354-8D5B-99ED-52FE-62C89CD47E39}"/>
              </a:ext>
            </a:extLst>
          </p:cNvPr>
          <p:cNvCxnSpPr>
            <a:cxnSpLocks/>
          </p:cNvCxnSpPr>
          <p:nvPr/>
        </p:nvCxnSpPr>
        <p:spPr>
          <a:xfrm flipV="1">
            <a:off x="4400352" y="3626891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A9342B5A-F0D9-0506-7D57-6E94B60158B5}"/>
              </a:ext>
            </a:extLst>
          </p:cNvPr>
          <p:cNvCxnSpPr>
            <a:cxnSpLocks/>
          </p:cNvCxnSpPr>
          <p:nvPr/>
        </p:nvCxnSpPr>
        <p:spPr>
          <a:xfrm flipV="1">
            <a:off x="3361663" y="3626891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A5DED23E-2CF8-3172-34AC-F4B51F44664B}"/>
              </a:ext>
            </a:extLst>
          </p:cNvPr>
          <p:cNvCxnSpPr>
            <a:cxnSpLocks/>
          </p:cNvCxnSpPr>
          <p:nvPr/>
        </p:nvCxnSpPr>
        <p:spPr>
          <a:xfrm flipV="1">
            <a:off x="5706849" y="3628368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BD83DA33-34EA-374F-0BBB-60099F01B48E}"/>
              </a:ext>
            </a:extLst>
          </p:cNvPr>
          <p:cNvCxnSpPr>
            <a:cxnSpLocks/>
          </p:cNvCxnSpPr>
          <p:nvPr/>
        </p:nvCxnSpPr>
        <p:spPr>
          <a:xfrm flipV="1">
            <a:off x="5166790" y="3629844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AD4B4E37-564C-8421-4E65-9FFE12F1B013}"/>
              </a:ext>
            </a:extLst>
          </p:cNvPr>
          <p:cNvCxnSpPr>
            <a:cxnSpLocks/>
          </p:cNvCxnSpPr>
          <p:nvPr/>
        </p:nvCxnSpPr>
        <p:spPr>
          <a:xfrm flipV="1">
            <a:off x="3231472" y="5049432"/>
            <a:ext cx="112439" cy="109391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296C7E88-96C0-962D-47E5-53B76D2D3400}"/>
              </a:ext>
            </a:extLst>
          </p:cNvPr>
          <p:cNvCxnSpPr>
            <a:cxnSpLocks/>
          </p:cNvCxnSpPr>
          <p:nvPr/>
        </p:nvCxnSpPr>
        <p:spPr>
          <a:xfrm flipV="1">
            <a:off x="3328380" y="4010574"/>
            <a:ext cx="1556545" cy="109391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87E7707A-C18A-10AC-0559-442737C5A728}"/>
              </a:ext>
            </a:extLst>
          </p:cNvPr>
          <p:cNvCxnSpPr>
            <a:cxnSpLocks/>
          </p:cNvCxnSpPr>
          <p:nvPr/>
        </p:nvCxnSpPr>
        <p:spPr>
          <a:xfrm flipH="1" flipV="1">
            <a:off x="4530528" y="3007885"/>
            <a:ext cx="358089" cy="105126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D3BCB558-4E01-4DBB-E031-33B7831088FB}"/>
              </a:ext>
            </a:extLst>
          </p:cNvPr>
          <p:cNvCxnSpPr>
            <a:cxnSpLocks/>
          </p:cNvCxnSpPr>
          <p:nvPr/>
        </p:nvCxnSpPr>
        <p:spPr>
          <a:xfrm flipH="1" flipV="1">
            <a:off x="4716978" y="5019439"/>
            <a:ext cx="381740" cy="1123909"/>
          </a:xfrm>
          <a:prstGeom prst="straightConnector1">
            <a:avLst/>
          </a:prstGeom>
          <a:ln w="19050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2F8C7CC9-9260-B8F0-8365-1873CC12CBDD}"/>
              </a:ext>
            </a:extLst>
          </p:cNvPr>
          <p:cNvCxnSpPr>
            <a:cxnSpLocks/>
          </p:cNvCxnSpPr>
          <p:nvPr/>
        </p:nvCxnSpPr>
        <p:spPr>
          <a:xfrm flipH="1" flipV="1">
            <a:off x="3956467" y="3912779"/>
            <a:ext cx="761989" cy="1106659"/>
          </a:xfrm>
          <a:prstGeom prst="straightConnector1">
            <a:avLst/>
          </a:prstGeom>
          <a:ln w="19050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25E9A7D6-D228-1F5B-B4E2-C8FBAAE1396E}"/>
              </a:ext>
            </a:extLst>
          </p:cNvPr>
          <p:cNvCxnSpPr>
            <a:cxnSpLocks/>
          </p:cNvCxnSpPr>
          <p:nvPr/>
        </p:nvCxnSpPr>
        <p:spPr>
          <a:xfrm flipH="1" flipV="1">
            <a:off x="3517030" y="2877195"/>
            <a:ext cx="464581" cy="1064419"/>
          </a:xfrm>
          <a:prstGeom prst="straightConnector1">
            <a:avLst/>
          </a:prstGeom>
          <a:ln w="19050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9E1C93E5-9FD3-31C7-5E35-20A67AFD26AB}"/>
              </a:ext>
            </a:extLst>
          </p:cNvPr>
          <p:cNvCxnSpPr>
            <a:cxnSpLocks/>
          </p:cNvCxnSpPr>
          <p:nvPr/>
        </p:nvCxnSpPr>
        <p:spPr>
          <a:xfrm flipV="1">
            <a:off x="3555488" y="1911550"/>
            <a:ext cx="145018" cy="1071910"/>
          </a:xfrm>
          <a:prstGeom prst="straightConnector1">
            <a:avLst/>
          </a:prstGeom>
          <a:ln w="19050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BA80CA61-6B34-0014-A742-EEC6DFC54074}"/>
              </a:ext>
            </a:extLst>
          </p:cNvPr>
          <p:cNvSpPr/>
          <p:nvPr/>
        </p:nvSpPr>
        <p:spPr>
          <a:xfrm>
            <a:off x="9695888" y="3834441"/>
            <a:ext cx="2157274" cy="203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39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0AFAEA3-7158-EC4C-31E5-5BE04D7C2540}"/>
              </a:ext>
            </a:extLst>
          </p:cNvPr>
          <p:cNvSpPr/>
          <p:nvPr/>
        </p:nvSpPr>
        <p:spPr>
          <a:xfrm>
            <a:off x="7769439" y="2738024"/>
            <a:ext cx="2157274" cy="2030767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642DBE-F5C6-9DCD-1E5D-19968E1AAEB5}"/>
              </a:ext>
            </a:extLst>
          </p:cNvPr>
          <p:cNvSpPr/>
          <p:nvPr/>
        </p:nvSpPr>
        <p:spPr>
          <a:xfrm>
            <a:off x="8296182" y="3018665"/>
            <a:ext cx="2157274" cy="2030767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21B08D7-6C5A-49DD-6C0A-D7CC7A82746D}"/>
              </a:ext>
            </a:extLst>
          </p:cNvPr>
          <p:cNvSpPr/>
          <p:nvPr/>
        </p:nvSpPr>
        <p:spPr>
          <a:xfrm>
            <a:off x="8815527" y="3286729"/>
            <a:ext cx="2157274" cy="2030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8D335BA-AEF2-2E6C-CA84-C5C111D1EFE2}"/>
              </a:ext>
            </a:extLst>
          </p:cNvPr>
          <p:cNvSpPr/>
          <p:nvPr/>
        </p:nvSpPr>
        <p:spPr>
          <a:xfrm>
            <a:off x="9303791" y="3504485"/>
            <a:ext cx="2157274" cy="203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912B7AFA-0A8B-8FFC-7E2E-C93753EF3F18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r>
              <a:rPr lang="it-IT" dirty="0">
                <a:solidFill>
                  <a:schemeClr val="bg1"/>
                </a:solidFill>
              </a:rPr>
              <a:t> update: chain of </a:t>
            </a:r>
            <a:r>
              <a:rPr lang="it-IT" dirty="0" err="1">
                <a:solidFill>
                  <a:schemeClr val="bg1"/>
                </a:solidFill>
              </a:rPr>
              <a:t>correspondences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82A7C7-74C6-8927-0546-835CBCA0521F}"/>
              </a:ext>
            </a:extLst>
          </p:cNvPr>
          <p:cNvSpPr txBox="1"/>
          <p:nvPr/>
        </p:nvSpPr>
        <p:spPr>
          <a:xfrm>
            <a:off x="8007651" y="1980135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Matrix of </a:t>
            </a:r>
            <a:r>
              <a:rPr lang="it-IT" dirty="0" err="1"/>
              <a:t>distances</a:t>
            </a:r>
            <a:r>
              <a:rPr lang="it-IT" dirty="0"/>
              <a:t> in the buffer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8224E55-6DD8-2017-E9E6-91423D1CC44F}"/>
              </a:ext>
            </a:extLst>
          </p:cNvPr>
          <p:cNvSpPr/>
          <p:nvPr/>
        </p:nvSpPr>
        <p:spPr>
          <a:xfrm>
            <a:off x="2840843" y="5868191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EFD2B2AF-BB8B-23A2-C3ED-F4CDB9B7C4EB}"/>
              </a:ext>
            </a:extLst>
          </p:cNvPr>
          <p:cNvCxnSpPr>
            <a:cxnSpLocks/>
            <a:stCxn id="90" idx="2"/>
            <a:endCxn id="90" idx="0"/>
          </p:cNvCxnSpPr>
          <p:nvPr/>
        </p:nvCxnSpPr>
        <p:spPr>
          <a:xfrm flipV="1">
            <a:off x="4660766" y="5868191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F742C563-F62F-2FC2-5D2E-365DAA29A1BF}"/>
              </a:ext>
            </a:extLst>
          </p:cNvPr>
          <p:cNvCxnSpPr>
            <a:cxnSpLocks/>
          </p:cNvCxnSpPr>
          <p:nvPr/>
        </p:nvCxnSpPr>
        <p:spPr>
          <a:xfrm flipV="1">
            <a:off x="3586567" y="5868191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85F781B7-F24C-15CD-D13D-D480E20DCD32}"/>
              </a:ext>
            </a:extLst>
          </p:cNvPr>
          <p:cNvCxnSpPr>
            <a:cxnSpLocks/>
          </p:cNvCxnSpPr>
          <p:nvPr/>
        </p:nvCxnSpPr>
        <p:spPr>
          <a:xfrm flipV="1">
            <a:off x="5780832" y="5869668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6C4E6767-6250-13C1-2E34-BD68FC9FDB27}"/>
              </a:ext>
            </a:extLst>
          </p:cNvPr>
          <p:cNvSpPr/>
          <p:nvPr/>
        </p:nvSpPr>
        <p:spPr>
          <a:xfrm>
            <a:off x="2833448" y="4676572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B1F4ECBA-5281-96FF-79DB-4182A945260B}"/>
              </a:ext>
            </a:extLst>
          </p:cNvPr>
          <p:cNvCxnSpPr>
            <a:cxnSpLocks/>
          </p:cNvCxnSpPr>
          <p:nvPr/>
        </p:nvCxnSpPr>
        <p:spPr>
          <a:xfrm flipV="1">
            <a:off x="4058567" y="4676571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2323D8F5-5761-1260-D773-636918F62F58}"/>
              </a:ext>
            </a:extLst>
          </p:cNvPr>
          <p:cNvCxnSpPr>
            <a:cxnSpLocks/>
          </p:cNvCxnSpPr>
          <p:nvPr/>
        </p:nvCxnSpPr>
        <p:spPr>
          <a:xfrm flipV="1">
            <a:off x="5302920" y="4676571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04DCAE50-D324-E96B-1DE4-EC7E4F62867B}"/>
              </a:ext>
            </a:extLst>
          </p:cNvPr>
          <p:cNvSpPr/>
          <p:nvPr/>
        </p:nvSpPr>
        <p:spPr>
          <a:xfrm>
            <a:off x="2797934" y="1621121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C29566BD-2BEB-39DA-E807-60CB50E35B88}"/>
              </a:ext>
            </a:extLst>
          </p:cNvPr>
          <p:cNvCxnSpPr>
            <a:cxnSpLocks/>
            <a:stCxn id="97" idx="2"/>
            <a:endCxn id="97" idx="0"/>
          </p:cNvCxnSpPr>
          <p:nvPr/>
        </p:nvCxnSpPr>
        <p:spPr>
          <a:xfrm flipV="1">
            <a:off x="4617857" y="1621121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D7023624-ADAF-6B4E-BE4E-9F624B9248B0}"/>
              </a:ext>
            </a:extLst>
          </p:cNvPr>
          <p:cNvCxnSpPr>
            <a:cxnSpLocks/>
          </p:cNvCxnSpPr>
          <p:nvPr/>
        </p:nvCxnSpPr>
        <p:spPr>
          <a:xfrm flipV="1">
            <a:off x="3392737" y="1621121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05CB640-A8EA-8134-6704-09A2225A9957}"/>
              </a:ext>
            </a:extLst>
          </p:cNvPr>
          <p:cNvCxnSpPr>
            <a:cxnSpLocks/>
          </p:cNvCxnSpPr>
          <p:nvPr/>
        </p:nvCxnSpPr>
        <p:spPr>
          <a:xfrm flipV="1">
            <a:off x="5737923" y="1622598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C61F3C-1BC2-5732-9FC2-D1B0381C1A96}"/>
              </a:ext>
            </a:extLst>
          </p:cNvPr>
          <p:cNvCxnSpPr>
            <a:cxnSpLocks/>
          </p:cNvCxnSpPr>
          <p:nvPr/>
        </p:nvCxnSpPr>
        <p:spPr>
          <a:xfrm flipV="1">
            <a:off x="4006776" y="1613717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C88FC334-A6C6-071E-C848-0944C2044F6E}"/>
              </a:ext>
            </a:extLst>
          </p:cNvPr>
          <p:cNvCxnSpPr>
            <a:cxnSpLocks/>
          </p:cNvCxnSpPr>
          <p:nvPr/>
        </p:nvCxnSpPr>
        <p:spPr>
          <a:xfrm flipV="1">
            <a:off x="5197864" y="1624074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0CF7AA6C-1AD5-48D3-D845-0B1ADF618056}"/>
              </a:ext>
            </a:extLst>
          </p:cNvPr>
          <p:cNvSpPr txBox="1"/>
          <p:nvPr/>
        </p:nvSpPr>
        <p:spPr>
          <a:xfrm>
            <a:off x="673212" y="6011998"/>
            <a:ext cx="20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5C79346-E983-9876-D2B5-26CFED7E3742}"/>
              </a:ext>
            </a:extLst>
          </p:cNvPr>
          <p:cNvSpPr txBox="1"/>
          <p:nvPr/>
        </p:nvSpPr>
        <p:spPr>
          <a:xfrm>
            <a:off x="534139" y="4790385"/>
            <a:ext cx="22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1C39197D-80F2-99F1-9C20-56535EAD11B2}"/>
              </a:ext>
            </a:extLst>
          </p:cNvPr>
          <p:cNvSpPr txBox="1"/>
          <p:nvPr/>
        </p:nvSpPr>
        <p:spPr>
          <a:xfrm>
            <a:off x="510441" y="1743578"/>
            <a:ext cx="225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Oldest</a:t>
            </a:r>
            <a:r>
              <a:rPr lang="it-IT" dirty="0"/>
              <a:t> </a:t>
            </a:r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4D5D9453-08F3-54C0-4BE1-0605306FA9EB}"/>
              </a:ext>
            </a:extLst>
          </p:cNvPr>
          <p:cNvSpPr/>
          <p:nvPr/>
        </p:nvSpPr>
        <p:spPr>
          <a:xfrm>
            <a:off x="2797934" y="2604859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43834FDC-6B42-8F4E-1E3A-DA13A73BFE61}"/>
              </a:ext>
            </a:extLst>
          </p:cNvPr>
          <p:cNvCxnSpPr>
            <a:cxnSpLocks/>
          </p:cNvCxnSpPr>
          <p:nvPr/>
        </p:nvCxnSpPr>
        <p:spPr>
          <a:xfrm flipV="1">
            <a:off x="4023053" y="2604858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D20213F5-8AB6-B3F3-1AED-CE0F6DD25760}"/>
              </a:ext>
            </a:extLst>
          </p:cNvPr>
          <p:cNvCxnSpPr>
            <a:cxnSpLocks/>
          </p:cNvCxnSpPr>
          <p:nvPr/>
        </p:nvCxnSpPr>
        <p:spPr>
          <a:xfrm flipV="1">
            <a:off x="5267406" y="2604858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ccia in su 108">
            <a:extLst>
              <a:ext uri="{FF2B5EF4-FFF2-40B4-BE49-F238E27FC236}">
                <a16:creationId xmlns:a16="http://schemas.microsoft.com/office/drawing/2014/main" id="{E8C960A8-CC32-138B-51D5-BA3DAC04C307}"/>
              </a:ext>
            </a:extLst>
          </p:cNvPr>
          <p:cNvSpPr/>
          <p:nvPr/>
        </p:nvSpPr>
        <p:spPr>
          <a:xfrm>
            <a:off x="6785489" y="1621121"/>
            <a:ext cx="147960" cy="4912846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304C46AD-F1B4-5434-32D6-626B3F54B962}"/>
              </a:ext>
            </a:extLst>
          </p:cNvPr>
          <p:cNvSpPr txBox="1"/>
          <p:nvPr/>
        </p:nvSpPr>
        <p:spPr>
          <a:xfrm>
            <a:off x="2840842" y="5868191"/>
            <a:ext cx="757561" cy="6657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97AE0DE0-135C-577C-5446-288E870EE52B}"/>
              </a:ext>
            </a:extLst>
          </p:cNvPr>
          <p:cNvSpPr txBox="1"/>
          <p:nvPr/>
        </p:nvSpPr>
        <p:spPr>
          <a:xfrm>
            <a:off x="3586566" y="5868191"/>
            <a:ext cx="1074199" cy="6657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03165FFD-8DBA-C334-F303-DCDE17CF31DE}"/>
              </a:ext>
            </a:extLst>
          </p:cNvPr>
          <p:cNvSpPr txBox="1"/>
          <p:nvPr/>
        </p:nvSpPr>
        <p:spPr>
          <a:xfrm>
            <a:off x="4634133" y="5868191"/>
            <a:ext cx="1131901" cy="656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C3180F8-A2D5-D5E3-B337-3E8FD7E10C6F}"/>
              </a:ext>
            </a:extLst>
          </p:cNvPr>
          <p:cNvSpPr txBox="1"/>
          <p:nvPr/>
        </p:nvSpPr>
        <p:spPr>
          <a:xfrm>
            <a:off x="5754199" y="5868191"/>
            <a:ext cx="850776" cy="66577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8C770603-0F5D-BE4A-0B66-C4F68CFE4C6E}"/>
              </a:ext>
            </a:extLst>
          </p:cNvPr>
          <p:cNvSpPr/>
          <p:nvPr/>
        </p:nvSpPr>
        <p:spPr>
          <a:xfrm>
            <a:off x="2766860" y="3626891"/>
            <a:ext cx="3639845" cy="6569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94A6D354-8D5B-99ED-52FE-62C89CD47E39}"/>
              </a:ext>
            </a:extLst>
          </p:cNvPr>
          <p:cNvCxnSpPr>
            <a:cxnSpLocks/>
          </p:cNvCxnSpPr>
          <p:nvPr/>
        </p:nvCxnSpPr>
        <p:spPr>
          <a:xfrm flipV="1">
            <a:off x="4400352" y="3626891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A9342B5A-F0D9-0506-7D57-6E94B60158B5}"/>
              </a:ext>
            </a:extLst>
          </p:cNvPr>
          <p:cNvCxnSpPr>
            <a:cxnSpLocks/>
          </p:cNvCxnSpPr>
          <p:nvPr/>
        </p:nvCxnSpPr>
        <p:spPr>
          <a:xfrm flipV="1">
            <a:off x="3361663" y="3626891"/>
            <a:ext cx="0" cy="6657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A5DED23E-2CF8-3172-34AC-F4B51F44664B}"/>
              </a:ext>
            </a:extLst>
          </p:cNvPr>
          <p:cNvCxnSpPr>
            <a:cxnSpLocks/>
          </p:cNvCxnSpPr>
          <p:nvPr/>
        </p:nvCxnSpPr>
        <p:spPr>
          <a:xfrm flipV="1">
            <a:off x="5706849" y="3628368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BD83DA33-34EA-374F-0BBB-60099F01B48E}"/>
              </a:ext>
            </a:extLst>
          </p:cNvPr>
          <p:cNvCxnSpPr>
            <a:cxnSpLocks/>
          </p:cNvCxnSpPr>
          <p:nvPr/>
        </p:nvCxnSpPr>
        <p:spPr>
          <a:xfrm flipV="1">
            <a:off x="5166790" y="3629844"/>
            <a:ext cx="0" cy="6569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BA80CA61-6B34-0014-A742-EEC6DFC54074}"/>
              </a:ext>
            </a:extLst>
          </p:cNvPr>
          <p:cNvSpPr/>
          <p:nvPr/>
        </p:nvSpPr>
        <p:spPr>
          <a:xfrm>
            <a:off x="9695888" y="3834441"/>
            <a:ext cx="2157274" cy="203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6D9E70-5D21-1A67-EBBA-5D312A5C68AE}"/>
              </a:ext>
            </a:extLst>
          </p:cNvPr>
          <p:cNvSpPr txBox="1"/>
          <p:nvPr/>
        </p:nvSpPr>
        <p:spPr>
          <a:xfrm>
            <a:off x="4057816" y="4675095"/>
            <a:ext cx="1245103" cy="658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E38296-6C9D-8837-4270-D8B7907F97C1}"/>
              </a:ext>
            </a:extLst>
          </p:cNvPr>
          <p:cNvSpPr txBox="1"/>
          <p:nvPr/>
        </p:nvSpPr>
        <p:spPr>
          <a:xfrm>
            <a:off x="3366455" y="3627955"/>
            <a:ext cx="1245103" cy="658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801231-D842-5C82-2E10-455C54A343D8}"/>
              </a:ext>
            </a:extLst>
          </p:cNvPr>
          <p:cNvSpPr txBox="1"/>
          <p:nvPr/>
        </p:nvSpPr>
        <p:spPr>
          <a:xfrm>
            <a:off x="2797933" y="2595978"/>
            <a:ext cx="1245103" cy="658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551625-2C74-368F-423B-593681C5BABA}"/>
              </a:ext>
            </a:extLst>
          </p:cNvPr>
          <p:cNvSpPr txBox="1"/>
          <p:nvPr/>
        </p:nvSpPr>
        <p:spPr>
          <a:xfrm>
            <a:off x="3392736" y="1629694"/>
            <a:ext cx="614039" cy="658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B84B8D5-E8D7-4ACA-E73F-44146EDC6974}"/>
              </a:ext>
            </a:extLst>
          </p:cNvPr>
          <p:cNvCxnSpPr/>
          <p:nvPr/>
        </p:nvCxnSpPr>
        <p:spPr>
          <a:xfrm flipH="1" flipV="1">
            <a:off x="3731580" y="1928244"/>
            <a:ext cx="1353833" cy="41632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764B7ED-9F78-F98F-1FC3-20F3C516645A}"/>
              </a:ext>
            </a:extLst>
          </p:cNvPr>
          <p:cNvCxnSpPr>
            <a:cxnSpLocks/>
          </p:cNvCxnSpPr>
          <p:nvPr/>
        </p:nvCxnSpPr>
        <p:spPr>
          <a:xfrm flipH="1" flipV="1">
            <a:off x="4545360" y="5049433"/>
            <a:ext cx="381740" cy="1123909"/>
          </a:xfrm>
          <a:prstGeom prst="straightConnector1">
            <a:avLst/>
          </a:prstGeom>
          <a:ln w="19050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9C94CDA-02D8-4DDF-37F4-DD68B1E93E3C}"/>
              </a:ext>
            </a:extLst>
          </p:cNvPr>
          <p:cNvCxnSpPr>
            <a:cxnSpLocks/>
          </p:cNvCxnSpPr>
          <p:nvPr/>
        </p:nvCxnSpPr>
        <p:spPr>
          <a:xfrm flipH="1" flipV="1">
            <a:off x="3784849" y="3942773"/>
            <a:ext cx="761989" cy="1106659"/>
          </a:xfrm>
          <a:prstGeom prst="straightConnector1">
            <a:avLst/>
          </a:prstGeom>
          <a:ln w="19050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B1BF8E8-C153-310E-4CBD-36E2B58E9C12}"/>
              </a:ext>
            </a:extLst>
          </p:cNvPr>
          <p:cNvCxnSpPr>
            <a:cxnSpLocks/>
          </p:cNvCxnSpPr>
          <p:nvPr/>
        </p:nvCxnSpPr>
        <p:spPr>
          <a:xfrm flipH="1" flipV="1">
            <a:off x="3345412" y="2907189"/>
            <a:ext cx="464581" cy="1064419"/>
          </a:xfrm>
          <a:prstGeom prst="straightConnector1">
            <a:avLst/>
          </a:prstGeom>
          <a:ln w="19050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FC927BB-2C70-42E6-AE57-64BF75DF9CE1}"/>
              </a:ext>
            </a:extLst>
          </p:cNvPr>
          <p:cNvCxnSpPr>
            <a:cxnSpLocks/>
          </p:cNvCxnSpPr>
          <p:nvPr/>
        </p:nvCxnSpPr>
        <p:spPr>
          <a:xfrm flipV="1">
            <a:off x="3383870" y="1941544"/>
            <a:ext cx="145018" cy="1071910"/>
          </a:xfrm>
          <a:prstGeom prst="straightConnector1">
            <a:avLst/>
          </a:prstGeom>
          <a:ln w="19050">
            <a:solidFill>
              <a:srgbClr val="ADC1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8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6AA8C2-C553-1553-ED84-04BFF4C1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1532661"/>
            <a:ext cx="10515600" cy="4894771"/>
          </a:xfrm>
        </p:spPr>
        <p:txBody>
          <a:bodyPr/>
          <a:lstStyle/>
          <a:p>
            <a:r>
              <a:rPr lang="it-IT" dirty="0"/>
              <a:t>The loop </a:t>
            </a:r>
            <a:r>
              <a:rPr lang="it-IT" dirty="0" err="1"/>
              <a:t>closure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fundamental</a:t>
            </a:r>
            <a:r>
              <a:rPr lang="it-IT" dirty="0"/>
              <a:t> task of the slam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correct</a:t>
            </a:r>
            <a:r>
              <a:rPr lang="it-IT" dirty="0"/>
              <a:t> the </a:t>
            </a:r>
            <a:r>
              <a:rPr lang="it-IT" dirty="0" err="1"/>
              <a:t>estimated</a:t>
            </a:r>
            <a:r>
              <a:rPr lang="it-IT" dirty="0"/>
              <a:t> position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inevitably</a:t>
            </a:r>
            <a:r>
              <a:rPr lang="it-IT" dirty="0"/>
              <a:t>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affected</a:t>
            </a:r>
            <a:r>
              <a:rPr lang="it-IT" dirty="0"/>
              <a:t> by </a:t>
            </a:r>
            <a:r>
              <a:rPr lang="it-IT" dirty="0" err="1"/>
              <a:t>drift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consist</a:t>
            </a:r>
            <a:r>
              <a:rPr lang="it-IT" dirty="0"/>
              <a:t> in </a:t>
            </a:r>
            <a:r>
              <a:rPr lang="it-IT" dirty="0" err="1"/>
              <a:t>recognising</a:t>
            </a:r>
            <a:r>
              <a:rPr lang="it-IT" dirty="0"/>
              <a:t> in the new </a:t>
            </a:r>
            <a:r>
              <a:rPr lang="it-IT" dirty="0" err="1"/>
              <a:t>observations</a:t>
            </a:r>
            <a:r>
              <a:rPr lang="it-IT" dirty="0"/>
              <a:t> a pattern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in the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5E360C9-0C25-0DF2-EFD8-34880AAEC2BA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Loop </a:t>
            </a:r>
            <a:r>
              <a:rPr lang="it-IT" dirty="0" err="1">
                <a:solidFill>
                  <a:schemeClr val="bg1"/>
                </a:solidFill>
              </a:rPr>
              <a:t>closure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91375-49B5-01A7-DB95-3D4FC29D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+ 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0CA208-8589-E04F-15B8-F739BA08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8ADB8-8EFF-9D0E-DEA6-53D4A0AC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4" y="146164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Slam </a:t>
            </a:r>
            <a:r>
              <a:rPr lang="it-IT" dirty="0" err="1"/>
              <a:t>algorithm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EKF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Model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85A42C4-225A-C83B-CDB8-71285FB92454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Outlines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7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FF20B-BB15-1F8B-F4B6-82E7A100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529346-3C49-941F-87AD-9478651F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31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A258923-98C8-5D48-BD45-B34EA34DF5D2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Project goals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1F1FF9B-1509-D015-CD1D-977DDE7A3F01}"/>
              </a:ext>
            </a:extLst>
          </p:cNvPr>
          <p:cNvSpPr/>
          <p:nvPr/>
        </p:nvSpPr>
        <p:spPr>
          <a:xfrm>
            <a:off x="612558" y="3429000"/>
            <a:ext cx="1269507" cy="13316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Main</a:t>
            </a:r>
            <a:r>
              <a:rPr lang="it-IT" dirty="0">
                <a:solidFill>
                  <a:schemeClr val="bg1"/>
                </a:solidFill>
              </a:rPr>
              <a:t> goals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993E7D4-9E95-3B99-3BC9-B0BC3EF9303A}"/>
              </a:ext>
            </a:extLst>
          </p:cNvPr>
          <p:cNvSpPr/>
          <p:nvPr/>
        </p:nvSpPr>
        <p:spPr>
          <a:xfrm>
            <a:off x="3018407" y="5042231"/>
            <a:ext cx="1447061" cy="6741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Map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environment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B9D9F4-8892-50C6-B442-DE47463D7814}"/>
              </a:ext>
            </a:extLst>
          </p:cNvPr>
          <p:cNvSpPr/>
          <p:nvPr/>
        </p:nvSpPr>
        <p:spPr>
          <a:xfrm>
            <a:off x="3018406" y="2433050"/>
            <a:ext cx="1447061" cy="6741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Localization</a:t>
            </a:r>
            <a:r>
              <a:rPr lang="it-IT" dirty="0">
                <a:solidFill>
                  <a:schemeClr val="tx1"/>
                </a:solidFill>
              </a:rPr>
              <a:t> of the robot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CFA204F-1117-8D0E-B57E-98FF8D838150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4465467" y="2752898"/>
            <a:ext cx="1839158" cy="172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272E9BD-760A-DED6-E0C1-117B454B68E2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1696150" y="4565634"/>
            <a:ext cx="1322257" cy="813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A71836EE-37C7-DCAC-916F-926C8F9286DC}"/>
              </a:ext>
            </a:extLst>
          </p:cNvPr>
          <p:cNvSpPr/>
          <p:nvPr/>
        </p:nvSpPr>
        <p:spPr>
          <a:xfrm>
            <a:off x="6304625" y="2354366"/>
            <a:ext cx="1518083" cy="7970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Estimation</a:t>
            </a:r>
            <a:r>
              <a:rPr lang="it-IT" dirty="0">
                <a:solidFill>
                  <a:schemeClr val="tx1"/>
                </a:solidFill>
              </a:rPr>
              <a:t> of the robot state (</a:t>
            </a:r>
            <a:r>
              <a:rPr lang="it-IT" dirty="0" err="1">
                <a:solidFill>
                  <a:schemeClr val="tx1"/>
                </a:solidFill>
              </a:rPr>
              <a:t>x,y</a:t>
            </a:r>
            <a:r>
              <a:rPr lang="it-IT" dirty="0">
                <a:solidFill>
                  <a:schemeClr val="tx1"/>
                </a:solidFill>
              </a:rPr>
              <a:t>,</a:t>
            </a:r>
            <a:r>
              <a:rPr lang="el-GR" dirty="0">
                <a:solidFill>
                  <a:schemeClr val="tx1"/>
                </a:solidFill>
              </a:rPr>
              <a:t>ϑ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231F092-F373-0A71-E8CA-04FCF4AE4664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flipV="1">
            <a:off x="1696150" y="2770117"/>
            <a:ext cx="1322256" cy="85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e 39">
            <a:extLst>
              <a:ext uri="{FF2B5EF4-FFF2-40B4-BE49-F238E27FC236}">
                <a16:creationId xmlns:a16="http://schemas.microsoft.com/office/drawing/2014/main" id="{E0053813-574A-A23F-A1FA-862D8083ADFA}"/>
              </a:ext>
            </a:extLst>
          </p:cNvPr>
          <p:cNvSpPr/>
          <p:nvPr/>
        </p:nvSpPr>
        <p:spPr>
          <a:xfrm>
            <a:off x="9173593" y="4531094"/>
            <a:ext cx="1728186" cy="154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Additional</a:t>
            </a:r>
            <a:r>
              <a:rPr lang="it-IT" dirty="0">
                <a:solidFill>
                  <a:schemeClr val="bg1"/>
                </a:solidFill>
              </a:rPr>
              <a:t> goal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7A9EB008-BDF5-9D91-BCA9-03BF91298C8B}"/>
              </a:ext>
            </a:extLst>
          </p:cNvPr>
          <p:cNvSpPr/>
          <p:nvPr/>
        </p:nvSpPr>
        <p:spPr>
          <a:xfrm>
            <a:off x="6208452" y="4919300"/>
            <a:ext cx="1710430" cy="7970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Estimate of </a:t>
            </a:r>
            <a:r>
              <a:rPr lang="el-GR" dirty="0">
                <a:solidFill>
                  <a:schemeClr val="tx1"/>
                </a:solidFill>
              </a:rPr>
              <a:t>ϑ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using</a:t>
            </a:r>
            <a:r>
              <a:rPr lang="it-IT" dirty="0">
                <a:solidFill>
                  <a:schemeClr val="tx1"/>
                </a:solidFill>
              </a:rPr>
              <a:t> the SVD 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DE30EB08-26BF-DF25-4220-5048A486C460}"/>
              </a:ext>
            </a:extLst>
          </p:cNvPr>
          <p:cNvCxnSpPr>
            <a:cxnSpLocks/>
            <a:stCxn id="40" idx="2"/>
            <a:endCxn id="44" idx="3"/>
          </p:cNvCxnSpPr>
          <p:nvPr/>
        </p:nvCxnSpPr>
        <p:spPr>
          <a:xfrm flipH="1">
            <a:off x="7918882" y="5304126"/>
            <a:ext cx="1254711" cy="13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2ADA439-33D1-D8F3-775B-A78780CB0FF1}"/>
              </a:ext>
            </a:extLst>
          </p:cNvPr>
          <p:cNvSpPr txBox="1"/>
          <p:nvPr/>
        </p:nvSpPr>
        <p:spPr>
          <a:xfrm>
            <a:off x="6276430" y="3798178"/>
            <a:ext cx="133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58" name="Freccia a sinistra 57">
            <a:extLst>
              <a:ext uri="{FF2B5EF4-FFF2-40B4-BE49-F238E27FC236}">
                <a16:creationId xmlns:a16="http://schemas.microsoft.com/office/drawing/2014/main" id="{4FB9A830-DD34-232C-99E6-072C461825AD}"/>
              </a:ext>
            </a:extLst>
          </p:cNvPr>
          <p:cNvSpPr/>
          <p:nvPr/>
        </p:nvSpPr>
        <p:spPr>
          <a:xfrm rot="5400000">
            <a:off x="6664764" y="3254362"/>
            <a:ext cx="555142" cy="472281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reccia a sinistra 58">
            <a:extLst>
              <a:ext uri="{FF2B5EF4-FFF2-40B4-BE49-F238E27FC236}">
                <a16:creationId xmlns:a16="http://schemas.microsoft.com/office/drawing/2014/main" id="{C5DCA778-D237-4FD6-EAD6-D773156B8B34}"/>
              </a:ext>
            </a:extLst>
          </p:cNvPr>
          <p:cNvSpPr/>
          <p:nvPr/>
        </p:nvSpPr>
        <p:spPr>
          <a:xfrm rot="16200000">
            <a:off x="6657395" y="4336716"/>
            <a:ext cx="569885" cy="472281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2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C6F0-7215-6C68-7F28-C5566F2A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451"/>
            <a:ext cx="12192000" cy="92213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SLAM: </a:t>
            </a:r>
            <a:r>
              <a:rPr lang="it-IT" dirty="0" err="1">
                <a:solidFill>
                  <a:schemeClr val="bg1"/>
                </a:solidFill>
              </a:rPr>
              <a:t>simultaneous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localization</a:t>
            </a:r>
            <a:r>
              <a:rPr lang="it-IT" dirty="0">
                <a:solidFill>
                  <a:schemeClr val="bg1"/>
                </a:solidFill>
              </a:rPr>
              <a:t> and 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76988-E5C3-7E4E-8CC6-FA82E08A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5" y="1337354"/>
            <a:ext cx="11634927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  <a:r>
              <a:rPr lang="it-IT" dirty="0" err="1"/>
              <a:t>Bayesian</a:t>
            </a:r>
            <a:r>
              <a:rPr lang="it-IT" dirty="0"/>
              <a:t> filter                            Extended </a:t>
            </a:r>
            <a:r>
              <a:rPr lang="it-IT" dirty="0" err="1"/>
              <a:t>kalman</a:t>
            </a:r>
            <a:r>
              <a:rPr lang="it-IT" dirty="0"/>
              <a:t> filter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Proptioceptive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           </a:t>
            </a:r>
            <a:r>
              <a:rPr lang="it-IT" dirty="0" err="1"/>
              <a:t>Odometry</a:t>
            </a:r>
            <a:r>
              <a:rPr lang="it-IT" dirty="0"/>
              <a:t> </a:t>
            </a:r>
            <a:r>
              <a:rPr lang="it-IT" dirty="0" err="1"/>
              <a:t>measurements</a:t>
            </a:r>
            <a:r>
              <a:rPr lang="it-IT" dirty="0"/>
              <a:t> on the </a:t>
            </a:r>
            <a:r>
              <a:rPr lang="it-IT" dirty="0" err="1"/>
              <a:t>robot’s</a:t>
            </a:r>
            <a:r>
              <a:rPr lang="it-IT" dirty="0"/>
              <a:t> state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Exterioceptive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            LIDAR </a:t>
            </a:r>
            <a:r>
              <a:rPr lang="it-IT" dirty="0" err="1"/>
              <a:t>measurements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C819BA34-051A-46B4-6A3B-91C017C08456}"/>
              </a:ext>
            </a:extLst>
          </p:cNvPr>
          <p:cNvSpPr/>
          <p:nvPr/>
        </p:nvSpPr>
        <p:spPr>
          <a:xfrm>
            <a:off x="2601157" y="1477657"/>
            <a:ext cx="1917577" cy="2455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A874AC7-9CA0-95A4-6A6C-D83A01BAC505}"/>
              </a:ext>
            </a:extLst>
          </p:cNvPr>
          <p:cNvSpPr/>
          <p:nvPr/>
        </p:nvSpPr>
        <p:spPr>
          <a:xfrm>
            <a:off x="3773010" y="3009531"/>
            <a:ext cx="745725" cy="2130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DEC52E8-9854-B59C-F60E-8E8994978F89}"/>
              </a:ext>
            </a:extLst>
          </p:cNvPr>
          <p:cNvSpPr/>
          <p:nvPr/>
        </p:nvSpPr>
        <p:spPr>
          <a:xfrm>
            <a:off x="3773010" y="4508909"/>
            <a:ext cx="745725" cy="2130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C3DFF8-CF5E-AA74-238B-66F6DA09C80B}"/>
              </a:ext>
            </a:extLst>
          </p:cNvPr>
          <p:cNvSpPr txBox="1"/>
          <p:nvPr/>
        </p:nvSpPr>
        <p:spPr>
          <a:xfrm>
            <a:off x="6205491" y="5406501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Very</a:t>
            </a:r>
            <a:r>
              <a:rPr lang="it-IT" dirty="0"/>
              <a:t> fast and accurate </a:t>
            </a:r>
            <a:r>
              <a:rPr lang="it-IT" dirty="0" err="1"/>
              <a:t>sensor</a:t>
            </a:r>
            <a:endParaRPr lang="it-IT" dirty="0"/>
          </a:p>
        </p:txBody>
      </p:sp>
      <p:sp>
        <p:nvSpPr>
          <p:cNvPr id="11" name="Freccia angolare in su 10">
            <a:extLst>
              <a:ext uri="{FF2B5EF4-FFF2-40B4-BE49-F238E27FC236}">
                <a16:creationId xmlns:a16="http://schemas.microsoft.com/office/drawing/2014/main" id="{860A8B9E-9660-3974-E7A5-89C5B07B5D0F}"/>
              </a:ext>
            </a:extLst>
          </p:cNvPr>
          <p:cNvSpPr/>
          <p:nvPr/>
        </p:nvSpPr>
        <p:spPr>
          <a:xfrm rot="5400000">
            <a:off x="5386070" y="4956415"/>
            <a:ext cx="955259" cy="683581"/>
          </a:xfrm>
          <a:prstGeom prst="bentUp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E89622E5-275F-9730-9256-CB9836D7678C}"/>
              </a:ext>
            </a:extLst>
          </p:cNvPr>
          <p:cNvSpPr/>
          <p:nvPr/>
        </p:nvSpPr>
        <p:spPr>
          <a:xfrm>
            <a:off x="9721049" y="3341857"/>
            <a:ext cx="266330" cy="601462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E07334-9EBC-FB9E-B52A-12CD1F5F1B40}"/>
              </a:ext>
            </a:extLst>
          </p:cNvPr>
          <p:cNvSpPr txBox="1"/>
          <p:nvPr/>
        </p:nvSpPr>
        <p:spPr>
          <a:xfrm>
            <a:off x="8515905" y="3977421"/>
            <a:ext cx="26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Drift</a:t>
            </a:r>
            <a:r>
              <a:rPr lang="it-IT" dirty="0"/>
              <a:t> (low frequency </a:t>
            </a:r>
            <a:r>
              <a:rPr lang="it-IT" dirty="0" err="1"/>
              <a:t>noise</a:t>
            </a:r>
            <a:r>
              <a:rPr lang="it-IT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6665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7180B4D-F89E-81E7-D090-469548C26F6C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9221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EKF: Extended </a:t>
            </a:r>
            <a:r>
              <a:rPr lang="it-IT" dirty="0" err="1">
                <a:solidFill>
                  <a:schemeClr val="bg1"/>
                </a:solidFill>
              </a:rPr>
              <a:t>Kalman</a:t>
            </a:r>
            <a:r>
              <a:rPr lang="it-IT" dirty="0">
                <a:solidFill>
                  <a:schemeClr val="bg1"/>
                </a:solidFill>
              </a:rPr>
              <a:t> filter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023B4A-77D2-5373-ACE9-9306EC3019DE}"/>
              </a:ext>
            </a:extLst>
          </p:cNvPr>
          <p:cNvSpPr txBox="1"/>
          <p:nvPr/>
        </p:nvSpPr>
        <p:spPr>
          <a:xfrm>
            <a:off x="559293" y="1225118"/>
            <a:ext cx="11274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iterative </a:t>
            </a:r>
            <a:r>
              <a:rPr lang="it-IT" dirty="0" err="1"/>
              <a:t>sensor</a:t>
            </a:r>
            <a:r>
              <a:rPr lang="it-IT" dirty="0"/>
              <a:t> fusion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Input must be: </a:t>
            </a:r>
            <a:r>
              <a:rPr lang="it-IT" dirty="0" err="1">
                <a:solidFill>
                  <a:srgbClr val="FF0000"/>
                </a:solidFill>
              </a:rPr>
              <a:t>gaussian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</a:rPr>
              <a:t>white</a:t>
            </a:r>
            <a:r>
              <a:rPr lang="it-IT" dirty="0"/>
              <a:t> and </a:t>
            </a:r>
            <a:r>
              <a:rPr lang="it-IT" dirty="0" err="1">
                <a:solidFill>
                  <a:srgbClr val="FF0000"/>
                </a:solidFill>
              </a:rPr>
              <a:t>unbiased</a:t>
            </a:r>
            <a:r>
              <a:rPr lang="it-IT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Model of the </a:t>
            </a:r>
            <a:r>
              <a:rPr lang="it-IT" dirty="0" err="1"/>
              <a:t>suystem</a:t>
            </a:r>
            <a:r>
              <a:rPr lang="it-IT" dirty="0"/>
              <a:t> must be </a:t>
            </a:r>
            <a:r>
              <a:rPr lang="it-IT" dirty="0">
                <a:solidFill>
                  <a:srgbClr val="FF0000"/>
                </a:solidFill>
              </a:rPr>
              <a:t>linear                        </a:t>
            </a:r>
            <a:r>
              <a:rPr lang="it-IT" dirty="0" err="1">
                <a:solidFill>
                  <a:srgbClr val="FF0000"/>
                </a:solidFill>
              </a:rPr>
              <a:t>linearization</a:t>
            </a:r>
            <a:endParaRPr lang="it-IT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model for a general non linear system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r>
              <a:rPr lang="it-IT" dirty="0"/>
              <a:t>	x(k+1) = </a:t>
            </a:r>
            <a:r>
              <a:rPr lang="it-IT" dirty="0" err="1"/>
              <a:t>fk</a:t>
            </a:r>
            <a:r>
              <a:rPr lang="it-IT" dirty="0"/>
              <a:t>(</a:t>
            </a:r>
            <a:r>
              <a:rPr lang="it-IT" dirty="0">
                <a:solidFill>
                  <a:srgbClr val="00B0F0"/>
                </a:solidFill>
              </a:rPr>
              <a:t>x(k)</a:t>
            </a:r>
            <a:r>
              <a:rPr lang="it-IT" dirty="0"/>
              <a:t>,u(k),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η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(k)</a:t>
            </a:r>
            <a:r>
              <a:rPr lang="it-IT" dirty="0"/>
              <a:t>)</a:t>
            </a:r>
          </a:p>
          <a:p>
            <a:r>
              <a:rPr lang="it-IT" dirty="0"/>
              <a:t>	z(k)  = </a:t>
            </a:r>
            <a:r>
              <a:rPr lang="it-IT" dirty="0" err="1"/>
              <a:t>hk</a:t>
            </a:r>
            <a:r>
              <a:rPr lang="it-IT" dirty="0"/>
              <a:t>(</a:t>
            </a:r>
            <a:r>
              <a:rPr lang="it-IT" dirty="0">
                <a:solidFill>
                  <a:srgbClr val="7030A0"/>
                </a:solidFill>
              </a:rPr>
              <a:t>x(k)</a:t>
            </a:r>
            <a:r>
              <a:rPr lang="it-IT" dirty="0"/>
              <a:t>,</a:t>
            </a:r>
            <a:r>
              <a:rPr lang="el-GR" dirty="0"/>
              <a:t>ε</a:t>
            </a:r>
            <a:r>
              <a:rPr lang="it-IT" dirty="0"/>
              <a:t>(k))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2FC2A6C2-4FA6-C044-3492-8F3D99511DC5}"/>
              </a:ext>
            </a:extLst>
          </p:cNvPr>
          <p:cNvSpPr/>
          <p:nvPr/>
        </p:nvSpPr>
        <p:spPr>
          <a:xfrm>
            <a:off x="4625266" y="1939771"/>
            <a:ext cx="896645" cy="798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80C52A1-BD43-B440-AFAA-EC0E236F2871}"/>
              </a:ext>
            </a:extLst>
          </p:cNvPr>
          <p:cNvSpPr/>
          <p:nvPr/>
        </p:nvSpPr>
        <p:spPr>
          <a:xfrm>
            <a:off x="3919491" y="3255510"/>
            <a:ext cx="5109099" cy="97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/>
                </a:solidFill>
              </a:rPr>
              <a:t>x_est</a:t>
            </a:r>
            <a:r>
              <a:rPr lang="it-IT" dirty="0">
                <a:solidFill>
                  <a:schemeClr val="tx1"/>
                </a:solidFill>
              </a:rPr>
              <a:t>(k+1) = </a:t>
            </a:r>
            <a:r>
              <a:rPr lang="it-IT" dirty="0" err="1">
                <a:solidFill>
                  <a:schemeClr val="tx1"/>
                </a:solidFill>
              </a:rPr>
              <a:t>fk</a:t>
            </a:r>
            <a:r>
              <a:rPr lang="it-IT" dirty="0">
                <a:solidFill>
                  <a:schemeClr val="tx1"/>
                </a:solidFill>
              </a:rPr>
              <a:t>( </a:t>
            </a:r>
            <a:r>
              <a:rPr lang="it-IT" dirty="0" err="1">
                <a:solidFill>
                  <a:srgbClr val="00B0F0"/>
                </a:solidFill>
              </a:rPr>
              <a:t>x_est</a:t>
            </a:r>
            <a:r>
              <a:rPr lang="it-IT" dirty="0">
                <a:solidFill>
                  <a:srgbClr val="00B0F0"/>
                </a:solidFill>
              </a:rPr>
              <a:t>(k)</a:t>
            </a:r>
            <a:r>
              <a:rPr lang="it-IT" dirty="0">
                <a:solidFill>
                  <a:schemeClr val="tx1"/>
                </a:solidFill>
              </a:rPr>
              <a:t>, u(k),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η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(k)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/>
                </a:solidFill>
              </a:rPr>
              <a:t>P_est</a:t>
            </a:r>
            <a:r>
              <a:rPr lang="it-IT" dirty="0">
                <a:solidFill>
                  <a:schemeClr val="tx1"/>
                </a:solidFill>
              </a:rPr>
              <a:t>(k+1) = </a:t>
            </a:r>
            <a:r>
              <a:rPr lang="it-IT" dirty="0">
                <a:solidFill>
                  <a:srgbClr val="00B0F0"/>
                </a:solidFill>
              </a:rPr>
              <a:t>A(k)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P_est</a:t>
            </a:r>
            <a:r>
              <a:rPr lang="it-IT" dirty="0">
                <a:solidFill>
                  <a:schemeClr val="tx1"/>
                </a:solidFill>
              </a:rPr>
              <a:t>(k) </a:t>
            </a:r>
            <a:r>
              <a:rPr lang="it-IT" dirty="0">
                <a:solidFill>
                  <a:srgbClr val="00B0F0"/>
                </a:solidFill>
              </a:rPr>
              <a:t>A(k)</a:t>
            </a:r>
            <a:r>
              <a:rPr lang="it-IT" dirty="0">
                <a:solidFill>
                  <a:schemeClr val="tx1"/>
                </a:solidFill>
              </a:rPr>
              <a:t>’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+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G(k)</a:t>
            </a:r>
            <a:r>
              <a:rPr lang="it-IT" dirty="0">
                <a:solidFill>
                  <a:schemeClr val="tx1"/>
                </a:solidFill>
              </a:rPr>
              <a:t> Q(k)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G(k)</a:t>
            </a:r>
            <a:r>
              <a:rPr lang="it-IT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52769D-DCC0-F944-FCB6-09353C2B0A41}"/>
              </a:ext>
            </a:extLst>
          </p:cNvPr>
          <p:cNvSpPr txBox="1"/>
          <p:nvPr/>
        </p:nvSpPr>
        <p:spPr>
          <a:xfrm>
            <a:off x="4481006" y="2862153"/>
            <a:ext cx="357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</a:t>
            </a:r>
            <a:r>
              <a:rPr lang="it-IT" dirty="0" err="1"/>
              <a:t>Predicion</a:t>
            </a:r>
            <a:r>
              <a:rPr lang="it-IT" dirty="0"/>
              <a:t> step: </a:t>
            </a:r>
            <a:r>
              <a:rPr lang="it-IT" dirty="0" err="1"/>
              <a:t>using</a:t>
            </a:r>
            <a:r>
              <a:rPr lang="it-IT" dirty="0"/>
              <a:t> the model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C177447-BF17-0DD9-6572-F83A6D732696}"/>
              </a:ext>
            </a:extLst>
          </p:cNvPr>
          <p:cNvSpPr txBox="1"/>
          <p:nvPr/>
        </p:nvSpPr>
        <p:spPr>
          <a:xfrm>
            <a:off x="1305018" y="3378470"/>
            <a:ext cx="217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Initialization</a:t>
            </a:r>
            <a:r>
              <a:rPr lang="it-IT" dirty="0"/>
              <a:t> of the estimate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4727443-8B67-464D-8FAF-6DE9F331E925}"/>
              </a:ext>
            </a:extLst>
          </p:cNvPr>
          <p:cNvSpPr/>
          <p:nvPr/>
        </p:nvSpPr>
        <p:spPr>
          <a:xfrm>
            <a:off x="3852910" y="4901539"/>
            <a:ext cx="5996867" cy="1614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S(k+1) = </a:t>
            </a:r>
            <a:r>
              <a:rPr lang="it-IT" dirty="0">
                <a:solidFill>
                  <a:srgbClr val="7030A0"/>
                </a:solidFill>
              </a:rPr>
              <a:t>H(k+1) </a:t>
            </a:r>
            <a:r>
              <a:rPr lang="it-IT" dirty="0" err="1">
                <a:solidFill>
                  <a:schemeClr val="tx1"/>
                </a:solidFill>
              </a:rPr>
              <a:t>P_est</a:t>
            </a:r>
            <a:r>
              <a:rPr lang="it-IT" dirty="0">
                <a:solidFill>
                  <a:schemeClr val="tx1"/>
                </a:solidFill>
              </a:rPr>
              <a:t>(k+1) </a:t>
            </a:r>
            <a:r>
              <a:rPr lang="it-IT" dirty="0">
                <a:solidFill>
                  <a:srgbClr val="7030A0"/>
                </a:solidFill>
              </a:rPr>
              <a:t>H(k+1)</a:t>
            </a:r>
            <a:r>
              <a:rPr lang="it-IT" dirty="0">
                <a:solidFill>
                  <a:schemeClr val="tx1"/>
                </a:solidFill>
              </a:rPr>
              <a:t>’ + R(k+1)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/>
                </a:solidFill>
              </a:rPr>
              <a:t>W(k+1) = </a:t>
            </a:r>
            <a:r>
              <a:rPr lang="it-IT" dirty="0" err="1">
                <a:solidFill>
                  <a:schemeClr val="tx1"/>
                </a:solidFill>
              </a:rPr>
              <a:t>P_est</a:t>
            </a:r>
            <a:r>
              <a:rPr lang="it-IT" dirty="0">
                <a:solidFill>
                  <a:schemeClr val="tx1"/>
                </a:solidFill>
              </a:rPr>
              <a:t>(k+1) </a:t>
            </a:r>
            <a:r>
              <a:rPr lang="it-IT" dirty="0">
                <a:solidFill>
                  <a:srgbClr val="7030A0"/>
                </a:solidFill>
              </a:rPr>
              <a:t>H(k+1)</a:t>
            </a:r>
            <a:r>
              <a:rPr lang="it-IT" dirty="0">
                <a:solidFill>
                  <a:schemeClr val="tx1"/>
                </a:solidFill>
              </a:rPr>
              <a:t>’ / S(k+1)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/>
                </a:solidFill>
              </a:rPr>
              <a:t>x_est</a:t>
            </a:r>
            <a:r>
              <a:rPr lang="it-IT" dirty="0">
                <a:solidFill>
                  <a:schemeClr val="tx1"/>
                </a:solidFill>
              </a:rPr>
              <a:t>(k+1) = </a:t>
            </a:r>
            <a:r>
              <a:rPr lang="it-IT" dirty="0" err="1">
                <a:solidFill>
                  <a:schemeClr val="tx1"/>
                </a:solidFill>
              </a:rPr>
              <a:t>x_est</a:t>
            </a:r>
            <a:r>
              <a:rPr lang="it-IT" dirty="0">
                <a:solidFill>
                  <a:schemeClr val="tx1"/>
                </a:solidFill>
              </a:rPr>
              <a:t>(k+1) + W(k+1) (z(k+1) – </a:t>
            </a:r>
            <a:r>
              <a:rPr lang="it-IT" dirty="0" err="1">
                <a:solidFill>
                  <a:schemeClr val="tx1"/>
                </a:solidFill>
              </a:rPr>
              <a:t>hk</a:t>
            </a:r>
            <a:r>
              <a:rPr lang="it-IT" dirty="0">
                <a:solidFill>
                  <a:schemeClr val="tx1"/>
                </a:solidFill>
              </a:rPr>
              <a:t>( </a:t>
            </a:r>
            <a:r>
              <a:rPr lang="it-IT" dirty="0" err="1">
                <a:solidFill>
                  <a:schemeClr val="tx1"/>
                </a:solidFill>
              </a:rPr>
              <a:t>x_est</a:t>
            </a:r>
            <a:r>
              <a:rPr lang="it-IT" dirty="0">
                <a:solidFill>
                  <a:schemeClr val="tx1"/>
                </a:solidFill>
              </a:rPr>
              <a:t>(k+1) ) )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/>
                </a:solidFill>
              </a:rPr>
              <a:t>P_est</a:t>
            </a:r>
            <a:r>
              <a:rPr lang="it-IT" dirty="0">
                <a:solidFill>
                  <a:schemeClr val="tx1"/>
                </a:solidFill>
              </a:rPr>
              <a:t>(k+1) = (I – W(k+1)) </a:t>
            </a:r>
            <a:r>
              <a:rPr lang="it-IT" dirty="0">
                <a:solidFill>
                  <a:srgbClr val="7030A0"/>
                </a:solidFill>
              </a:rPr>
              <a:t>H(k+1)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P_est</a:t>
            </a:r>
            <a:r>
              <a:rPr lang="it-IT" dirty="0">
                <a:solidFill>
                  <a:schemeClr val="tx1"/>
                </a:solidFill>
              </a:rPr>
              <a:t>(k+1)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7BFD0DE-9AED-250B-E7F9-463E0E7BACBA}"/>
              </a:ext>
            </a:extLst>
          </p:cNvPr>
          <p:cNvSpPr txBox="1"/>
          <p:nvPr/>
        </p:nvSpPr>
        <p:spPr>
          <a:xfrm>
            <a:off x="4561642" y="4508182"/>
            <a:ext cx="38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Update: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endParaRPr lang="it-IT" dirty="0"/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C5331B01-924E-DA3D-0B17-2CBB44856CDD}"/>
              </a:ext>
            </a:extLst>
          </p:cNvPr>
          <p:cNvCxnSpPr>
            <a:cxnSpLocks/>
            <a:stCxn id="15" idx="3"/>
            <a:endCxn id="11" idx="3"/>
          </p:cNvCxnSpPr>
          <p:nvPr/>
        </p:nvCxnSpPr>
        <p:spPr>
          <a:xfrm flipH="1" flipV="1">
            <a:off x="9028590" y="3742133"/>
            <a:ext cx="821187" cy="1966741"/>
          </a:xfrm>
          <a:prstGeom prst="bentConnector3">
            <a:avLst>
              <a:gd name="adj1" fmla="val -278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B9415BAA-7A5A-41B6-B6B8-EBEC23C48AED}"/>
              </a:ext>
            </a:extLst>
          </p:cNvPr>
          <p:cNvCxnSpPr/>
          <p:nvPr/>
        </p:nvCxnSpPr>
        <p:spPr>
          <a:xfrm>
            <a:off x="3195962" y="3719037"/>
            <a:ext cx="656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D03B75B-023D-2C7B-9AFB-8B34864894A0}"/>
              </a:ext>
            </a:extLst>
          </p:cNvPr>
          <p:cNvCxnSpPr>
            <a:cxnSpLocks/>
          </p:cNvCxnSpPr>
          <p:nvPr/>
        </p:nvCxnSpPr>
        <p:spPr>
          <a:xfrm>
            <a:off x="4483224" y="4228756"/>
            <a:ext cx="0" cy="672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18F1A0D-D4E1-06BA-41E9-C6500BC0A5D8}"/>
              </a:ext>
            </a:extLst>
          </p:cNvPr>
          <p:cNvCxnSpPr>
            <a:cxnSpLocks/>
          </p:cNvCxnSpPr>
          <p:nvPr/>
        </p:nvCxnSpPr>
        <p:spPr>
          <a:xfrm>
            <a:off x="3107185" y="5708874"/>
            <a:ext cx="742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B496846-7385-0AA4-05BE-E7DA05D285F3}"/>
              </a:ext>
            </a:extLst>
          </p:cNvPr>
          <p:cNvSpPr txBox="1"/>
          <p:nvPr/>
        </p:nvSpPr>
        <p:spPr>
          <a:xfrm>
            <a:off x="1420428" y="5524208"/>
            <a:ext cx="21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Measurements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387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D4F5B27-AA52-15D6-177F-D5295B597EE3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9221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Model of the system and </a:t>
            </a:r>
            <a:r>
              <a:rPr lang="it-IT" dirty="0" err="1">
                <a:solidFill>
                  <a:schemeClr val="bg1"/>
                </a:solidFill>
              </a:rPr>
              <a:t>Odometry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3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F2ECF-96BF-777E-B972-E37F5D8C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253331"/>
            <a:ext cx="10515600" cy="4351338"/>
          </a:xfrm>
        </p:spPr>
        <p:txBody>
          <a:bodyPr/>
          <a:lstStyle/>
          <a:p>
            <a:r>
              <a:rPr lang="it-IT" dirty="0"/>
              <a:t>The lidar (light </a:t>
            </a:r>
            <a:r>
              <a:rPr lang="it-IT" dirty="0" err="1"/>
              <a:t>detection</a:t>
            </a:r>
            <a:r>
              <a:rPr lang="it-IT" dirty="0"/>
              <a:t> and </a:t>
            </a:r>
            <a:r>
              <a:rPr lang="it-IT" dirty="0" err="1"/>
              <a:t>ranging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precise </a:t>
            </a:r>
            <a:r>
              <a:rPr lang="it-IT" dirty="0" err="1"/>
              <a:t>measurement</a:t>
            </a:r>
            <a:r>
              <a:rPr lang="it-IT" dirty="0"/>
              <a:t> system.</a:t>
            </a:r>
          </a:p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of the </a:t>
            </a:r>
            <a:r>
              <a:rPr lang="it-IT" dirty="0" err="1"/>
              <a:t>analyzed</a:t>
            </a:r>
            <a:r>
              <a:rPr lang="it-IT" dirty="0"/>
              <a:t> case are: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Field of </a:t>
            </a:r>
            <a:r>
              <a:rPr lang="it-IT" dirty="0" err="1"/>
              <a:t>view</a:t>
            </a:r>
            <a:r>
              <a:rPr lang="it-IT" dirty="0"/>
              <a:t>:                            180 [°]</a:t>
            </a:r>
          </a:p>
          <a:p>
            <a:pPr marL="457200" lvl="1" indent="0">
              <a:buNone/>
            </a:pPr>
            <a:r>
              <a:rPr lang="it-IT" dirty="0"/>
              <a:t>Range of </a:t>
            </a:r>
            <a:r>
              <a:rPr lang="it-IT" dirty="0" err="1"/>
              <a:t>measurament</a:t>
            </a:r>
            <a:r>
              <a:rPr lang="it-IT" dirty="0"/>
              <a:t>:         30   [m]</a:t>
            </a:r>
          </a:p>
          <a:p>
            <a:pPr marL="457200" lvl="1" indent="0">
              <a:buNone/>
            </a:pPr>
            <a:r>
              <a:rPr lang="it-IT" dirty="0" err="1"/>
              <a:t>Resolution</a:t>
            </a:r>
            <a:r>
              <a:rPr lang="it-IT" dirty="0"/>
              <a:t> of angle:                 0.5  [°]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F5841DD-F242-6372-5AD6-1A752B8A0DAF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9221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Lidar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8C5BA-929A-60AD-3395-74044EEB0834}"/>
              </a:ext>
            </a:extLst>
          </p:cNvPr>
          <p:cNvSpPr txBox="1"/>
          <p:nvPr/>
        </p:nvSpPr>
        <p:spPr>
          <a:xfrm>
            <a:off x="7696940" y="425240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LIDAR</a:t>
            </a:r>
          </a:p>
        </p:txBody>
      </p:sp>
    </p:spTree>
    <p:extLst>
      <p:ext uri="{BB962C8B-B14F-4D97-AF65-F5344CB8AC3E}">
        <p14:creationId xmlns:p14="http://schemas.microsoft.com/office/powerpoint/2010/main" val="24232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E5B10-C81E-CB47-DA2A-9AFB0165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Point cloud + features + </a:t>
            </a:r>
            <a:r>
              <a:rPr lang="it-IT"/>
              <a:t>collapsing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6E4EC2-43DA-12FF-BDDB-7870482B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50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3C9C126-924B-422B-23DB-4BE2AEAC3E51}"/>
              </a:ext>
            </a:extLst>
          </p:cNvPr>
          <p:cNvSpPr txBox="1">
            <a:spLocks/>
          </p:cNvSpPr>
          <p:nvPr/>
        </p:nvSpPr>
        <p:spPr>
          <a:xfrm>
            <a:off x="0" y="196451"/>
            <a:ext cx="12192000" cy="10641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05A678-5876-FEB8-8255-9E283F96120C}"/>
              </a:ext>
            </a:extLst>
          </p:cNvPr>
          <p:cNvSpPr txBox="1"/>
          <p:nvPr/>
        </p:nvSpPr>
        <p:spPr>
          <a:xfrm>
            <a:off x="4811694" y="1495886"/>
            <a:ext cx="11984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Prediction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160011-DE31-D6CE-65C0-43CA6D0966F6}"/>
              </a:ext>
            </a:extLst>
          </p:cNvPr>
          <p:cNvSpPr txBox="1"/>
          <p:nvPr/>
        </p:nvSpPr>
        <p:spPr>
          <a:xfrm>
            <a:off x="6766252" y="1495886"/>
            <a:ext cx="146333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Initialization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A680E0-C7A4-9733-8942-B77B60050159}"/>
              </a:ext>
            </a:extLst>
          </p:cNvPr>
          <p:cNvSpPr txBox="1"/>
          <p:nvPr/>
        </p:nvSpPr>
        <p:spPr>
          <a:xfrm>
            <a:off x="353063" y="2993107"/>
            <a:ext cx="21572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Features </a:t>
            </a:r>
            <a:r>
              <a:rPr lang="it-IT" dirty="0" err="1"/>
              <a:t>extraction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73974C-3FE4-3890-D6EB-C01367D5C847}"/>
              </a:ext>
            </a:extLst>
          </p:cNvPr>
          <p:cNvSpPr txBox="1"/>
          <p:nvPr/>
        </p:nvSpPr>
        <p:spPr>
          <a:xfrm>
            <a:off x="4718485" y="4624596"/>
            <a:ext cx="11984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Update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88CCB2-ED76-A052-70B7-879CDF58D02C}"/>
              </a:ext>
            </a:extLst>
          </p:cNvPr>
          <p:cNvSpPr txBox="1"/>
          <p:nvPr/>
        </p:nvSpPr>
        <p:spPr>
          <a:xfrm>
            <a:off x="3735277" y="5248751"/>
            <a:ext cx="315601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Update </a:t>
            </a:r>
            <a:r>
              <a:rPr lang="it-IT" dirty="0" err="1"/>
              <a:t>map</a:t>
            </a:r>
            <a:r>
              <a:rPr lang="it-IT" dirty="0"/>
              <a:t>:</a:t>
            </a:r>
          </a:p>
          <a:p>
            <a:pPr algn="ctr"/>
            <a:r>
              <a:rPr lang="it-IT" dirty="0"/>
              <a:t>new landmark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064E569-3B41-722A-8DBF-E004ECBF4940}"/>
              </a:ext>
            </a:extLst>
          </p:cNvPr>
          <p:cNvSpPr txBox="1"/>
          <p:nvPr/>
        </p:nvSpPr>
        <p:spPr>
          <a:xfrm>
            <a:off x="3974973" y="6336840"/>
            <a:ext cx="26766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close features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9029FFE-A5E0-5D15-6FA1-C5B0B1711D2F}"/>
              </a:ext>
            </a:extLst>
          </p:cNvPr>
          <p:cNvSpPr txBox="1"/>
          <p:nvPr/>
        </p:nvSpPr>
        <p:spPr>
          <a:xfrm>
            <a:off x="420577" y="2211873"/>
            <a:ext cx="202781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Observation</a:t>
            </a:r>
            <a:r>
              <a:rPr lang="it-IT" dirty="0"/>
              <a:t> LIDAR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77F03B2-C7DD-17ED-3776-9EBF95387648}"/>
              </a:ext>
            </a:extLst>
          </p:cNvPr>
          <p:cNvSpPr txBox="1"/>
          <p:nvPr/>
        </p:nvSpPr>
        <p:spPr>
          <a:xfrm>
            <a:off x="2857136" y="1495886"/>
            <a:ext cx="11984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Odometry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5518CA-247D-0E39-5312-020F93C8F0B8}"/>
              </a:ext>
            </a:extLst>
          </p:cNvPr>
          <p:cNvSpPr txBox="1"/>
          <p:nvPr/>
        </p:nvSpPr>
        <p:spPr>
          <a:xfrm>
            <a:off x="3793716" y="2854607"/>
            <a:ext cx="30642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correspondence</a:t>
            </a:r>
            <a:r>
              <a:rPr lang="it-IT" dirty="0"/>
              <a:t> with landmark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AB97C1D-2693-D63C-5F5A-D006D68B2D34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55621" y="1680552"/>
            <a:ext cx="7560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25C5152-98B8-DA78-28E1-06261158D37F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010179" y="1680552"/>
            <a:ext cx="7560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A2E4FB9-834C-4882-7FF8-C0CD27711409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1431700" y="2581205"/>
            <a:ext cx="2783" cy="411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30CB7E1-F662-7113-9CEB-E8DD8AAC2709}"/>
              </a:ext>
            </a:extLst>
          </p:cNvPr>
          <p:cNvSpPr txBox="1"/>
          <p:nvPr/>
        </p:nvSpPr>
        <p:spPr>
          <a:xfrm>
            <a:off x="4402209" y="3896442"/>
            <a:ext cx="183989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Check for a loop</a:t>
            </a:r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BA12C001-30B1-A48D-F42F-27515E64716C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 flipH="1" flipV="1">
            <a:off x="5410937" y="1495886"/>
            <a:ext cx="1240651" cy="5025620"/>
          </a:xfrm>
          <a:prstGeom prst="bentConnector4">
            <a:avLst>
              <a:gd name="adj1" fmla="val -171557"/>
              <a:gd name="adj2" fmla="val 10331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2B05BC7-2D79-BC84-F97B-200260296BB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313282" y="4993928"/>
            <a:ext cx="4446" cy="2548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3DD50C9-6ECE-D5D2-290E-DD98BB8F4BD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313281" y="5895082"/>
            <a:ext cx="1" cy="4417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A0FF5EBD-C936-46B1-0B3D-5EA7EA28EB5C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rot="16200000" flipH="1">
            <a:off x="4191931" y="3084223"/>
            <a:ext cx="2944044" cy="506033"/>
          </a:xfrm>
          <a:prstGeom prst="bentConnector4">
            <a:avLst>
              <a:gd name="adj1" fmla="val 19725"/>
              <a:gd name="adj2" fmla="val 465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82EE70B-9674-6618-E489-71EE9CD0B38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322155" y="3500938"/>
            <a:ext cx="3700" cy="395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708752D-202D-903B-C20E-76872F7AA943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5317728" y="4265774"/>
            <a:ext cx="4427" cy="358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57EF719-8BCF-225A-E33D-F55E330409C5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510336" y="3177773"/>
            <a:ext cx="12833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719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Laser rangefinder navigation</vt:lpstr>
      <vt:lpstr>Presentazione standard di PowerPoint</vt:lpstr>
      <vt:lpstr>Presentazione standard di PowerPoint</vt:lpstr>
      <vt:lpstr>SLAM: simultaneous localization and mapping</vt:lpstr>
      <vt:lpstr>Presentazione standard di PowerPoint</vt:lpstr>
      <vt:lpstr>Presentazione standard di PowerPoint</vt:lpstr>
      <vt:lpstr>Presentazione standard di PowerPoint</vt:lpstr>
      <vt:lpstr>Point cloud + features + collapsing</vt:lpstr>
      <vt:lpstr>Presentazione standard di PowerPoint</vt:lpstr>
      <vt:lpstr>Corrispondenza elissoidi + si muovono anche se non li vedo piu</vt:lpstr>
      <vt:lpstr>Update corrispondenza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+ video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rangefinder navigation</dc:title>
  <dc:creator>Edoardo Castioni</dc:creator>
  <cp:lastModifiedBy>Edoardo Castioni</cp:lastModifiedBy>
  <cp:revision>28</cp:revision>
  <dcterms:created xsi:type="dcterms:W3CDTF">2023-01-08T17:15:56Z</dcterms:created>
  <dcterms:modified xsi:type="dcterms:W3CDTF">2023-01-14T21:30:47Z</dcterms:modified>
</cp:coreProperties>
</file>