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1" r:id="rId17"/>
    <p:sldId id="272" r:id="rId18"/>
    <p:sldId id="273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Progetto finale machine </a:t>
            </a:r>
            <a:r>
              <a:rPr lang="it-IT" dirty="0" err="1" smtClean="0"/>
              <a:t>learning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45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 err="1" smtClean="0"/>
              <a:t>metrics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600" dirty="0"/>
              <a:t>Il nostro è un problema di classificazione binaria, con le due classi della </a:t>
            </a:r>
            <a:r>
              <a:rPr lang="it-IT" sz="3600" dirty="0" err="1"/>
              <a:t>label</a:t>
            </a:r>
            <a:r>
              <a:rPr lang="it-IT" sz="3600" dirty="0"/>
              <a:t> ben bilanciate</a:t>
            </a:r>
          </a:p>
          <a:p>
            <a:pPr marL="0" indent="0">
              <a:buNone/>
            </a:pPr>
            <a:r>
              <a:rPr lang="it-IT" sz="3600" dirty="0"/>
              <a:t>L'accuratezza può essere quindi considerata una buona metrica di valutazione, in più useremo una matrice di confusione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9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51489" y="381001"/>
            <a:ext cx="8187071" cy="2754086"/>
          </a:xfrm>
        </p:spPr>
        <p:txBody>
          <a:bodyPr/>
          <a:lstStyle/>
          <a:p>
            <a:r>
              <a:rPr lang="it-IT" dirty="0" smtClean="0"/>
              <a:t>Metodo 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151489" y="3370169"/>
            <a:ext cx="7017488" cy="1319397"/>
          </a:xfrm>
        </p:spPr>
        <p:txBody>
          <a:bodyPr>
            <a:normAutofit/>
          </a:bodyPr>
          <a:lstStyle/>
          <a:p>
            <a:r>
              <a:rPr lang="it-IT" sz="3200" dirty="0" smtClean="0"/>
              <a:t>Usiamo tutte le </a:t>
            </a:r>
            <a:r>
              <a:rPr lang="it-IT" sz="3200" dirty="0" err="1" smtClean="0"/>
              <a:t>features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8895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 smtClean="0"/>
              <a:t>Spot </a:t>
            </a:r>
            <a:r>
              <a:rPr lang="it-IT" sz="8000" dirty="0" err="1" smtClean="0"/>
              <a:t>check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 smtClean="0"/>
              <a:t>Accuratezza </a:t>
            </a:r>
            <a:r>
              <a:rPr lang="it-IT" sz="2800" dirty="0"/>
              <a:t>Random </a:t>
            </a:r>
            <a:r>
              <a:rPr lang="it-IT" sz="2800" dirty="0" err="1"/>
              <a:t>Forest</a:t>
            </a:r>
            <a:r>
              <a:rPr lang="it-IT" sz="2800" dirty="0"/>
              <a:t>: </a:t>
            </a:r>
            <a:r>
              <a:rPr lang="it-IT" sz="2800" dirty="0" smtClean="0"/>
              <a:t>0.9628309405351629</a:t>
            </a:r>
          </a:p>
          <a:p>
            <a:pPr marL="0" indent="0">
              <a:buNone/>
            </a:pPr>
            <a:r>
              <a:rPr lang="it-IT" sz="2800" dirty="0"/>
              <a:t>Accuratezza </a:t>
            </a:r>
            <a:r>
              <a:rPr lang="it-IT" sz="2800" dirty="0" err="1"/>
              <a:t>AdaBoost</a:t>
            </a:r>
            <a:r>
              <a:rPr lang="it-IT" sz="2800" dirty="0"/>
              <a:t>: </a:t>
            </a:r>
            <a:r>
              <a:rPr lang="it-IT" sz="2800" dirty="0" smtClean="0"/>
              <a:t>0.9277483093596339</a:t>
            </a:r>
          </a:p>
          <a:p>
            <a:pPr marL="0" indent="0">
              <a:buNone/>
            </a:pPr>
            <a:r>
              <a:rPr lang="it-IT" sz="2800" dirty="0" smtClean="0"/>
              <a:t>Accuratezza </a:t>
            </a:r>
            <a:r>
              <a:rPr lang="it-IT" sz="2800" dirty="0" err="1"/>
              <a:t>Logistic</a:t>
            </a:r>
            <a:r>
              <a:rPr lang="it-IT" sz="2800" dirty="0"/>
              <a:t> </a:t>
            </a:r>
            <a:r>
              <a:rPr lang="it-IT" sz="2800" dirty="0" err="1"/>
              <a:t>Regression</a:t>
            </a:r>
            <a:r>
              <a:rPr lang="it-IT" sz="2800" dirty="0"/>
              <a:t>: </a:t>
            </a:r>
            <a:r>
              <a:rPr lang="it-IT" sz="2800" dirty="0" smtClean="0"/>
              <a:t>0.8751340095031759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/>
              <a:t>Otteniamo i risultati migliori con Random </a:t>
            </a:r>
            <a:r>
              <a:rPr lang="it-IT" sz="2800" dirty="0" err="1"/>
              <a:t>Forest</a:t>
            </a:r>
            <a:r>
              <a:rPr lang="it-IT" sz="2800" dirty="0"/>
              <a:t> e </a:t>
            </a:r>
            <a:r>
              <a:rPr lang="it-IT" sz="2800" dirty="0" err="1"/>
              <a:t>Adaboost</a:t>
            </a:r>
            <a:r>
              <a:rPr lang="it-IT" sz="2800" dirty="0"/>
              <a:t>, su questi eseguiremo il </a:t>
            </a:r>
            <a:r>
              <a:rPr lang="it-IT" sz="2800" dirty="0" err="1"/>
              <a:t>tuning</a:t>
            </a:r>
            <a:r>
              <a:rPr lang="it-IT" sz="2800" dirty="0"/>
              <a:t> degli </a:t>
            </a:r>
            <a:r>
              <a:rPr lang="it-IT" sz="2800" dirty="0" err="1"/>
              <a:t>iperparametri</a:t>
            </a:r>
            <a:endParaRPr lang="it-IT" sz="2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8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874517"/>
          </a:xfrm>
        </p:spPr>
        <p:txBody>
          <a:bodyPr>
            <a:noAutofit/>
          </a:bodyPr>
          <a:lstStyle/>
          <a:p>
            <a:pPr algn="ctr"/>
            <a:r>
              <a:rPr lang="it-IT" sz="7200" dirty="0" err="1" smtClean="0"/>
              <a:t>Hyperparameters</a:t>
            </a:r>
            <a:r>
              <a:rPr lang="it-IT" sz="7200" dirty="0" smtClean="0"/>
              <a:t> </a:t>
            </a:r>
            <a:r>
              <a:rPr lang="it-IT" sz="7200" dirty="0" err="1" smtClean="0"/>
              <a:t>tuning</a:t>
            </a:r>
            <a:endParaRPr lang="it-IT" sz="7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smtClean="0"/>
              <a:t>Random </a:t>
            </a:r>
            <a:r>
              <a:rPr lang="it-IT" b="1" dirty="0" err="1" smtClean="0"/>
              <a:t>Forest</a:t>
            </a:r>
            <a:endParaRPr lang="it-IT" b="1" dirty="0" smtClean="0"/>
          </a:p>
          <a:p>
            <a:pPr marL="0" indent="0">
              <a:buNone/>
            </a:pPr>
            <a:r>
              <a:rPr lang="it-IT" dirty="0" smtClean="0"/>
              <a:t>I </a:t>
            </a:r>
            <a:r>
              <a:rPr lang="it-IT" dirty="0"/>
              <a:t>migliori parametri sono {</a:t>
            </a:r>
            <a:r>
              <a:rPr lang="it-IT" dirty="0" smtClean="0"/>
              <a:t>'</a:t>
            </a:r>
            <a:r>
              <a:rPr lang="it-IT" dirty="0" err="1" smtClean="0"/>
              <a:t>max_depth</a:t>
            </a:r>
            <a:r>
              <a:rPr lang="it-IT" dirty="0"/>
              <a:t>': None, </a:t>
            </a:r>
            <a:r>
              <a:rPr lang="it-IT" dirty="0" smtClean="0"/>
              <a:t>'</a:t>
            </a:r>
            <a:r>
              <a:rPr lang="it-IT" dirty="0" err="1" smtClean="0"/>
              <a:t>max_features</a:t>
            </a:r>
            <a:r>
              <a:rPr lang="it-IT" dirty="0"/>
              <a:t>': '</a:t>
            </a:r>
            <a:r>
              <a:rPr lang="it-IT" dirty="0" err="1"/>
              <a:t>sqrt</a:t>
            </a:r>
            <a:r>
              <a:rPr lang="it-IT" dirty="0"/>
              <a:t>', </a:t>
            </a:r>
            <a:r>
              <a:rPr lang="it-IT" dirty="0" smtClean="0"/>
              <a:t>'</a:t>
            </a:r>
            <a:r>
              <a:rPr lang="it-IT" dirty="0" err="1" smtClean="0"/>
              <a:t>n_estimators</a:t>
            </a:r>
            <a:r>
              <a:rPr lang="it-IT" dirty="0"/>
              <a:t>': 1000}</a:t>
            </a:r>
          </a:p>
          <a:p>
            <a:pPr marL="0" indent="0">
              <a:buNone/>
            </a:pPr>
            <a:r>
              <a:rPr lang="it-IT" dirty="0"/>
              <a:t>Accuratezza test 0.963658761934093</a:t>
            </a:r>
          </a:p>
          <a:p>
            <a:pPr marL="0" indent="0">
              <a:buNone/>
            </a:pPr>
            <a:r>
              <a:rPr lang="it-IT" dirty="0"/>
              <a:t>Accuratezza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smtClean="0"/>
              <a:t>1.0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 err="1" smtClean="0"/>
              <a:t>AdaBoost</a:t>
            </a:r>
            <a:endParaRPr lang="it-IT" b="1" dirty="0"/>
          </a:p>
          <a:p>
            <a:pPr marL="0" indent="0">
              <a:buNone/>
            </a:pPr>
            <a:r>
              <a:rPr lang="it-IT" dirty="0" smtClean="0"/>
              <a:t>I migliori parametri sono {'</a:t>
            </a:r>
            <a:r>
              <a:rPr lang="it-IT" dirty="0" err="1" smtClean="0"/>
              <a:t>learning_rate</a:t>
            </a:r>
            <a:r>
              <a:rPr lang="it-IT" dirty="0" smtClean="0"/>
              <a:t>': 1.0, '</a:t>
            </a:r>
            <a:r>
              <a:rPr lang="it-IT" dirty="0" err="1" smtClean="0"/>
              <a:t>n_estimators</a:t>
            </a:r>
            <a:r>
              <a:rPr lang="it-IT" dirty="0" smtClean="0"/>
              <a:t>': 100}</a:t>
            </a:r>
          </a:p>
          <a:p>
            <a:pPr marL="0" indent="0">
              <a:buNone/>
            </a:pPr>
            <a:r>
              <a:rPr lang="it-IT" dirty="0" smtClean="0"/>
              <a:t>Accuratezza test 0.9291653834308593</a:t>
            </a:r>
          </a:p>
          <a:p>
            <a:pPr marL="0" indent="0">
              <a:buNone/>
            </a:pPr>
            <a:r>
              <a:rPr lang="it-IT" dirty="0" smtClean="0"/>
              <a:t>Accuratezza </a:t>
            </a:r>
            <a:r>
              <a:rPr lang="it-IT" dirty="0" err="1" smtClean="0"/>
              <a:t>train</a:t>
            </a:r>
            <a:r>
              <a:rPr lang="it-IT" dirty="0" smtClean="0"/>
              <a:t> 0.9295546089425947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51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3261" y="28303"/>
            <a:ext cx="10178322" cy="1492132"/>
          </a:xfrm>
        </p:spPr>
        <p:txBody>
          <a:bodyPr/>
          <a:lstStyle/>
          <a:p>
            <a:pPr algn="ctr"/>
            <a:r>
              <a:rPr lang="it-IT" dirty="0" smtClean="0"/>
              <a:t>Matrice di confusione</a:t>
            </a:r>
            <a:br>
              <a:rPr lang="it-IT" dirty="0" smtClean="0"/>
            </a:br>
            <a:r>
              <a:rPr lang="it-IT" dirty="0" smtClean="0"/>
              <a:t>(random </a:t>
            </a:r>
            <a:r>
              <a:rPr lang="it-IT" dirty="0" err="1" smtClean="0"/>
              <a:t>forest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20" y="2011680"/>
            <a:ext cx="7524205" cy="43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7300" y="28303"/>
            <a:ext cx="10178322" cy="1492132"/>
          </a:xfrm>
        </p:spPr>
        <p:txBody>
          <a:bodyPr/>
          <a:lstStyle/>
          <a:p>
            <a:pPr algn="ctr"/>
            <a:r>
              <a:rPr lang="it-IT" dirty="0" smtClean="0"/>
              <a:t>Matrice di confusione</a:t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err="1" smtClean="0"/>
              <a:t>adaboost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950" y="1998617"/>
            <a:ext cx="7354388" cy="43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38426" y="2286000"/>
            <a:ext cx="8187071" cy="1689921"/>
          </a:xfrm>
        </p:spPr>
        <p:txBody>
          <a:bodyPr/>
          <a:lstStyle/>
          <a:p>
            <a:r>
              <a:rPr lang="it-IT" dirty="0" smtClean="0"/>
              <a:t>Metodo 2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138426" y="4101689"/>
            <a:ext cx="7017488" cy="951135"/>
          </a:xfrm>
        </p:spPr>
        <p:txBody>
          <a:bodyPr>
            <a:normAutofit/>
          </a:bodyPr>
          <a:lstStyle/>
          <a:p>
            <a:r>
              <a:rPr lang="it-IT" sz="2800" dirty="0" smtClean="0"/>
              <a:t>Utilizziamo le </a:t>
            </a:r>
            <a:r>
              <a:rPr lang="it-IT" sz="2800" dirty="0" err="1" smtClean="0"/>
              <a:t>features</a:t>
            </a:r>
            <a:r>
              <a:rPr lang="it-IT" sz="2800" dirty="0" smtClean="0"/>
              <a:t> più rilevanti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448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 smtClean="0"/>
              <a:t>Spot </a:t>
            </a:r>
            <a:r>
              <a:rPr lang="it-IT" sz="8000" dirty="0" err="1" smtClean="0"/>
              <a:t>check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/>
              <a:t>Accuratezza Random </a:t>
            </a:r>
            <a:r>
              <a:rPr lang="it-IT" sz="2800" dirty="0" err="1"/>
              <a:t>Forest</a:t>
            </a:r>
            <a:r>
              <a:rPr lang="it-IT" sz="2800" dirty="0"/>
              <a:t>: </a:t>
            </a:r>
            <a:r>
              <a:rPr lang="it-IT" sz="2800" dirty="0" smtClean="0"/>
              <a:t>0.9161474684053772</a:t>
            </a:r>
          </a:p>
          <a:p>
            <a:pPr marL="0" indent="0">
              <a:buNone/>
            </a:pPr>
            <a:r>
              <a:rPr lang="it-IT" sz="2800" dirty="0"/>
              <a:t>Accuratezza </a:t>
            </a:r>
            <a:r>
              <a:rPr lang="it-IT" sz="2800" dirty="0" err="1"/>
              <a:t>AdaBoost</a:t>
            </a:r>
            <a:r>
              <a:rPr lang="it-IT" sz="2800" dirty="0"/>
              <a:t>: </a:t>
            </a:r>
            <a:r>
              <a:rPr lang="it-IT" sz="2800" dirty="0" smtClean="0"/>
              <a:t>0.8993788882955693</a:t>
            </a:r>
          </a:p>
          <a:p>
            <a:pPr marL="0" indent="0">
              <a:buNone/>
            </a:pPr>
            <a:r>
              <a:rPr lang="it-IT" sz="2800" dirty="0"/>
              <a:t>Accuratezza </a:t>
            </a:r>
            <a:r>
              <a:rPr lang="it-IT" sz="2800" dirty="0" err="1"/>
              <a:t>Logistic</a:t>
            </a:r>
            <a:r>
              <a:rPr lang="it-IT" sz="2800" dirty="0"/>
              <a:t> </a:t>
            </a:r>
            <a:r>
              <a:rPr lang="it-IT" sz="2800" dirty="0" err="1"/>
              <a:t>Regression</a:t>
            </a:r>
            <a:r>
              <a:rPr lang="it-IT" sz="2800" dirty="0"/>
              <a:t>: </a:t>
            </a:r>
            <a:r>
              <a:rPr lang="it-IT" sz="2800" dirty="0" smtClean="0"/>
              <a:t>0.8461657519972408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 smtClean="0"/>
              <a:t>Anche in questo caso otteniamo </a:t>
            </a:r>
            <a:r>
              <a:rPr lang="it-IT" sz="2800" dirty="0"/>
              <a:t>i risultati migliori con Random </a:t>
            </a:r>
            <a:r>
              <a:rPr lang="it-IT" sz="2800" dirty="0" err="1"/>
              <a:t>Forest</a:t>
            </a:r>
            <a:r>
              <a:rPr lang="it-IT" sz="2800" dirty="0"/>
              <a:t> e </a:t>
            </a:r>
            <a:r>
              <a:rPr lang="it-IT" sz="2800" dirty="0" err="1"/>
              <a:t>Adaboost</a:t>
            </a:r>
            <a:r>
              <a:rPr lang="it-IT" sz="2800" dirty="0"/>
              <a:t>, su questi eseguiremo il </a:t>
            </a:r>
            <a:r>
              <a:rPr lang="it-IT" sz="2800" dirty="0" err="1"/>
              <a:t>tuning</a:t>
            </a:r>
            <a:r>
              <a:rPr lang="it-IT" sz="2800" dirty="0"/>
              <a:t> degli </a:t>
            </a:r>
            <a:r>
              <a:rPr lang="it-IT" sz="2800" dirty="0" err="1"/>
              <a:t>iperparametri</a:t>
            </a:r>
            <a:endParaRPr lang="it-IT" sz="2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8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7300" y="-1"/>
            <a:ext cx="10178322" cy="2116184"/>
          </a:xfrm>
        </p:spPr>
        <p:txBody>
          <a:bodyPr>
            <a:noAutofit/>
          </a:bodyPr>
          <a:lstStyle/>
          <a:p>
            <a:pPr algn="ctr"/>
            <a:r>
              <a:rPr lang="it-IT" sz="7200" dirty="0" err="1" smtClean="0"/>
              <a:t>Hyperparameters</a:t>
            </a:r>
            <a:r>
              <a:rPr lang="it-IT" sz="7200" dirty="0" smtClean="0"/>
              <a:t> </a:t>
            </a:r>
            <a:r>
              <a:rPr lang="it-IT" sz="7200" dirty="0" err="1" smtClean="0"/>
              <a:t>tuning</a:t>
            </a:r>
            <a:endParaRPr lang="it-IT" sz="7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7300" y="2116183"/>
            <a:ext cx="10178322" cy="4246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smtClean="0"/>
              <a:t>Random </a:t>
            </a:r>
            <a:r>
              <a:rPr lang="it-IT" b="1" dirty="0" err="1" smtClean="0"/>
              <a:t>Forest</a:t>
            </a:r>
            <a:endParaRPr lang="it-IT" b="1" dirty="0" smtClean="0"/>
          </a:p>
          <a:p>
            <a:pPr marL="0" indent="0">
              <a:buNone/>
            </a:pPr>
            <a:r>
              <a:rPr lang="it-IT" dirty="0" smtClean="0"/>
              <a:t>I </a:t>
            </a:r>
            <a:r>
              <a:rPr lang="it-IT" dirty="0"/>
              <a:t>migliori parametri sono {</a:t>
            </a:r>
            <a:r>
              <a:rPr lang="it-IT" dirty="0" smtClean="0"/>
              <a:t>'</a:t>
            </a:r>
            <a:r>
              <a:rPr lang="it-IT" dirty="0" err="1" smtClean="0"/>
              <a:t>max_depth</a:t>
            </a:r>
            <a:r>
              <a:rPr lang="it-IT" dirty="0"/>
              <a:t>': 15, </a:t>
            </a:r>
            <a:r>
              <a:rPr lang="it-IT" dirty="0" smtClean="0"/>
              <a:t>'</a:t>
            </a:r>
            <a:r>
              <a:rPr lang="it-IT" dirty="0" err="1" smtClean="0"/>
              <a:t>max_features</a:t>
            </a:r>
            <a:r>
              <a:rPr lang="it-IT" dirty="0"/>
              <a:t>': '</a:t>
            </a:r>
            <a:r>
              <a:rPr lang="it-IT" dirty="0" err="1"/>
              <a:t>sqrt</a:t>
            </a:r>
            <a:r>
              <a:rPr lang="it-IT" dirty="0"/>
              <a:t>', </a:t>
            </a:r>
            <a:r>
              <a:rPr lang="it-IT" dirty="0" smtClean="0"/>
              <a:t>'</a:t>
            </a:r>
            <a:r>
              <a:rPr lang="it-IT" dirty="0" err="1" smtClean="0"/>
              <a:t>n_estimators</a:t>
            </a:r>
            <a:r>
              <a:rPr lang="it-IT" dirty="0"/>
              <a:t>': 100}</a:t>
            </a:r>
          </a:p>
          <a:p>
            <a:pPr marL="0" indent="0">
              <a:buNone/>
            </a:pPr>
            <a:r>
              <a:rPr lang="it-IT" dirty="0"/>
              <a:t>Accuratezza test 0.9154219279334771</a:t>
            </a:r>
          </a:p>
          <a:p>
            <a:pPr marL="0" indent="0">
              <a:buNone/>
            </a:pPr>
            <a:r>
              <a:rPr lang="it-IT" dirty="0"/>
              <a:t>Accuratezza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smtClean="0"/>
              <a:t>0.9167173780752848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 err="1" smtClean="0"/>
              <a:t>AdaBoost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I migliori parametri sono {</a:t>
            </a:r>
            <a:r>
              <a:rPr lang="it-IT" dirty="0" smtClean="0"/>
              <a:t>'</a:t>
            </a:r>
            <a:r>
              <a:rPr lang="it-IT" dirty="0" err="1" smtClean="0"/>
              <a:t>learning_rate</a:t>
            </a:r>
            <a:r>
              <a:rPr lang="it-IT" dirty="0"/>
              <a:t>': 1.0, </a:t>
            </a:r>
            <a:r>
              <a:rPr lang="it-IT" dirty="0" smtClean="0"/>
              <a:t>'</a:t>
            </a:r>
            <a:r>
              <a:rPr lang="it-IT" dirty="0" err="1" smtClean="0"/>
              <a:t>n_estimators</a:t>
            </a:r>
            <a:r>
              <a:rPr lang="it-IT" dirty="0"/>
              <a:t>': 50}</a:t>
            </a:r>
          </a:p>
          <a:p>
            <a:pPr marL="0" indent="0">
              <a:buNone/>
            </a:pPr>
            <a:r>
              <a:rPr lang="it-IT" dirty="0"/>
              <a:t>Accuratezza test 0.899445642131198</a:t>
            </a:r>
          </a:p>
          <a:p>
            <a:pPr marL="0" indent="0">
              <a:buNone/>
            </a:pPr>
            <a:r>
              <a:rPr lang="it-IT" dirty="0"/>
              <a:t>Accuratezza </a:t>
            </a:r>
            <a:r>
              <a:rPr lang="it-IT" dirty="0" err="1"/>
              <a:t>train</a:t>
            </a:r>
            <a:r>
              <a:rPr lang="it-IT" dirty="0"/>
              <a:t> 0.899494817777005</a:t>
            </a:r>
          </a:p>
        </p:txBody>
      </p:sp>
    </p:spTree>
    <p:extLst>
      <p:ext uri="{BB962C8B-B14F-4D97-AF65-F5344CB8AC3E}">
        <p14:creationId xmlns:p14="http://schemas.microsoft.com/office/powerpoint/2010/main" val="3874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1678" y="15240"/>
            <a:ext cx="10178322" cy="1492132"/>
          </a:xfrm>
        </p:spPr>
        <p:txBody>
          <a:bodyPr/>
          <a:lstStyle/>
          <a:p>
            <a:pPr algn="ctr"/>
            <a:r>
              <a:rPr lang="it-IT" dirty="0" smtClean="0"/>
              <a:t>Matrice di confusione</a:t>
            </a:r>
            <a:br>
              <a:rPr lang="it-IT" dirty="0" smtClean="0"/>
            </a:br>
            <a:r>
              <a:rPr lang="it-IT" dirty="0" smtClean="0"/>
              <a:t>(random </a:t>
            </a:r>
            <a:r>
              <a:rPr lang="it-IT" dirty="0" err="1" smtClean="0"/>
              <a:t>forest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394" y="1998617"/>
            <a:ext cx="6740435" cy="43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55546" y="145868"/>
            <a:ext cx="8187071" cy="4064627"/>
          </a:xfrm>
        </p:spPr>
        <p:txBody>
          <a:bodyPr/>
          <a:lstStyle/>
          <a:p>
            <a:r>
              <a:rPr lang="it-IT" dirty="0"/>
              <a:t>notebook Google </a:t>
            </a:r>
            <a:r>
              <a:rPr lang="it-IT" dirty="0" err="1"/>
              <a:t>Colaboratory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242930" y="4954365"/>
            <a:ext cx="7017488" cy="1408335"/>
          </a:xfrm>
        </p:spPr>
        <p:txBody>
          <a:bodyPr>
            <a:noAutofit/>
          </a:bodyPr>
          <a:lstStyle/>
          <a:p>
            <a:r>
              <a:rPr lang="it-IT" sz="1800" dirty="0"/>
              <a:t>Link</a:t>
            </a:r>
            <a:r>
              <a:rPr lang="it-IT" sz="1800" dirty="0" smtClean="0"/>
              <a:t>:</a:t>
            </a:r>
          </a:p>
          <a:p>
            <a:r>
              <a:rPr lang="it-IT" sz="1800" dirty="0" smtClean="0"/>
              <a:t>https</a:t>
            </a:r>
            <a:r>
              <a:rPr lang="it-IT" sz="1800" dirty="0"/>
              <a:t>://colab.research.google.com/drive/1q6nq5rEA7rkeUGSZL3G7sxtHoX1G33F1?usp=share_link</a:t>
            </a:r>
          </a:p>
        </p:txBody>
      </p:sp>
    </p:spTree>
    <p:extLst>
      <p:ext uri="{BB962C8B-B14F-4D97-AF65-F5344CB8AC3E}">
        <p14:creationId xmlns:p14="http://schemas.microsoft.com/office/powerpoint/2010/main" val="1566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1678" y="2177"/>
            <a:ext cx="10178322" cy="1492132"/>
          </a:xfrm>
        </p:spPr>
        <p:txBody>
          <a:bodyPr/>
          <a:lstStyle/>
          <a:p>
            <a:pPr algn="ctr"/>
            <a:r>
              <a:rPr lang="it-IT" dirty="0" smtClean="0"/>
              <a:t>Matrice di confusione</a:t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err="1" smtClean="0"/>
              <a:t>adaboost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3" y="1972491"/>
            <a:ext cx="6779623" cy="43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8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7300" y="19950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it-IT" sz="8000" dirty="0" smtClean="0"/>
              <a:t>conclusione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Confrontando il metodo </a:t>
            </a:r>
            <a:r>
              <a:rPr lang="it-IT" sz="2800" dirty="0" smtClean="0"/>
              <a:t>1 </a:t>
            </a:r>
            <a:r>
              <a:rPr lang="it-IT" sz="2800" dirty="0"/>
              <a:t>dove usiamo tutte le </a:t>
            </a:r>
            <a:r>
              <a:rPr lang="it-IT" sz="2800" dirty="0" err="1"/>
              <a:t>features</a:t>
            </a:r>
            <a:r>
              <a:rPr lang="it-IT" sz="2800" dirty="0"/>
              <a:t> con il 2 dove utilizziamo solo quelle che l'analisi ci ha suggerito come più rilevanti vediamo che il miglior modello risulta essere sempre Random </a:t>
            </a:r>
            <a:r>
              <a:rPr lang="it-IT" sz="2800" dirty="0" err="1"/>
              <a:t>Forest</a:t>
            </a:r>
            <a:r>
              <a:rPr lang="it-IT" sz="2800" dirty="0"/>
              <a:t>. Tra le 2 alternative valutiamo però come il migliore quello dove usiamo l'intero </a:t>
            </a:r>
            <a:r>
              <a:rPr lang="it-IT" sz="2800" dirty="0" err="1"/>
              <a:t>dataset</a:t>
            </a:r>
            <a:r>
              <a:rPr lang="it-IT" sz="2800" dirty="0"/>
              <a:t> come ci viene dimostrato sia dal risultato </a:t>
            </a:r>
            <a:r>
              <a:rPr lang="it-IT" sz="2800" dirty="0" smtClean="0"/>
              <a:t>dell'accuratezza sul test </a:t>
            </a:r>
            <a:r>
              <a:rPr lang="it-IT" sz="2800" dirty="0"/>
              <a:t>e sia dalla matrice di confusione</a:t>
            </a:r>
          </a:p>
        </p:txBody>
      </p:sp>
    </p:spTree>
    <p:extLst>
      <p:ext uri="{BB962C8B-B14F-4D97-AF65-F5344CB8AC3E}">
        <p14:creationId xmlns:p14="http://schemas.microsoft.com/office/powerpoint/2010/main" val="219766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 smtClean="0"/>
              <a:t>introduzione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In questo progetto andremo ad analizzare un </a:t>
            </a:r>
            <a:r>
              <a:rPr lang="it-IT" sz="3600" dirty="0" err="1"/>
              <a:t>dataset</a:t>
            </a:r>
            <a:r>
              <a:rPr lang="it-IT" sz="3600" dirty="0"/>
              <a:t> contenente i dati di una compagnia aerea. L'obiettivo sarà quello di creare un buon modello in grado di predire se </a:t>
            </a:r>
            <a:r>
              <a:rPr lang="it-IT" sz="3600" dirty="0" smtClean="0"/>
              <a:t>i relativi clienti siano soddisfatti </a:t>
            </a:r>
            <a:r>
              <a:rPr lang="it-IT" sz="3600" dirty="0"/>
              <a:t>o meno dell'azienda.</a:t>
            </a:r>
          </a:p>
        </p:txBody>
      </p:sp>
    </p:spTree>
    <p:extLst>
      <p:ext uri="{BB962C8B-B14F-4D97-AF65-F5344CB8AC3E}">
        <p14:creationId xmlns:p14="http://schemas.microsoft.com/office/powerpoint/2010/main" val="33073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9975" y="2209702"/>
            <a:ext cx="5985145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 err="1" smtClean="0"/>
              <a:t>Table</a:t>
            </a:r>
            <a:r>
              <a:rPr lang="it-IT" sz="8000" dirty="0" smtClean="0"/>
              <a:t> of </a:t>
            </a:r>
            <a:r>
              <a:rPr lang="it-IT" sz="8000" dirty="0" err="1" smtClean="0"/>
              <a:t>contents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4046" y="248194"/>
            <a:ext cx="6100354" cy="6027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 err="1" smtClean="0"/>
              <a:t>Preprocessing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1.1 </a:t>
            </a:r>
            <a:r>
              <a:rPr lang="it-IT" sz="1800" dirty="0" err="1"/>
              <a:t>Missing</a:t>
            </a:r>
            <a:r>
              <a:rPr lang="it-IT" sz="1800" dirty="0"/>
              <a:t> </a:t>
            </a:r>
            <a:r>
              <a:rPr lang="it-IT" sz="1800" dirty="0" err="1"/>
              <a:t>Values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1.2 </a:t>
            </a:r>
            <a:r>
              <a:rPr lang="it-IT" sz="1800" dirty="0" err="1"/>
              <a:t>Outliers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1.3 </a:t>
            </a:r>
            <a:r>
              <a:rPr lang="it-IT" sz="1800" dirty="0" err="1"/>
              <a:t>Feature</a:t>
            </a:r>
            <a:r>
              <a:rPr lang="it-IT" sz="1800" dirty="0"/>
              <a:t> </a:t>
            </a:r>
            <a:r>
              <a:rPr lang="it-IT" sz="1800" dirty="0" err="1"/>
              <a:t>selection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1.4 </a:t>
            </a:r>
            <a:r>
              <a:rPr lang="it-IT" sz="1800" dirty="0" err="1"/>
              <a:t>Metrics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Metodo 1</a:t>
            </a:r>
          </a:p>
          <a:p>
            <a:pPr marL="0" indent="0">
              <a:buNone/>
            </a:pPr>
            <a:r>
              <a:rPr lang="it-IT" sz="1800" dirty="0"/>
              <a:t>2.1 Spot </a:t>
            </a:r>
            <a:r>
              <a:rPr lang="it-IT" sz="1800" dirty="0" err="1"/>
              <a:t>check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2.2 </a:t>
            </a:r>
            <a:r>
              <a:rPr lang="it-IT" sz="1800" dirty="0" err="1"/>
              <a:t>Hyperparameters</a:t>
            </a:r>
            <a:r>
              <a:rPr lang="it-IT" sz="1800" dirty="0"/>
              <a:t> </a:t>
            </a:r>
            <a:r>
              <a:rPr lang="it-IT" sz="1800" dirty="0" err="1"/>
              <a:t>tuning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2.2.1 Random </a:t>
            </a:r>
            <a:r>
              <a:rPr lang="it-IT" sz="1800" dirty="0" err="1"/>
              <a:t>Forest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2.2.2 </a:t>
            </a:r>
            <a:r>
              <a:rPr lang="it-IT" sz="1800" dirty="0" err="1"/>
              <a:t>AdaBoost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Metodo 2</a:t>
            </a:r>
          </a:p>
          <a:p>
            <a:pPr marL="0" indent="0">
              <a:buNone/>
            </a:pPr>
            <a:r>
              <a:rPr lang="it-IT" sz="1800" dirty="0"/>
              <a:t>3.1 Spot </a:t>
            </a:r>
            <a:r>
              <a:rPr lang="it-IT" sz="1800" dirty="0" err="1"/>
              <a:t>Check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3.2 </a:t>
            </a:r>
            <a:r>
              <a:rPr lang="it-IT" sz="1800" dirty="0" err="1"/>
              <a:t>Hyperparameters</a:t>
            </a:r>
            <a:r>
              <a:rPr lang="it-IT" sz="1800" dirty="0"/>
              <a:t> </a:t>
            </a:r>
            <a:r>
              <a:rPr lang="it-IT" sz="1800" dirty="0" err="1"/>
              <a:t>tuning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3.2.1 Random </a:t>
            </a:r>
            <a:r>
              <a:rPr lang="it-IT" sz="1800" dirty="0" err="1"/>
              <a:t>Forest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3.2.2 </a:t>
            </a:r>
            <a:r>
              <a:rPr lang="it-IT" sz="1800" dirty="0" err="1"/>
              <a:t>AdaBoost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31135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1678" y="28303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it-IT" sz="8000" dirty="0" smtClean="0"/>
              <a:t>descrizione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1162594"/>
            <a:ext cx="10178322" cy="56954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/>
              <a:t>Gender:</a:t>
            </a:r>
            <a:r>
              <a:rPr lang="it-IT" dirty="0"/>
              <a:t> Categorica (</a:t>
            </a:r>
            <a:r>
              <a:rPr lang="it-IT" dirty="0" err="1"/>
              <a:t>Female</a:t>
            </a:r>
            <a:r>
              <a:rPr lang="it-IT" dirty="0"/>
              <a:t>/Male)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Costumer</a:t>
            </a:r>
            <a:r>
              <a:rPr lang="it-IT" b="1" dirty="0"/>
              <a:t> </a:t>
            </a:r>
            <a:r>
              <a:rPr lang="it-IT" b="1" dirty="0" err="1"/>
              <a:t>Type</a:t>
            </a:r>
            <a:r>
              <a:rPr lang="it-IT" b="1" dirty="0"/>
              <a:t>:</a:t>
            </a:r>
            <a:r>
              <a:rPr lang="it-IT" dirty="0"/>
              <a:t> Categorica (</a:t>
            </a:r>
            <a:r>
              <a:rPr lang="it-IT" dirty="0" err="1"/>
              <a:t>Loyal</a:t>
            </a:r>
            <a:r>
              <a:rPr lang="it-IT" dirty="0"/>
              <a:t> </a:t>
            </a:r>
            <a:r>
              <a:rPr lang="it-IT" dirty="0" err="1"/>
              <a:t>Costumer</a:t>
            </a:r>
            <a:r>
              <a:rPr lang="it-IT" dirty="0"/>
              <a:t>/</a:t>
            </a:r>
            <a:r>
              <a:rPr lang="it-IT" dirty="0" err="1"/>
              <a:t>disloyal</a:t>
            </a:r>
            <a:r>
              <a:rPr lang="it-IT" dirty="0"/>
              <a:t> </a:t>
            </a:r>
            <a:r>
              <a:rPr lang="it-IT" dirty="0" err="1"/>
              <a:t>costumer</a:t>
            </a:r>
            <a:r>
              <a:rPr lang="it-IT" dirty="0"/>
              <a:t>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Age:</a:t>
            </a:r>
            <a:r>
              <a:rPr lang="it-IT" dirty="0"/>
              <a:t> Numerica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Type</a:t>
            </a:r>
            <a:r>
              <a:rPr lang="it-IT" b="1" dirty="0"/>
              <a:t> of </a:t>
            </a:r>
            <a:r>
              <a:rPr lang="it-IT" b="1" dirty="0" err="1"/>
              <a:t>travel</a:t>
            </a:r>
            <a:r>
              <a:rPr lang="it-IT" b="1" dirty="0"/>
              <a:t>:</a:t>
            </a:r>
            <a:r>
              <a:rPr lang="it-IT" dirty="0"/>
              <a:t> Categorica (Business Travel/ Personal Travel)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Class:</a:t>
            </a:r>
            <a:r>
              <a:rPr lang="it-IT" dirty="0"/>
              <a:t> Categorica (Business/Eco/Eco Plus)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Flight </a:t>
            </a:r>
            <a:r>
              <a:rPr lang="it-IT" b="1" dirty="0" err="1"/>
              <a:t>Distance</a:t>
            </a:r>
            <a:r>
              <a:rPr lang="it-IT" b="1" dirty="0"/>
              <a:t>:</a:t>
            </a:r>
            <a:r>
              <a:rPr lang="it-IT" dirty="0"/>
              <a:t> Numerica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Inflight</a:t>
            </a:r>
            <a:r>
              <a:rPr lang="it-IT" b="1" dirty="0"/>
              <a:t> </a:t>
            </a:r>
            <a:r>
              <a:rPr lang="it-IT" b="1" dirty="0" err="1"/>
              <a:t>wifi</a:t>
            </a:r>
            <a:r>
              <a:rPr lang="it-IT" b="1" dirty="0"/>
              <a:t> </a:t>
            </a:r>
            <a:r>
              <a:rPr lang="it-IT" b="1" dirty="0" err="1"/>
              <a:t>service:</a:t>
            </a:r>
            <a:r>
              <a:rPr lang="it-IT" dirty="0" err="1"/>
              <a:t>Categorica</a:t>
            </a:r>
            <a:r>
              <a:rPr lang="it-IT" dirty="0"/>
              <a:t>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Departure</a:t>
            </a:r>
            <a:r>
              <a:rPr lang="it-IT" b="1" dirty="0"/>
              <a:t>/</a:t>
            </a:r>
            <a:r>
              <a:rPr lang="it-IT" b="1" dirty="0" err="1"/>
              <a:t>Arrival</a:t>
            </a:r>
            <a:r>
              <a:rPr lang="it-IT" b="1" dirty="0"/>
              <a:t> time </a:t>
            </a:r>
            <a:r>
              <a:rPr lang="it-IT" b="1" dirty="0" err="1"/>
              <a:t>convenient</a:t>
            </a:r>
            <a:r>
              <a:rPr lang="it-IT" b="1" dirty="0"/>
              <a:t>:</a:t>
            </a:r>
            <a:r>
              <a:rPr lang="it-IT" dirty="0"/>
              <a:t> Categorica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Ease</a:t>
            </a:r>
            <a:r>
              <a:rPr lang="it-IT" b="1" dirty="0"/>
              <a:t> of Online booking:</a:t>
            </a:r>
            <a:r>
              <a:rPr lang="it-IT" dirty="0"/>
              <a:t> Categorica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Gate location :</a:t>
            </a:r>
            <a:r>
              <a:rPr lang="it-IT" dirty="0"/>
              <a:t> Categorica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Food</a:t>
            </a:r>
            <a:r>
              <a:rPr lang="it-IT" b="1" dirty="0"/>
              <a:t> and drink :</a:t>
            </a:r>
            <a:r>
              <a:rPr lang="it-IT" dirty="0"/>
              <a:t> Categorica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Online </a:t>
            </a:r>
            <a:r>
              <a:rPr lang="it-IT" b="1" dirty="0" err="1"/>
              <a:t>boarding:</a:t>
            </a:r>
            <a:r>
              <a:rPr lang="it-IT" dirty="0" err="1"/>
              <a:t>Categorica</a:t>
            </a:r>
            <a:r>
              <a:rPr lang="it-IT" dirty="0"/>
              <a:t>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Seat </a:t>
            </a:r>
            <a:r>
              <a:rPr lang="it-IT" b="1" dirty="0" err="1"/>
              <a:t>comfort:</a:t>
            </a:r>
            <a:r>
              <a:rPr lang="it-IT" dirty="0" err="1"/>
              <a:t>Categorica</a:t>
            </a:r>
            <a:r>
              <a:rPr lang="it-IT" dirty="0"/>
              <a:t>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Inflight</a:t>
            </a:r>
            <a:r>
              <a:rPr lang="it-IT" b="1" dirty="0"/>
              <a:t> </a:t>
            </a:r>
            <a:r>
              <a:rPr lang="it-IT" b="1" dirty="0" err="1"/>
              <a:t>entertainment:</a:t>
            </a:r>
            <a:r>
              <a:rPr lang="it-IT" dirty="0" err="1"/>
              <a:t>Categorica</a:t>
            </a:r>
            <a:r>
              <a:rPr lang="it-IT" dirty="0"/>
              <a:t>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On-</a:t>
            </a:r>
            <a:r>
              <a:rPr lang="it-IT" b="1" dirty="0" err="1"/>
              <a:t>board</a:t>
            </a:r>
            <a:r>
              <a:rPr lang="it-IT" b="1" dirty="0"/>
              <a:t> </a:t>
            </a:r>
            <a:r>
              <a:rPr lang="it-IT" b="1" dirty="0" err="1"/>
              <a:t>service:</a:t>
            </a:r>
            <a:r>
              <a:rPr lang="it-IT" dirty="0" err="1"/>
              <a:t>Categorica</a:t>
            </a:r>
            <a:r>
              <a:rPr lang="it-IT" dirty="0"/>
              <a:t>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Leg</a:t>
            </a:r>
            <a:r>
              <a:rPr lang="it-IT" b="1" dirty="0"/>
              <a:t> room </a:t>
            </a:r>
            <a:r>
              <a:rPr lang="it-IT" b="1" dirty="0" err="1"/>
              <a:t>service:</a:t>
            </a:r>
            <a:r>
              <a:rPr lang="it-IT" dirty="0" err="1"/>
              <a:t>Categorica</a:t>
            </a:r>
            <a:r>
              <a:rPr lang="it-IT" dirty="0"/>
              <a:t>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Baggage</a:t>
            </a:r>
            <a:r>
              <a:rPr lang="it-IT" b="1" dirty="0"/>
              <a:t> </a:t>
            </a:r>
            <a:r>
              <a:rPr lang="it-IT" b="1" dirty="0" err="1"/>
              <a:t>handling:</a:t>
            </a:r>
            <a:r>
              <a:rPr lang="it-IT" dirty="0" err="1"/>
              <a:t>Categorica</a:t>
            </a:r>
            <a:r>
              <a:rPr lang="it-IT" dirty="0"/>
              <a:t>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Checkin</a:t>
            </a:r>
            <a:r>
              <a:rPr lang="it-IT" b="1" dirty="0"/>
              <a:t> service:</a:t>
            </a:r>
            <a:r>
              <a:rPr lang="it-IT" dirty="0"/>
              <a:t> Categorica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Inflight</a:t>
            </a:r>
            <a:r>
              <a:rPr lang="it-IT" b="1" dirty="0"/>
              <a:t> </a:t>
            </a:r>
            <a:r>
              <a:rPr lang="it-IT" b="1" dirty="0" err="1"/>
              <a:t>service:</a:t>
            </a:r>
            <a:r>
              <a:rPr lang="it-IT" dirty="0" err="1"/>
              <a:t>Categorica</a:t>
            </a:r>
            <a:r>
              <a:rPr lang="it-IT" dirty="0"/>
              <a:t>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Cleanliness:</a:t>
            </a:r>
            <a:r>
              <a:rPr lang="it-IT" dirty="0" err="1"/>
              <a:t>Categorica</a:t>
            </a:r>
            <a:r>
              <a:rPr lang="it-IT" dirty="0"/>
              <a:t> ordinale (</a:t>
            </a:r>
            <a:r>
              <a:rPr lang="it-IT" dirty="0" err="1"/>
              <a:t>range</a:t>
            </a:r>
            <a:r>
              <a:rPr lang="it-IT" dirty="0"/>
              <a:t> 0-5)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Departure</a:t>
            </a:r>
            <a:r>
              <a:rPr lang="it-IT" b="1" dirty="0"/>
              <a:t> Delay in Minutes:</a:t>
            </a:r>
            <a:r>
              <a:rPr lang="it-IT" dirty="0"/>
              <a:t> Numerica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Arrival</a:t>
            </a:r>
            <a:r>
              <a:rPr lang="it-IT" b="1" dirty="0"/>
              <a:t> Delay in Minutes:</a:t>
            </a:r>
            <a:r>
              <a:rPr lang="it-IT" dirty="0"/>
              <a:t> </a:t>
            </a:r>
            <a:r>
              <a:rPr lang="it-IT" dirty="0" smtClean="0"/>
              <a:t>numerica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err="1"/>
              <a:t>satisfaction</a:t>
            </a:r>
            <a:r>
              <a:rPr lang="it-IT" b="1" dirty="0"/>
              <a:t>:</a:t>
            </a:r>
            <a:r>
              <a:rPr lang="it-IT" dirty="0"/>
              <a:t> Label (</a:t>
            </a:r>
            <a:r>
              <a:rPr lang="it-IT" dirty="0" err="1"/>
              <a:t>satisfied</a:t>
            </a:r>
            <a:r>
              <a:rPr lang="it-IT" dirty="0"/>
              <a:t>/ </a:t>
            </a:r>
            <a:r>
              <a:rPr lang="it-IT" dirty="0" err="1"/>
              <a:t>neutral</a:t>
            </a:r>
            <a:r>
              <a:rPr lang="it-IT" dirty="0"/>
              <a:t> or </a:t>
            </a:r>
            <a:r>
              <a:rPr lang="it-IT" dirty="0" err="1"/>
              <a:t>dissatisfied</a:t>
            </a:r>
            <a:r>
              <a:rPr lang="it-IT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9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65268" y="2939143"/>
            <a:ext cx="8360229" cy="1371600"/>
          </a:xfrm>
        </p:spPr>
        <p:txBody>
          <a:bodyPr>
            <a:normAutofit/>
          </a:bodyPr>
          <a:lstStyle/>
          <a:p>
            <a:r>
              <a:rPr lang="it-IT" sz="8000" dirty="0" err="1" smtClean="0"/>
              <a:t>preprocessing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19142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 err="1" smtClean="0"/>
              <a:t>Missing</a:t>
            </a:r>
            <a:r>
              <a:rPr lang="it-IT" sz="8000" dirty="0" smtClean="0"/>
              <a:t> </a:t>
            </a:r>
            <a:r>
              <a:rPr lang="it-IT" sz="8000" dirty="0" err="1" smtClean="0"/>
              <a:t>values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 smtClean="0"/>
              <a:t>Eliminiamo i valori mancanti dal nostro </a:t>
            </a:r>
            <a:r>
              <a:rPr lang="it-IT" sz="3600" dirty="0" err="1" smtClean="0"/>
              <a:t>train</a:t>
            </a:r>
            <a:r>
              <a:rPr lang="it-IT" sz="3600" dirty="0" smtClean="0"/>
              <a:t> set, per quanto riguarda il test set li sostituiremo con la media dei valori per le </a:t>
            </a:r>
            <a:r>
              <a:rPr lang="it-IT" sz="3600" dirty="0" err="1" smtClean="0"/>
              <a:t>features</a:t>
            </a:r>
            <a:r>
              <a:rPr lang="it-IT" sz="3600" dirty="0" smtClean="0"/>
              <a:t> numeriche e con la moda dei valori per le </a:t>
            </a:r>
            <a:r>
              <a:rPr lang="it-IT" sz="3600" dirty="0" err="1" smtClean="0"/>
              <a:t>features</a:t>
            </a:r>
            <a:r>
              <a:rPr lang="it-IT" sz="3600" dirty="0" smtClean="0"/>
              <a:t> categoriche e ordinali categoriche.</a:t>
            </a:r>
          </a:p>
        </p:txBody>
      </p:sp>
    </p:spTree>
    <p:extLst>
      <p:ext uri="{BB962C8B-B14F-4D97-AF65-F5344CB8AC3E}">
        <p14:creationId xmlns:p14="http://schemas.microsoft.com/office/powerpoint/2010/main" val="36814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8000" dirty="0" err="1" smtClean="0"/>
              <a:t>outliers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smtClean="0"/>
              <a:t>Per le </a:t>
            </a:r>
            <a:r>
              <a:rPr lang="it-IT" sz="3200" dirty="0" err="1" smtClean="0"/>
              <a:t>features</a:t>
            </a:r>
            <a:r>
              <a:rPr lang="it-IT" sz="3200" dirty="0" smtClean="0"/>
              <a:t> categoriche e ordinali non riscontriamo la presenza di </a:t>
            </a:r>
            <a:r>
              <a:rPr lang="it-IT" sz="3200" dirty="0" err="1" smtClean="0"/>
              <a:t>outliers</a:t>
            </a:r>
            <a:r>
              <a:rPr lang="it-IT" sz="3200" dirty="0" smtClean="0"/>
              <a:t>, elimineremo invece dal </a:t>
            </a:r>
            <a:r>
              <a:rPr lang="it-IT" sz="3200" dirty="0" err="1" smtClean="0"/>
              <a:t>train</a:t>
            </a:r>
            <a:r>
              <a:rPr lang="it-IT" sz="3200" dirty="0" smtClean="0"/>
              <a:t> set i valori anomali riscontrati nelle </a:t>
            </a:r>
            <a:r>
              <a:rPr lang="it-IT" sz="3200" dirty="0" err="1" smtClean="0"/>
              <a:t>features</a:t>
            </a:r>
            <a:r>
              <a:rPr lang="it-IT" sz="3200" dirty="0" smtClean="0"/>
              <a:t> numeriche attraverso i </a:t>
            </a:r>
            <a:r>
              <a:rPr lang="it-IT" sz="3200" dirty="0" err="1" smtClean="0"/>
              <a:t>boxplot</a:t>
            </a:r>
            <a:r>
              <a:rPr lang="it-IT" sz="3200" dirty="0" smtClean="0"/>
              <a:t> e </a:t>
            </a:r>
            <a:r>
              <a:rPr lang="it-IT" sz="3200" dirty="0" err="1" smtClean="0"/>
              <a:t>isolation</a:t>
            </a:r>
            <a:r>
              <a:rPr lang="it-IT" sz="3200" dirty="0" smtClean="0"/>
              <a:t> </a:t>
            </a:r>
            <a:r>
              <a:rPr lang="it-IT" sz="3200" dirty="0" err="1" smtClean="0"/>
              <a:t>forest</a:t>
            </a:r>
            <a:r>
              <a:rPr lang="it-I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 err="1" smtClean="0"/>
              <a:t>Features</a:t>
            </a:r>
            <a:r>
              <a:rPr lang="it-IT" sz="8000" dirty="0" smtClean="0"/>
              <a:t> </a:t>
            </a:r>
            <a:r>
              <a:rPr lang="it-IT" sz="8000" dirty="0" err="1" smtClean="0"/>
              <a:t>selection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3200" dirty="0" smtClean="0"/>
              <a:t>Eseguiamo un’analisi sull’importanza delle </a:t>
            </a:r>
            <a:r>
              <a:rPr lang="it-IT" sz="3200" dirty="0" err="1" smtClean="0"/>
              <a:t>features</a:t>
            </a:r>
            <a:r>
              <a:rPr lang="it-IT" sz="3200" dirty="0" smtClean="0"/>
              <a:t> attraverso l’uso di una matrice di </a:t>
            </a:r>
            <a:r>
              <a:rPr lang="it-IT" sz="3200" dirty="0" err="1" smtClean="0"/>
              <a:t>confusione,di</a:t>
            </a:r>
            <a:r>
              <a:rPr lang="it-IT" sz="3200" dirty="0" smtClean="0"/>
              <a:t> un </a:t>
            </a:r>
            <a:r>
              <a:rPr lang="it-IT" sz="3200" dirty="0" err="1" smtClean="0"/>
              <a:t>pairplot</a:t>
            </a:r>
            <a:r>
              <a:rPr lang="it-IT" sz="3200" dirty="0" smtClean="0"/>
              <a:t>, del chi </a:t>
            </a:r>
            <a:r>
              <a:rPr lang="it-IT" sz="3200" dirty="0" err="1" smtClean="0"/>
              <a:t>square</a:t>
            </a:r>
            <a:r>
              <a:rPr lang="it-IT" sz="3200" dirty="0" smtClean="0"/>
              <a:t> e di </a:t>
            </a:r>
            <a:r>
              <a:rPr lang="it-IT" sz="3200" dirty="0" err="1" smtClean="0"/>
              <a:t>mutual</a:t>
            </a:r>
            <a:r>
              <a:rPr lang="it-IT" sz="3200" dirty="0" smtClean="0"/>
              <a:t> information. Confrontando i risultati ottenuti notiamo </a:t>
            </a:r>
            <a:r>
              <a:rPr lang="it-IT" sz="3200" dirty="0" err="1"/>
              <a:t>notiamo</a:t>
            </a:r>
            <a:r>
              <a:rPr lang="it-IT" sz="3200" dirty="0"/>
              <a:t> come la dipendenza della nostra </a:t>
            </a:r>
            <a:r>
              <a:rPr lang="it-IT" sz="3200" dirty="0" err="1"/>
              <a:t>label</a:t>
            </a:r>
            <a:r>
              <a:rPr lang="it-IT" sz="3200" dirty="0"/>
              <a:t> rispetto alle variabili numeriche sia piuttosto bassa, mentre i risultati ottenuti con il chi </a:t>
            </a:r>
            <a:r>
              <a:rPr lang="it-IT" sz="3200" dirty="0" err="1"/>
              <a:t>square</a:t>
            </a:r>
            <a:r>
              <a:rPr lang="it-IT" sz="3200" dirty="0"/>
              <a:t> e </a:t>
            </a:r>
            <a:r>
              <a:rPr lang="it-IT" sz="3200" dirty="0" err="1"/>
              <a:t>mutual</a:t>
            </a:r>
            <a:r>
              <a:rPr lang="it-IT" sz="3200" dirty="0"/>
              <a:t> information sono piuttosto simili, ci mostrano spesso le stesse </a:t>
            </a:r>
            <a:r>
              <a:rPr lang="it-IT" sz="3200" dirty="0" err="1"/>
              <a:t>features</a:t>
            </a:r>
            <a:r>
              <a:rPr lang="it-IT" sz="3200" dirty="0"/>
              <a:t> come più rilevanti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24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1500</TotalTime>
  <Words>531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Badge</vt:lpstr>
      <vt:lpstr>Progetto finale machine learning</vt:lpstr>
      <vt:lpstr>notebook Google Colaboratory</vt:lpstr>
      <vt:lpstr>introduzione</vt:lpstr>
      <vt:lpstr>Table of contents</vt:lpstr>
      <vt:lpstr>descrizione</vt:lpstr>
      <vt:lpstr>preprocessing</vt:lpstr>
      <vt:lpstr>Missing values</vt:lpstr>
      <vt:lpstr>outliers</vt:lpstr>
      <vt:lpstr>Features selection</vt:lpstr>
      <vt:lpstr>metrics</vt:lpstr>
      <vt:lpstr>Metodo 1</vt:lpstr>
      <vt:lpstr>Spot check</vt:lpstr>
      <vt:lpstr>Hyperparameters tuning</vt:lpstr>
      <vt:lpstr>Matrice di confusione (random forest)</vt:lpstr>
      <vt:lpstr>Matrice di confusione (adaboost)</vt:lpstr>
      <vt:lpstr>Metodo 2</vt:lpstr>
      <vt:lpstr>Spot check</vt:lpstr>
      <vt:lpstr>Hyperparameters tuning</vt:lpstr>
      <vt:lpstr>Matrice di confusione (random forest)</vt:lpstr>
      <vt:lpstr>Matrice di confusione (adaboost)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finale machine learning</dc:title>
  <dc:creator>Matteo</dc:creator>
  <cp:lastModifiedBy>Matteo</cp:lastModifiedBy>
  <cp:revision>12</cp:revision>
  <dcterms:created xsi:type="dcterms:W3CDTF">2023-03-07T17:05:25Z</dcterms:created>
  <dcterms:modified xsi:type="dcterms:W3CDTF">2023-03-08T18:05:41Z</dcterms:modified>
</cp:coreProperties>
</file>