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27" r:id="rId5"/>
    <p:sldId id="1028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8" autoAdjust="0"/>
    <p:restoredTop sz="98757" autoAdjust="0"/>
  </p:normalViewPr>
  <p:slideViewPr>
    <p:cSldViewPr>
      <p:cViewPr varScale="1">
        <p:scale>
          <a:sx n="85" d="100"/>
          <a:sy n="85" d="100"/>
        </p:scale>
        <p:origin x="1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Gambella" userId="4f6d8ca953e98203" providerId="LiveId" clId="{FFDA3E04-9896-4159-A9F7-94BD45122A73}"/>
    <pc:docChg chg="modSld">
      <pc:chgData name="Matteo Gambella" userId="4f6d8ca953e98203" providerId="LiveId" clId="{FFDA3E04-9896-4159-A9F7-94BD45122A73}" dt="2019-10-04T09:28:19.542" v="4" actId="20577"/>
      <pc:docMkLst>
        <pc:docMk/>
      </pc:docMkLst>
      <pc:sldChg chg="modSp">
        <pc:chgData name="Matteo Gambella" userId="4f6d8ca953e98203" providerId="LiveId" clId="{FFDA3E04-9896-4159-A9F7-94BD45122A73}" dt="2019-10-04T09:28:19.542" v="4" actId="20577"/>
        <pc:sldMkLst>
          <pc:docMk/>
          <pc:sldMk cId="0" sldId="722"/>
        </pc:sldMkLst>
        <pc:spChg chg="mod">
          <ac:chgData name="Matteo Gambella" userId="4f6d8ca953e98203" providerId="LiveId" clId="{FFDA3E04-9896-4159-A9F7-94BD45122A73}" dt="2019-10-04T09:28:19.542" v="4" actId="20577"/>
          <ac:spMkLst>
            <pc:docMk/>
            <pc:sldMk cId="0" sldId="722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/>
              <a:t>Algoritmo di </a:t>
            </a:r>
            <a:r>
              <a:rPr lang="it-IT" sz="4400" dirty="0" err="1"/>
              <a:t>Swarm</a:t>
            </a:r>
            <a:r>
              <a:rPr lang="it-IT" sz="4400" dirty="0"/>
              <a:t> Intelligence per il coordinamento di stormi implementato su framework Mesa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128" y="4634101"/>
            <a:ext cx="2096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Matteo Gambella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Mario G.C.A. Cimino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Gigliola </a:t>
            </a:r>
            <a:r>
              <a:rPr lang="it-IT" sz="2000" dirty="0" err="1">
                <a:solidFill>
                  <a:srgbClr val="003366"/>
                </a:solidFill>
                <a:latin typeface="Calibri" panose="020F0502020204030204" pitchFamily="34" charset="0"/>
              </a:rPr>
              <a:t>Vaglini</a:t>
            </a:r>
            <a:endParaRPr lang="it-IT" sz="20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Ing. Federico A. Galatolo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r>
              <a:rPr lang="it-IT" dirty="0"/>
              <a:t>In futuro ci si aspetta di poter osservare sciami (</a:t>
            </a:r>
            <a:r>
              <a:rPr lang="it-IT" dirty="0" err="1"/>
              <a:t>swarm</a:t>
            </a:r>
            <a:r>
              <a:rPr lang="it-IT" dirty="0"/>
              <a:t>) di droni che si coordinano per operazioni di pick-up e consegna, sorveglianza e esplorazione. Da ciò ne deriva la notevole rilevanza che hanno assunto gli algoritmi di </a:t>
            </a:r>
            <a:r>
              <a:rPr lang="it-IT" dirty="0" err="1"/>
              <a:t>Swarm</a:t>
            </a:r>
            <a:r>
              <a:rPr lang="it-IT" dirty="0"/>
              <a:t> Intelligence i quali nascono dall’osservazione di particolari comportamenti di alcune specie animali che vengono definiti comportamenti emergenti. Tra questi vi è il </a:t>
            </a:r>
            <a:r>
              <a:rPr lang="it-IT" dirty="0" err="1"/>
              <a:t>flocking</a:t>
            </a:r>
            <a:r>
              <a:rPr lang="it-IT" dirty="0"/>
              <a:t> ( dall’inglese </a:t>
            </a:r>
            <a:r>
              <a:rPr lang="it-IT" dirty="0" err="1"/>
              <a:t>flock</a:t>
            </a:r>
            <a:r>
              <a:rPr lang="it-IT" dirty="0"/>
              <a:t>, stormo).</a:t>
            </a:r>
          </a:p>
          <a:p>
            <a:r>
              <a:rPr lang="it-IT" dirty="0"/>
              <a:t>Problema</a:t>
            </a:r>
          </a:p>
          <a:p>
            <a:pPr lvl="1"/>
            <a:r>
              <a:rPr lang="it-IT" dirty="0"/>
              <a:t>Come possiamo implementare un algoritmo di coordinamento di stormi?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Matteo Gambella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Utilizzo del framework Mesa.</a:t>
            </a:r>
          </a:p>
          <a:p>
            <a:pPr lvl="1"/>
            <a:r>
              <a:rPr lang="it-IT" dirty="0"/>
              <a:t>Esso consente facilmente di costruire modelli di tipo ABM (Agent-</a:t>
            </a:r>
            <a:r>
              <a:rPr lang="it-IT" dirty="0" err="1"/>
              <a:t>Based</a:t>
            </a:r>
            <a:r>
              <a:rPr lang="it-IT" dirty="0"/>
              <a:t> Model) e visualizzarli tramite un’interfaccia grafica interattiva.</a:t>
            </a:r>
          </a:p>
          <a:p>
            <a:r>
              <a:rPr lang="it-IT" dirty="0"/>
              <a:t>Va implementata una classe per il modello e una per gli agenti.</a:t>
            </a:r>
          </a:p>
          <a:p>
            <a:r>
              <a:rPr lang="it-IT" dirty="0"/>
              <a:t>Gli agenti seguiranno tre semplici regole ognuna con un suo raggio di azione configurabile da file di configurazione.</a:t>
            </a:r>
          </a:p>
          <a:p>
            <a:pPr lvl="1"/>
            <a:r>
              <a:rPr lang="it-IT" dirty="0"/>
              <a:t>Le tre regole sono quelle classiche del </a:t>
            </a:r>
            <a:r>
              <a:rPr lang="it-IT" dirty="0" err="1"/>
              <a:t>flocking</a:t>
            </a:r>
            <a:r>
              <a:rPr lang="it-IT" dirty="0"/>
              <a:t> : separazione, allineamento e coesione.</a:t>
            </a:r>
          </a:p>
          <a:p>
            <a:r>
              <a:rPr lang="it-IT" dirty="0"/>
              <a:t>Gli agenti si muovono su una griglia toroidale.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Matteo Gambella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 di output ottenuto con i seguenti parametri.</a:t>
            </a:r>
          </a:p>
          <a:p>
            <a:pPr lvl="1"/>
            <a:r>
              <a:rPr lang="it-IT" dirty="0"/>
              <a:t>Raggi di azione:</a:t>
            </a:r>
          </a:p>
          <a:p>
            <a:pPr lvl="2"/>
            <a:r>
              <a:rPr lang="it-IT" dirty="0"/>
              <a:t>Raggio di </a:t>
            </a:r>
            <a:r>
              <a:rPr lang="it-IT" dirty="0" err="1"/>
              <a:t>avoid</a:t>
            </a:r>
            <a:r>
              <a:rPr lang="it-IT" dirty="0"/>
              <a:t> : 1</a:t>
            </a:r>
          </a:p>
          <a:p>
            <a:pPr lvl="2"/>
            <a:r>
              <a:rPr lang="it-IT" dirty="0"/>
              <a:t>Raggio di </a:t>
            </a:r>
            <a:r>
              <a:rPr lang="it-IT" dirty="0" err="1"/>
              <a:t>align</a:t>
            </a:r>
            <a:r>
              <a:rPr lang="it-IT" dirty="0"/>
              <a:t> : 3</a:t>
            </a:r>
          </a:p>
          <a:p>
            <a:pPr lvl="2"/>
            <a:r>
              <a:rPr lang="it-IT" dirty="0"/>
              <a:t>Raggio di </a:t>
            </a:r>
            <a:r>
              <a:rPr lang="it-IT" dirty="0" err="1"/>
              <a:t>aproach</a:t>
            </a:r>
            <a:r>
              <a:rPr lang="it-IT" dirty="0"/>
              <a:t> : 5</a:t>
            </a:r>
          </a:p>
          <a:p>
            <a:pPr lvl="1"/>
            <a:r>
              <a:rPr lang="it-IT" dirty="0"/>
              <a:t>Numero agenti: 150</a:t>
            </a:r>
          </a:p>
          <a:p>
            <a:pPr lvl="1"/>
            <a:r>
              <a:rPr lang="it-IT" dirty="0"/>
              <a:t>Dimensione mappa : 50 x 50</a:t>
            </a:r>
          </a:p>
          <a:p>
            <a:pPr lvl="1"/>
            <a:r>
              <a:rPr lang="it-IT" dirty="0"/>
              <a:t>Un output simile può essere osservato in media dopo alcune decine di step.</a:t>
            </a:r>
          </a:p>
          <a:p>
            <a:pPr lvl="2"/>
            <a:r>
              <a:rPr lang="it-IT" dirty="0"/>
              <a:t>I </a:t>
            </a:r>
            <a:r>
              <a:rPr lang="it-IT" dirty="0" err="1"/>
              <a:t>flock</a:t>
            </a:r>
            <a:r>
              <a:rPr lang="it-IT" dirty="0"/>
              <a:t> si combinano e ricombinano con discreta velocità.</a:t>
            </a:r>
          </a:p>
          <a:p>
            <a:pPr lvl="2"/>
            <a:r>
              <a:rPr lang="it-IT" dirty="0"/>
              <a:t>Il codice è relativamente breve.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Matteo Gambella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6" name="Immagine 5" descr="Immagine che contiene lotto, tessuto, persone, largo&#10;&#10;Descrizione generata automaticamente">
            <a:extLst>
              <a:ext uri="{FF2B5EF4-FFF2-40B4-BE49-F238E27FC236}">
                <a16:creationId xmlns:a16="http://schemas.microsoft.com/office/drawing/2014/main" id="{951C7324-2707-4C69-8AC8-8208F9C11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556792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30721</TotalTime>
  <Words>288</Words>
  <Application>Microsoft Office PowerPoint</Application>
  <PresentationFormat>Presentazione su schermo (4:3)</PresentationFormat>
  <Paragraphs>50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Algoritmo di Swarm Intelligence per il coordinamento di stormi implementato su framework Mesa</vt:lpstr>
      <vt:lpstr>Introduzione e Problema</vt:lpstr>
      <vt:lpstr>Soluzione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Matteo Gambella</cp:lastModifiedBy>
  <cp:revision>1212</cp:revision>
  <cp:lastPrinted>2016-05-24T07:18:58Z</cp:lastPrinted>
  <dcterms:created xsi:type="dcterms:W3CDTF">2005-03-30T13:34:00Z</dcterms:created>
  <dcterms:modified xsi:type="dcterms:W3CDTF">2019-10-04T09:28:28Z</dcterms:modified>
</cp:coreProperties>
</file>