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67" r:id="rId3"/>
    <p:sldId id="258" r:id="rId4"/>
    <p:sldId id="262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7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7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1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5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9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1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4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18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7018BB-0AF2-EED8-FB92-34381AFF53DC}"/>
              </a:ext>
            </a:extLst>
          </p:cNvPr>
          <p:cNvSpPr txBox="1"/>
          <p:nvPr/>
        </p:nvSpPr>
        <p:spPr>
          <a:xfrm>
            <a:off x="352800" y="1997839"/>
            <a:ext cx="43041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noProof="0" dirty="0"/>
              <a:t>ANALISI DELLA RETE DEI TRASPORTI PUBBLICI DI LONDRA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116AC-C6ED-DE5A-7649-8C70C4DA353F}"/>
              </a:ext>
            </a:extLst>
          </p:cNvPr>
          <p:cNvSpPr txBox="1"/>
          <p:nvPr/>
        </p:nvSpPr>
        <p:spPr>
          <a:xfrm>
            <a:off x="352800" y="6059055"/>
            <a:ext cx="251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noProof="0" dirty="0"/>
              <a:t>Matteo Gandin</a:t>
            </a:r>
          </a:p>
        </p:txBody>
      </p:sp>
      <p:pic>
        <p:nvPicPr>
          <p:cNvPr id="10" name="Picture 9" descr="A map of a subway system with London Underground in the background&#10;&#10;AI-generated content may be incorrect.">
            <a:extLst>
              <a:ext uri="{FF2B5EF4-FFF2-40B4-BE49-F238E27FC236}">
                <a16:creationId xmlns:a16="http://schemas.microsoft.com/office/drawing/2014/main" id="{165C5469-A1D9-E941-E045-A660BA4DF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058" y="537826"/>
            <a:ext cx="8100942" cy="5782347"/>
          </a:xfrm>
          <a:prstGeom prst="rect">
            <a:avLst/>
          </a:prstGeom>
          <a:effectLst>
            <a:outerShdw blurRad="50800" dist="50800" dir="3600000" sx="1000" sy="1000" algn="ctr" rotWithShape="0">
              <a:srgbClr val="000000"/>
            </a:outerShdw>
            <a:reflection stA="0" endPos="65000" dist="50800" dir="5400000" sy="-100000" algn="bl" rotWithShape="0"/>
            <a:softEdge rad="571500"/>
          </a:effectLst>
        </p:spPr>
      </p:pic>
    </p:spTree>
    <p:extLst>
      <p:ext uri="{BB962C8B-B14F-4D97-AF65-F5344CB8AC3E}">
        <p14:creationId xmlns:p14="http://schemas.microsoft.com/office/powerpoint/2010/main" val="277762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29D3D-CAEE-B4EB-2D9B-E770E68B4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CE5DC9-C260-EAC1-27F7-86949D1B4424}"/>
              </a:ext>
            </a:extLst>
          </p:cNvPr>
          <p:cNvSpPr txBox="1"/>
          <p:nvPr/>
        </p:nvSpPr>
        <p:spPr>
          <a:xfrm>
            <a:off x="233030" y="443531"/>
            <a:ext cx="538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/>
              <a:t>DATASET</a:t>
            </a:r>
            <a:endParaRPr lang="it-IT" sz="3000" b="1" noProof="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8C6EAB1-D653-5FDD-6614-C5DE7C6C43A5}"/>
              </a:ext>
            </a:extLst>
          </p:cNvPr>
          <p:cNvSpPr txBox="1"/>
          <p:nvPr/>
        </p:nvSpPr>
        <p:spPr>
          <a:xfrm>
            <a:off x="387927" y="2447253"/>
            <a:ext cx="10030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 datasets: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Stazioni: contiene informazioni sulle stazioni. Le colonne utilizzate sono: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Id: identificativo univoco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Station: Nome della stazione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Latitude</a:t>
            </a:r>
            <a:r>
              <a:rPr lang="it-IT" dirty="0"/>
              <a:t>: Latitudine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Longitude</a:t>
            </a:r>
            <a:r>
              <a:rPr lang="it-IT" dirty="0"/>
              <a:t>: Longitudine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Zone: Zona in cui si trova la stazione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Linee: contiene le informazioni relative al collegamento tra le varie stazioni. </a:t>
            </a:r>
          </a:p>
        </p:txBody>
      </p:sp>
    </p:spTree>
    <p:extLst>
      <p:ext uri="{BB962C8B-B14F-4D97-AF65-F5344CB8AC3E}">
        <p14:creationId xmlns:p14="http://schemas.microsoft.com/office/powerpoint/2010/main" val="191964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D35FAE-4D95-425A-0D67-7AF4301059B5}"/>
              </a:ext>
            </a:extLst>
          </p:cNvPr>
          <p:cNvSpPr txBox="1"/>
          <p:nvPr/>
        </p:nvSpPr>
        <p:spPr>
          <a:xfrm>
            <a:off x="233030" y="443531"/>
            <a:ext cx="5384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noProof="0" dirty="0"/>
              <a:t>CARATTERISTICHE GENERALI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086D7-AD25-E9C1-1A0F-167BF0177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5" y="49815"/>
            <a:ext cx="4561936" cy="3210541"/>
          </a:xfrm>
          <a:prstGeom prst="rect">
            <a:avLst/>
          </a:prstGeom>
          <a:effectLst>
            <a:outerShdw blurRad="50800" dist="50800" algn="ctr" rotWithShape="0">
              <a:schemeClr val="tx1">
                <a:alpha val="43000"/>
              </a:schemeClr>
            </a:outerShdw>
            <a:softEdge rad="190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626A8-FFCE-11EA-818B-9930859F8CDB}"/>
              </a:ext>
            </a:extLst>
          </p:cNvPr>
          <p:cNvSpPr txBox="1"/>
          <p:nvPr/>
        </p:nvSpPr>
        <p:spPr>
          <a:xfrm>
            <a:off x="352800" y="1306359"/>
            <a:ext cx="538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/>
              <a:t>Il grafo creato ha le seguenti caratteristiche: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/>
              <a:t>Diretto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/>
              <a:t>Non connesso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/>
              <a:t>Formato da 653 nodi connessi da 956 archi</a:t>
            </a:r>
          </a:p>
        </p:txBody>
      </p:sp>
      <p:pic>
        <p:nvPicPr>
          <p:cNvPr id="11" name="Picture 10" descr="A group of colorful dots&#10;&#10;AI-generated content may be incorrect.">
            <a:extLst>
              <a:ext uri="{FF2B5EF4-FFF2-40B4-BE49-F238E27FC236}">
                <a16:creationId xmlns:a16="http://schemas.microsoft.com/office/drawing/2014/main" id="{9B315F93-EFCF-9BA7-25DD-5DA405BD7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0" y="2930782"/>
            <a:ext cx="5343476" cy="3631894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15" name="Picture 14" descr="A map with many colored dots&#10;&#10;AI-generated content may be incorrect.">
            <a:extLst>
              <a:ext uri="{FF2B5EF4-FFF2-40B4-BE49-F238E27FC236}">
                <a16:creationId xmlns:a16="http://schemas.microsoft.com/office/drawing/2014/main" id="{7C2A2111-3F27-B0B3-7EC5-1FDB24610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60356"/>
            <a:ext cx="5172363" cy="3383543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355395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74625-0765-10B2-399F-A1BB76995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D187C7-6205-D48B-E816-B9C6CED9A2B0}"/>
              </a:ext>
            </a:extLst>
          </p:cNvPr>
          <p:cNvSpPr txBox="1"/>
          <p:nvPr/>
        </p:nvSpPr>
        <p:spPr>
          <a:xfrm>
            <a:off x="233030" y="443531"/>
            <a:ext cx="487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noProof="0" dirty="0"/>
              <a:t>COMPONENTI CONNESSE</a:t>
            </a:r>
          </a:p>
        </p:txBody>
      </p:sp>
      <p:pic>
        <p:nvPicPr>
          <p:cNvPr id="3" name="Picture 2" descr="A network of red dots&#10;&#10;AI-generated content may be incorrect.">
            <a:extLst>
              <a:ext uri="{FF2B5EF4-FFF2-40B4-BE49-F238E27FC236}">
                <a16:creationId xmlns:a16="http://schemas.microsoft.com/office/drawing/2014/main" id="{C0EEDE1F-64CA-BD91-E34F-DD1B8A05B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4" y="261976"/>
            <a:ext cx="4754606" cy="3113932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7" name="Picture 6" descr="A circular structure with red dots and black lines&#10;&#10;AI-generated content may be incorrect.">
            <a:extLst>
              <a:ext uri="{FF2B5EF4-FFF2-40B4-BE49-F238E27FC236}">
                <a16:creationId xmlns:a16="http://schemas.microsoft.com/office/drawing/2014/main" id="{E6D68CEC-5008-512F-C258-9F156414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0" y="2733964"/>
            <a:ext cx="6365533" cy="400687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0DFE29-ED85-5888-EB85-BEF448380516}"/>
              </a:ext>
            </a:extLst>
          </p:cNvPr>
          <p:cNvSpPr txBox="1"/>
          <p:nvPr/>
        </p:nvSpPr>
        <p:spPr>
          <a:xfrm>
            <a:off x="5502408" y="720530"/>
            <a:ext cx="1893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noProof="0" dirty="0"/>
              <a:t>Componente gigante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5EA5C-7D7A-334C-8CD2-E60E3EF2B444}"/>
              </a:ext>
            </a:extLst>
          </p:cNvPr>
          <p:cNvSpPr txBox="1"/>
          <p:nvPr/>
        </p:nvSpPr>
        <p:spPr>
          <a:xfrm>
            <a:off x="6728443" y="6319025"/>
            <a:ext cx="312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noProof="0" dirty="0"/>
              <a:t>Componente fortemente connessa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FF3E5-4477-B432-B5DB-3ABF01549E3C}"/>
              </a:ext>
            </a:extLst>
          </p:cNvPr>
          <p:cNvSpPr txBox="1"/>
          <p:nvPr/>
        </p:nvSpPr>
        <p:spPr>
          <a:xfrm>
            <a:off x="352800" y="1136996"/>
            <a:ext cx="487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/>
              <a:t>Risultano esserci 4 componenti: connesse ma 3 sono costituite da un solo nodo.</a:t>
            </a:r>
          </a:p>
          <a:p>
            <a:endParaRPr lang="it-IT" noProof="0" dirty="0"/>
          </a:p>
          <a:p>
            <a:r>
              <a:rPr lang="it-IT" noProof="0" dirty="0"/>
              <a:t>La componente gigante risulta quindi essere formata da 650 nodi. </a:t>
            </a:r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7676D246-3B5E-79BA-0546-7ECA93DF671A}"/>
              </a:ext>
            </a:extLst>
          </p:cNvPr>
          <p:cNvSpPr txBox="1"/>
          <p:nvPr/>
        </p:nvSpPr>
        <p:spPr>
          <a:xfrm>
            <a:off x="7082170" y="4275737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/>
              <a:t>La componente fortemente connessa, invece, copre il 60% della rete includendo 392 nodi.</a:t>
            </a:r>
          </a:p>
        </p:txBody>
      </p:sp>
    </p:spTree>
    <p:extLst>
      <p:ext uri="{BB962C8B-B14F-4D97-AF65-F5344CB8AC3E}">
        <p14:creationId xmlns:p14="http://schemas.microsoft.com/office/powerpoint/2010/main" val="337135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B23CB-9A7C-71D5-13B7-E127C743B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6C20BA-B811-3EA7-8CDD-F0640AD72E3C}"/>
              </a:ext>
            </a:extLst>
          </p:cNvPr>
          <p:cNvSpPr txBox="1"/>
          <p:nvPr/>
        </p:nvSpPr>
        <p:spPr>
          <a:xfrm>
            <a:off x="233030" y="443531"/>
            <a:ext cx="3580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noProof="0" dirty="0"/>
              <a:t>PERCOLAZIONE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E337B61-2FA2-C712-34DB-0E8CFF2C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6811" y="1391259"/>
            <a:ext cx="7272061" cy="4260148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26EB36E1-8F42-12DD-C1E9-1FC7C7314C81}"/>
              </a:ext>
            </a:extLst>
          </p:cNvPr>
          <p:cNvSpPr txBox="1"/>
          <p:nvPr/>
        </p:nvSpPr>
        <p:spPr>
          <a:xfrm>
            <a:off x="9647134" y="5655840"/>
            <a:ext cx="254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noProof="0" dirty="0"/>
              <a:t>Effetto della percolazione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F099E55-7AE4-695D-DCE4-810340919806}"/>
              </a:ext>
            </a:extLst>
          </p:cNvPr>
          <p:cNvSpPr txBox="1"/>
          <p:nvPr/>
        </p:nvSpPr>
        <p:spPr>
          <a:xfrm>
            <a:off x="352800" y="1720840"/>
            <a:ext cx="40012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/>
              <a:t>La dimensione della componente gigante iniziale è di 650 nodi.</a:t>
            </a:r>
          </a:p>
          <a:p>
            <a:endParaRPr lang="it-IT" noProof="0" dirty="0"/>
          </a:p>
          <a:p>
            <a:r>
              <a:rPr lang="it-IT" noProof="0" dirty="0"/>
              <a:t>La dimensione della componente gigante si dimezza rimuovendo in modo casuale 150 nodi, circa il 23% dei nodi iniziali.</a:t>
            </a:r>
          </a:p>
          <a:p>
            <a:endParaRPr lang="it-IT" noProof="0" dirty="0"/>
          </a:p>
          <a:p>
            <a:r>
              <a:rPr lang="it-IT" noProof="0" dirty="0"/>
              <a:t>Invece, basta rimuovere 50 nodi scelti per grado decrescente per dimezzare la dimensione della componente gigante.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C140414-6344-35AF-9FFD-23C6F6D68B2B}"/>
              </a:ext>
            </a:extLst>
          </p:cNvPr>
          <p:cNvSpPr txBox="1"/>
          <p:nvPr/>
        </p:nvSpPr>
        <p:spPr>
          <a:xfrm>
            <a:off x="233030" y="6045137"/>
            <a:ext cx="741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/>
              <a:t>La rete sembra seguire il modello di attaccamento preferenziale.</a:t>
            </a:r>
          </a:p>
        </p:txBody>
      </p:sp>
    </p:spTree>
    <p:extLst>
      <p:ext uri="{BB962C8B-B14F-4D97-AF65-F5344CB8AC3E}">
        <p14:creationId xmlns:p14="http://schemas.microsoft.com/office/powerpoint/2010/main" val="118104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BD9D0-5410-1236-0209-622DA8740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9074E-1D36-CCF9-09ED-C6E94CB87A56}"/>
              </a:ext>
            </a:extLst>
          </p:cNvPr>
          <p:cNvSpPr txBox="1"/>
          <p:nvPr/>
        </p:nvSpPr>
        <p:spPr>
          <a:xfrm>
            <a:off x="233030" y="443531"/>
            <a:ext cx="3580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dirty="0"/>
              <a:t>CAMMINI MINIMI</a:t>
            </a:r>
            <a:endParaRPr lang="it-IT" sz="3000" b="1" noProof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1B6AF9-A8F1-D0A5-D1C9-A8AD9EB473F8}"/>
              </a:ext>
            </a:extLst>
          </p:cNvPr>
          <p:cNvSpPr txBox="1"/>
          <p:nvPr/>
        </p:nvSpPr>
        <p:spPr>
          <a:xfrm>
            <a:off x="352800" y="1248664"/>
            <a:ext cx="4895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/>
              <a:t>La lunghezza media dei cammini minimi è 16.91</a:t>
            </a:r>
          </a:p>
          <a:p>
            <a:endParaRPr lang="it-IT" noProof="0" dirty="0"/>
          </a:p>
          <a:p>
            <a:r>
              <a:rPr lang="it-IT" noProof="0" dirty="0"/>
              <a:t>La rete è small-world</a:t>
            </a:r>
          </a:p>
          <a:p>
            <a:endParaRPr lang="it-IT" noProof="0" dirty="0"/>
          </a:p>
          <a:p>
            <a:r>
              <a:rPr lang="it-IT" noProof="0" dirty="0"/>
              <a:t>Il cammino minimo più lungo è di 54 archi.</a:t>
            </a:r>
          </a:p>
        </p:txBody>
      </p:sp>
      <p:pic>
        <p:nvPicPr>
          <p:cNvPr id="8" name="Immagine 7" descr="Immagine che contiene Diagramma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90430A39-EFF5-9C48-5BEE-4337A2A95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451" y="87143"/>
            <a:ext cx="5015519" cy="3694358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7" name="Immagine 6" descr="Immagine che contiene diagramma, cerchio, mappa&#10;&#10;Il contenuto generato dall'IA potrebbe non essere corretto.">
            <a:extLst>
              <a:ext uri="{FF2B5EF4-FFF2-40B4-BE49-F238E27FC236}">
                <a16:creationId xmlns:a16="http://schemas.microsoft.com/office/drawing/2014/main" id="{D58DF9C9-73FC-3FB7-BF8A-49175A72B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5" y="3186744"/>
            <a:ext cx="4185218" cy="3126507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10" name="Immagine 9" descr="Immagine che contiene testo, mappa&#10;&#10;Il contenuto generato dall'IA potrebbe non essere corretto.">
            <a:extLst>
              <a:ext uri="{FF2B5EF4-FFF2-40B4-BE49-F238E27FC236}">
                <a16:creationId xmlns:a16="http://schemas.microsoft.com/office/drawing/2014/main" id="{536FEC77-D28A-2B88-7B7B-99AB95B37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47" y="3781501"/>
            <a:ext cx="5092242" cy="2816724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8E02A273-DDA7-6C19-68E4-E6ABB7E00A9E}"/>
              </a:ext>
            </a:extLst>
          </p:cNvPr>
          <p:cNvSpPr txBox="1"/>
          <p:nvPr/>
        </p:nvSpPr>
        <p:spPr>
          <a:xfrm>
            <a:off x="766617" y="6313251"/>
            <a:ext cx="3126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noProof="0" dirty="0"/>
              <a:t>Diametro della rete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3D4A71DC-18CF-9AD4-37E8-7AB34319E5B6}"/>
              </a:ext>
            </a:extLst>
          </p:cNvPr>
          <p:cNvSpPr txBox="1"/>
          <p:nvPr/>
        </p:nvSpPr>
        <p:spPr>
          <a:xfrm>
            <a:off x="10235935" y="5990085"/>
            <a:ext cx="195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noProof="0" dirty="0"/>
              <a:t>Stazioni attraversate dalla geodetica</a:t>
            </a:r>
          </a:p>
        </p:txBody>
      </p:sp>
    </p:spTree>
    <p:extLst>
      <p:ext uri="{BB962C8B-B14F-4D97-AF65-F5344CB8AC3E}">
        <p14:creationId xmlns:p14="http://schemas.microsoft.com/office/powerpoint/2010/main" val="98625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75FAF-C2E0-801A-9EDC-03CA22D12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6C7B52-8D28-27B1-9F55-5580107BF7E7}"/>
              </a:ext>
            </a:extLst>
          </p:cNvPr>
          <p:cNvSpPr txBox="1"/>
          <p:nvPr/>
        </p:nvSpPr>
        <p:spPr>
          <a:xfrm>
            <a:off x="233030" y="443531"/>
            <a:ext cx="4883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noProof="0" dirty="0"/>
              <a:t>DISTRIBUZIONE DEI GRADI</a:t>
            </a:r>
          </a:p>
        </p:txBody>
      </p:sp>
      <p:pic>
        <p:nvPicPr>
          <p:cNvPr id="3" name="Immagine 2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2458822A-3A1D-F9E3-3DCC-3D49C555B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043" y="1369225"/>
            <a:ext cx="6420975" cy="4119550"/>
          </a:xfrm>
          <a:prstGeom prst="rect">
            <a:avLst/>
          </a:prstGeom>
          <a:effectLst>
            <a:softEdge rad="190500"/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255C535-6D16-780A-4F56-FD92C0386BA1}"/>
              </a:ext>
            </a:extLst>
          </p:cNvPr>
          <p:cNvSpPr txBox="1"/>
          <p:nvPr/>
        </p:nvSpPr>
        <p:spPr>
          <a:xfrm>
            <a:off x="350982" y="2274838"/>
            <a:ext cx="4562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Grado medio: ~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Grado massimo: 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u="sng" dirty="0"/>
          </a:p>
          <a:p>
            <a:r>
              <a:rPr lang="it-IT" dirty="0"/>
              <a:t>Il nodo di grado massimo rappresenta la stazione di Stanford: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9 archi entranti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8 archi uscenti</a:t>
            </a:r>
          </a:p>
        </p:txBody>
      </p:sp>
    </p:spTree>
    <p:extLst>
      <p:ext uri="{BB962C8B-B14F-4D97-AF65-F5344CB8AC3E}">
        <p14:creationId xmlns:p14="http://schemas.microsoft.com/office/powerpoint/2010/main" val="133521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CA782-19D9-679A-5A80-00876E3E2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75914F-AE66-EB57-6506-9E12DCEFC184}"/>
              </a:ext>
            </a:extLst>
          </p:cNvPr>
          <p:cNvSpPr txBox="1"/>
          <p:nvPr/>
        </p:nvSpPr>
        <p:spPr>
          <a:xfrm>
            <a:off x="233030" y="443531"/>
            <a:ext cx="35800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b="1" noProof="0" dirty="0"/>
              <a:t>DISTRIBUZIONE DEI GRADI PER ZONA</a:t>
            </a:r>
          </a:p>
        </p:txBody>
      </p:sp>
      <p:pic>
        <p:nvPicPr>
          <p:cNvPr id="7" name="Immagine 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094EEFF3-B794-0780-8AB0-B90E66457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62" y="97289"/>
            <a:ext cx="5606808" cy="3394767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10" name="Immagine 9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E24891A4-A392-3CAD-37E8-F92FE90DD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339" y="3429000"/>
            <a:ext cx="5680543" cy="3331711"/>
          </a:xfrm>
          <a:prstGeom prst="rect">
            <a:avLst/>
          </a:prstGeom>
          <a:effectLst>
            <a:softEdge rad="190500"/>
          </a:effectLst>
        </p:spPr>
      </p:pic>
      <p:pic>
        <p:nvPicPr>
          <p:cNvPr id="14" name="Immagine 13" descr="Immagine che contiene diagramma, testo, schermata, mappa&#10;&#10;Il contenuto generato dall'IA potrebbe non essere corretto.">
            <a:extLst>
              <a:ext uri="{FF2B5EF4-FFF2-40B4-BE49-F238E27FC236}">
                <a16:creationId xmlns:a16="http://schemas.microsoft.com/office/drawing/2014/main" id="{441857CF-D6A6-2C5E-3F4C-E526FD439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9" y="1459194"/>
            <a:ext cx="6259003" cy="4225746"/>
          </a:xfrm>
          <a:prstGeom prst="rect">
            <a:avLst/>
          </a:prstGeo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349513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7886221B-1B24-5EC8-F24C-2B629A05232D}"/>
              </a:ext>
            </a:extLst>
          </p:cNvPr>
          <p:cNvSpPr txBox="1"/>
          <p:nvPr/>
        </p:nvSpPr>
        <p:spPr>
          <a:xfrm>
            <a:off x="4439133" y="2921168"/>
            <a:ext cx="331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dirty="0"/>
              <a:t>GRAZIE PER L’ATTENZIONE</a:t>
            </a:r>
            <a:endParaRPr lang="it-IT" sz="3000" b="1" noProof="0" dirty="0"/>
          </a:p>
        </p:txBody>
      </p:sp>
    </p:spTree>
    <p:extLst>
      <p:ext uri="{BB962C8B-B14F-4D97-AF65-F5344CB8AC3E}">
        <p14:creationId xmlns:p14="http://schemas.microsoft.com/office/powerpoint/2010/main" val="176644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267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gandin</dc:creator>
  <cp:lastModifiedBy>matteo gandin</cp:lastModifiedBy>
  <cp:revision>7</cp:revision>
  <dcterms:created xsi:type="dcterms:W3CDTF">2025-07-08T14:05:22Z</dcterms:created>
  <dcterms:modified xsi:type="dcterms:W3CDTF">2025-07-19T10:20:17Z</dcterms:modified>
</cp:coreProperties>
</file>