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97" r:id="rId4"/>
    <p:sldId id="298" r:id="rId5"/>
    <p:sldId id="300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5" r:id="rId19"/>
    <p:sldId id="316" r:id="rId20"/>
    <p:sldId id="317" r:id="rId21"/>
    <p:sldId id="318" r:id="rId22"/>
    <p:sldId id="319" r:id="rId23"/>
    <p:sldId id="314" r:id="rId24"/>
    <p:sldId id="320" r:id="rId25"/>
    <p:sldId id="321" r:id="rId26"/>
    <p:sldId id="288" r:id="rId2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9978389-E060-48C1-A385-738E9529F9CA}">
          <p14:sldIdLst>
            <p14:sldId id="256"/>
            <p14:sldId id="266"/>
            <p14:sldId id="297"/>
            <p14:sldId id="298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  <p14:sldId id="316"/>
            <p14:sldId id="317"/>
            <p14:sldId id="318"/>
            <p14:sldId id="319"/>
            <p14:sldId id="314"/>
            <p14:sldId id="320"/>
            <p14:sldId id="321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480" y="-117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20/07/2023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20/07/2023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572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7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32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077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385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47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170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031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805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98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01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304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802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756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72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876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791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05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27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51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3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72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23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92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48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20/07/2023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4365154"/>
            <a:ext cx="362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Elaborato Software Engineering for Embedded Systems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652652" y="5819828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Goldin Matteo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1855318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EFFETTI DEL TRAIN COUPLING SULLA CAPACITA’ DI UNA LINEA FERROVIARIA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2. RETE SEMPLIFICATA CON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C8FF79-26B8-612C-C3A8-3AEBE6D9104E}"/>
              </a:ext>
            </a:extLst>
          </p:cNvPr>
          <p:cNvSpPr txBox="1"/>
          <p:nvPr/>
        </p:nvSpPr>
        <p:spPr>
          <a:xfrm>
            <a:off x="-701040" y="2473930"/>
            <a:ext cx="9180512" cy="39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07000"/>
              </a:lnSpc>
              <a:spcAft>
                <a:spcPts val="800"/>
              </a:spcAft>
              <a:buSzPts val="1200"/>
            </a:pPr>
            <a:r>
              <a:rPr lang="it-IT" sz="20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 PUNTO DI AGGANCIO A QUELLO DI SGANCIO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BE367C-D854-983C-407A-8694B3C8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67" y="3555167"/>
            <a:ext cx="5320665" cy="15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3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2. RETE SEMPLIFICATA CON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C8FF79-26B8-612C-C3A8-3AEBE6D9104E}"/>
              </a:ext>
            </a:extLst>
          </p:cNvPr>
          <p:cNvSpPr txBox="1"/>
          <p:nvPr/>
        </p:nvSpPr>
        <p:spPr>
          <a:xfrm>
            <a:off x="-701040" y="2473930"/>
            <a:ext cx="9180512" cy="39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07000"/>
              </a:lnSpc>
              <a:spcAft>
                <a:spcPts val="800"/>
              </a:spcAft>
              <a:buSzPts val="1200"/>
            </a:pPr>
            <a:r>
              <a:rPr lang="it-IT" sz="20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PROCEDURA DI SGANCIO E USCITA DAL TRATTO CONDIVISO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603FC51-0590-6E29-4EEA-F5D1BDD43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2" y="2881944"/>
            <a:ext cx="7865018" cy="34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3. RETE AVANZATA SENZA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A52F9D-8142-EA02-22DE-D5A257C87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39" y="2382619"/>
            <a:ext cx="7078121" cy="43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6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4. RETE AVANZATA CON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FD585B2-9232-9582-7E8A-EA933291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3" y="2603500"/>
            <a:ext cx="9027224" cy="33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4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4. RETE AVANZATA CON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C8FF79-26B8-612C-C3A8-3AEBE6D9104E}"/>
              </a:ext>
            </a:extLst>
          </p:cNvPr>
          <p:cNvSpPr txBox="1"/>
          <p:nvPr/>
        </p:nvSpPr>
        <p:spPr>
          <a:xfrm>
            <a:off x="-701040" y="2473930"/>
            <a:ext cx="3769360" cy="138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07000"/>
              </a:lnSpc>
              <a:spcAft>
                <a:spcPts val="800"/>
              </a:spcAft>
              <a:buSzPts val="1200"/>
            </a:pPr>
            <a:r>
              <a:rPr lang="it-IT" sz="20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DALL’INGRESSO SULLA LINEA AL PUNTO DI AGGANCIO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2CAB6A-ACF8-B167-E936-01EFCAE1F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212" y="2584867"/>
            <a:ext cx="5011535" cy="37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0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5904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SPERIMENTAZIONE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62486" y="2084959"/>
                <a:ext cx="7819027" cy="492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Setup dell’esperimento: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Binario bidirezionale lungo 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 km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 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punti di </a:t>
                </a:r>
                <a:r>
                  <a:rPr lang="it-IT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coupling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 decoupling fissi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(ipotesi semplificativa) a 2 km dalle estremità.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Tempi di percorrenza simulati mediante il software 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SUMO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Velocità massima tra i 75 km/h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𝒎𝒂𝒙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 100 km/h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Percorrenza dei tratti modellata nella rete di Petri mediante 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transizioni uniformi nell’intervallo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𝒎𝒊𝒏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𝒎𝒂𝒙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Simulazione mediante 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simulazione transiente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reti di Petri dell’API Java SIRIO. 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Ogni simulazione è stata eseguita 10’000 volte.</a:t>
                </a:r>
              </a:p>
              <a:p>
                <a:pPr algn="just"/>
                <a:endParaRPr lang="it-IT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Nota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il modello semplificato e avanzato delle reti di Petri hanno prodotto risultati sovrapponibili. 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Verranno riportati i risultati unicamente per il modello semplificato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it-IT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it-IT" sz="1400" dirty="0"/>
                  <a:t>          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86" y="2084959"/>
                <a:ext cx="7819027" cy="4924425"/>
              </a:xfrm>
              <a:prstGeom prst="rect">
                <a:avLst/>
              </a:prstGeom>
              <a:blipFill>
                <a:blip r:embed="rId4"/>
                <a:stretch>
                  <a:fillRect l="-858" t="-495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21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CAPACITA’ AL VARIARE DEL NUMERO DI ACCOPPIAMENTI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2" y="2861380"/>
            <a:ext cx="781902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Valutiamo l’andamento della capacità al variare del numero di accoppiamenti fissando il periodo di arrivo treni.</a:t>
            </a:r>
          </a:p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Valutiamo tale andamento per periodo di arrivo treni pari 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20 minuti.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30 minuti.</a:t>
            </a:r>
          </a:p>
          <a:p>
            <a:pPr algn="just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20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PERIODO DI ARRIVO: 20 MIN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007919" y="6077247"/>
            <a:ext cx="781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senza accoppiamenti: 7.5</a:t>
            </a:r>
          </a:p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massima: 16.6 (119.2% in più)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AA2250-E336-6B66-085F-47D42C585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82" y="1913075"/>
            <a:ext cx="6057348" cy="4037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7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PERIODO DI ARRIVO: 20 MIN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007919" y="6077247"/>
            <a:ext cx="781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senza accoppiamenti: 16.1</a:t>
            </a:r>
          </a:p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massima: 44.5 (176.7% in più)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DE4DAD-B42A-CA25-07A6-336996FF4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24" y="1958573"/>
            <a:ext cx="5949151" cy="3965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08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PERIODO DI ARRIVO: 20 MIN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007919" y="6077247"/>
            <a:ext cx="781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senza accoppiamenti: 24.7</a:t>
            </a:r>
          </a:p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massima: 75.7 (207% in più)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C4B9D2-677B-A12A-605D-CEFB326E3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39" y="1933796"/>
            <a:ext cx="6215633" cy="4143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22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SCOPO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62486" y="2084959"/>
            <a:ext cx="781902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Valutare l'impatto del </a:t>
            </a:r>
            <a:r>
              <a:rPr lang="it-IT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</a:t>
            </a:r>
            <a:r>
              <a:rPr lang="it-I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coupling</a:t>
            </a:r>
            <a:r>
              <a:rPr lang="it-I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sulla capacità di un tratto di linea ferroviaria </a:t>
            </a:r>
            <a:r>
              <a:rPr lang="it-I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bidirezionale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stimando: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it-IT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capacità 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della linea ferroviaria </a:t>
            </a:r>
            <a:r>
              <a:rPr lang="it-IT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 variare del numero di accoppiamenti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it-I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numero ottimo di accoppiamenti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221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PERIODO DI ARRIVO: 30 MIN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007919" y="6077247"/>
            <a:ext cx="781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senza accoppiamenti: 7.1</a:t>
            </a:r>
          </a:p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massima: 12 (68.2% in più)</a:t>
            </a:r>
          </a:p>
          <a:p>
            <a:pPr algn="just"/>
            <a:r>
              <a:rPr lang="it-IT" sz="1400" dirty="0"/>
              <a:t>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E70C94-BA64-4B0F-E07B-DD0A11F39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52" y="1989137"/>
            <a:ext cx="6104096" cy="4069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786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PERIODO DI ARRIVO: 30 MIN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007919" y="6077247"/>
            <a:ext cx="781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senza accoppiamenti: 15.9</a:t>
            </a:r>
          </a:p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massima: 32 (101.9% in più)</a:t>
            </a:r>
          </a:p>
          <a:p>
            <a:pPr algn="just"/>
            <a:r>
              <a:rPr lang="it-IT" sz="1400" dirty="0"/>
              <a:t>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C64B1A-DB30-1F45-0A6B-FD8A6FDAB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68" y="1989137"/>
            <a:ext cx="6162511" cy="410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34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PERIODO DI ARRIVO: 30 MIN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007919" y="6077247"/>
            <a:ext cx="781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senza accoppiamenti: 24.4</a:t>
            </a:r>
          </a:p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Capacità massima: 52 (113.5% in più)</a:t>
            </a:r>
          </a:p>
          <a:p>
            <a:pPr algn="just"/>
            <a:r>
              <a:rPr lang="it-IT" sz="1400" dirty="0"/>
              <a:t>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180449-1B54-90FC-8953-7903375C8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989136"/>
            <a:ext cx="5994399" cy="3995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6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RISULTATI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35973" y="5279132"/>
            <a:ext cx="781902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Si nota che: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è tanto più impattante sulla crescita della capacità quanto più è alta la frequenza di arrivo dei treni.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Al crescere del periodo di arrivo, decresce il numero ottimo di accoppiamenti.</a:t>
            </a:r>
          </a:p>
          <a:p>
            <a:pPr algn="just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FF79C0-57AA-9BFA-9334-E4B0F91C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" y="2074842"/>
            <a:ext cx="7593806" cy="29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9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NUMERO DI ACCOPPIAMENTI  AL VARIARE DEL PERIODO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788161" y="5658580"/>
            <a:ext cx="629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u="sng" dirty="0">
                <a:latin typeface="Arial" panose="020B0604020202020204" pitchFamily="34" charset="0"/>
                <a:cs typeface="Arial" panose="020B0604020202020204" pitchFamily="34" charset="0"/>
              </a:rPr>
              <a:t>Risultato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al crescere del periodo di arrivo dei treni, il numero ottimo di accoppiamenti decresce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B252D2-A5F8-B6BE-9803-311BEF97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0" y="3189995"/>
            <a:ext cx="7895233" cy="225507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F3F5B8-68F6-83F1-775D-35C61944475A}"/>
              </a:ext>
            </a:extLst>
          </p:cNvPr>
          <p:cNvSpPr txBox="1"/>
          <p:nvPr/>
        </p:nvSpPr>
        <p:spPr>
          <a:xfrm>
            <a:off x="640530" y="2780374"/>
            <a:ext cx="786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Durata della simulazione pari a 5 ore.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19406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9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F3F5B8-68F6-83F1-775D-35C61944475A}"/>
              </a:ext>
            </a:extLst>
          </p:cNvPr>
          <p:cNvSpPr txBox="1"/>
          <p:nvPr/>
        </p:nvSpPr>
        <p:spPr>
          <a:xfrm>
            <a:off x="672823" y="2213635"/>
            <a:ext cx="786294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ha un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impatto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sulla capacità della rete ferroviaria che è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tanto maggiore tanto più la linea è congestionata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, cioè tanto più la frequenza di arrivo dei treni è alta.</a:t>
            </a:r>
          </a:p>
          <a:p>
            <a:pPr algn="just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000" u="sng" dirty="0">
                <a:latin typeface="Arial" panose="020B0604020202020204" pitchFamily="34" charset="0"/>
                <a:cs typeface="Arial" panose="020B0604020202020204" pitchFamily="34" charset="0"/>
              </a:rPr>
              <a:t>Vantaggi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ottimizzare il traffico ferroviario senza modifiche strutturali della rete (soluzione efficiente e a basso costo).</a:t>
            </a:r>
          </a:p>
          <a:p>
            <a:pPr algn="just"/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18604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74419" y="3140442"/>
            <a:ext cx="7919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GRAZIE PER L’ATTENZIONE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203618"/>
            <a:ext cx="7819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509083" y="51433"/>
            <a:ext cx="184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48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MODELLO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5139A1-CB9A-5BFC-45AC-A74B9BCE1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4" y="2074843"/>
            <a:ext cx="8651615" cy="20501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7506D2-8BA3-675E-2B96-C8C90139E67B}"/>
              </a:ext>
            </a:extLst>
          </p:cNvPr>
          <p:cNvSpPr txBox="1"/>
          <p:nvPr/>
        </p:nvSpPr>
        <p:spPr>
          <a:xfrm>
            <a:off x="750477" y="4511040"/>
            <a:ext cx="7504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Arial" panose="020B0604020202020204" pitchFamily="34" charset="0"/>
                <a:cs typeface="Arial" panose="020B0604020202020204" pitchFamily="34" charset="0"/>
              </a:rPr>
              <a:t>Ipotesi semplificativa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i punti in cui si effettua l’accoppiamento e il disaccoppiamento (C e D) sono considerati gli stessi per ogni treno che costituisce il convoglio.</a:t>
            </a:r>
          </a:p>
        </p:txBody>
      </p:sp>
    </p:spTree>
    <p:extLst>
      <p:ext uri="{BB962C8B-B14F-4D97-AF65-F5344CB8AC3E}">
        <p14:creationId xmlns:p14="http://schemas.microsoft.com/office/powerpoint/2010/main" val="33746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RETI DI PETRI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62486" y="2084959"/>
            <a:ext cx="781902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Due modelli: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u="sng" dirty="0">
                <a:latin typeface="Arial" panose="020B0604020202020204" pitchFamily="34" charset="0"/>
                <a:cs typeface="Arial" panose="020B0604020202020204" pitchFamily="34" charset="0"/>
              </a:rPr>
              <a:t>Modello semplificato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tutti i treni effettuano una partenza da fermo all’ingresso del tratto bidirezionale (ipotesi conservativa).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u="sng" dirty="0">
                <a:latin typeface="Arial" panose="020B0604020202020204" pitchFamily="34" charset="0"/>
                <a:cs typeface="Arial" panose="020B0604020202020204" pitchFamily="34" charset="0"/>
              </a:rPr>
              <a:t>Modello avanzato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un treno può trovare il binario libero al suo arrivo, accedendovi senza fermarsi. </a:t>
            </a:r>
          </a:p>
          <a:p>
            <a:pPr algn="just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 ciascun modello si hanno due reti di Petri: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u="sng" dirty="0">
                <a:latin typeface="Arial" panose="020B0604020202020204" pitchFamily="34" charset="0"/>
                <a:cs typeface="Arial" panose="020B0604020202020204" pitchFamily="34" charset="0"/>
              </a:rPr>
              <a:t>Rete priva di accoppiamento dei treni.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u="sng" dirty="0">
                <a:latin typeface="Arial" panose="020B0604020202020204" pitchFamily="34" charset="0"/>
                <a:cs typeface="Arial" panose="020B0604020202020204" pitchFamily="34" charset="0"/>
              </a:rPr>
              <a:t>Rete con accoppiamento dei treni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45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RETE SEMPLIFICATA SENZA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09E420-5D81-A908-3784-887F7EAB8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73" y="2382075"/>
            <a:ext cx="7969290" cy="26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5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2. RETE SEMPLIFICATA CON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D6A031-34A3-42C7-854A-8D42E930E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" y="2475130"/>
            <a:ext cx="8255211" cy="27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5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2. RETE SEMPLIFICATA CON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1D95542-F3D4-F0BF-1AE5-ECC6EDB71F82}"/>
                  </a:ext>
                </a:extLst>
              </p:cNvPr>
              <p:cNvSpPr txBox="1"/>
              <p:nvPr/>
            </p:nvSpPr>
            <p:spPr>
              <a:xfrm>
                <a:off x="628244" y="2392736"/>
                <a:ext cx="7887511" cy="3215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La rete </a:t>
                </a:r>
                <a:r>
                  <a:rPr lang="it-IT" sz="2000" b="1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mantiene la sua struttura indipendentemente dal numero di treni da accoppiare</a:t>
                </a:r>
                <a:r>
                  <a:rPr lang="it-IT" sz="20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Gli unici parametri da modificare sono la </a:t>
                </a:r>
                <a:r>
                  <a:rPr lang="it-IT" sz="2000" b="1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update </a:t>
                </a:r>
                <a:r>
                  <a:rPr lang="it-IT" sz="2000" b="1" kern="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function</a:t>
                </a:r>
                <a:r>
                  <a:rPr lang="it-IT" sz="2000" b="1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it-IT" sz="20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delle transizioni </a:t>
                </a:r>
                <a14:m>
                  <m:oMath xmlns:m="http://schemas.openxmlformats.org/officeDocument/2006/math">
                    <m:r>
                      <a:rPr lang="it-IT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𝑚𝑎𝑠𝑡𝑒𝑟𝐸𝑛𝑡𝑒𝑟𝑋</m:t>
                    </m:r>
                  </m:oMath>
                </a14:m>
                <a:r>
                  <a:rPr lang="it-IT" sz="20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𝑠𝑙𝑎𝑣𝑒𝑠𝑋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−1,  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𝑐𝑜𝑢𝑝𝑙𝑒𝑠𝑋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−2,  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𝑑𝑒𝑐𝑜𝑢𝑝𝑙𝑒𝑠𝑋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it-IT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000" kern="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dove </a:t>
                </a:r>
                <a14:m>
                  <m:oMath xmlns:m="http://schemas.openxmlformats.org/officeDocument/2006/math">
                    <m:r>
                      <a:rPr lang="it-IT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it-IT" sz="20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rappresenta il numero di treni che costituiscono il convoglio.</a:t>
                </a:r>
                <a:endPara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1D95542-F3D4-F0BF-1AE5-ECC6EDB71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4" y="2392736"/>
                <a:ext cx="7887511" cy="3215945"/>
              </a:xfrm>
              <a:prstGeom prst="rect">
                <a:avLst/>
              </a:prstGeom>
              <a:blipFill>
                <a:blip r:embed="rId4"/>
                <a:stretch>
                  <a:fillRect l="-773" t="-1139" b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53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2. RETE SEMPLIFICATA CON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C8FF79-26B8-612C-C3A8-3AEBE6D9104E}"/>
              </a:ext>
            </a:extLst>
          </p:cNvPr>
          <p:cNvSpPr txBox="1"/>
          <p:nvPr/>
        </p:nvSpPr>
        <p:spPr>
          <a:xfrm>
            <a:off x="-701040" y="2473930"/>
            <a:ext cx="3769360" cy="138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07000"/>
              </a:lnSpc>
              <a:spcAft>
                <a:spcPts val="800"/>
              </a:spcAft>
              <a:buSzPts val="1200"/>
            </a:pPr>
            <a:r>
              <a:rPr lang="it-IT" sz="20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DALL’INGRESSO SULLA LINEA AL PUNTO DI AGGANCIO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1E46BA3-3DD3-9EEA-A1AD-374890E58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204" y="2473930"/>
            <a:ext cx="3541395" cy="36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822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2. RETE SEMPLIFICATA CON ACCOPPIAMENTO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C8FF79-26B8-612C-C3A8-3AEBE6D9104E}"/>
              </a:ext>
            </a:extLst>
          </p:cNvPr>
          <p:cNvSpPr txBox="1"/>
          <p:nvPr/>
        </p:nvSpPr>
        <p:spPr>
          <a:xfrm>
            <a:off x="-701040" y="2473930"/>
            <a:ext cx="5506720" cy="79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07000"/>
              </a:lnSpc>
              <a:spcAft>
                <a:spcPts val="800"/>
              </a:spcAft>
              <a:buSzPts val="1200"/>
            </a:pPr>
            <a:r>
              <a:rPr lang="it-IT" sz="20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PROCEDURA DI AGGANCIO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SzPts val="1200"/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8AC1EA-9FD0-FEBF-714A-A3A75CDA1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2" y="3063239"/>
            <a:ext cx="7606748" cy="27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52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778</Words>
  <Application>Microsoft Office PowerPoint</Application>
  <PresentationFormat>Presentazione su schermo (4:3)</PresentationFormat>
  <Paragraphs>149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Goldin</cp:lastModifiedBy>
  <cp:revision>31</cp:revision>
  <dcterms:created xsi:type="dcterms:W3CDTF">2012-12-06T09:21:12Z</dcterms:created>
  <dcterms:modified xsi:type="dcterms:W3CDTF">2023-07-20T15:51:06Z</dcterms:modified>
</cp:coreProperties>
</file>