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1"/>
  </p:notesMasterIdLst>
  <p:sldIdLst>
    <p:sldId id="256" r:id="rId2"/>
    <p:sldId id="257" r:id="rId3"/>
    <p:sldId id="258" r:id="rId4"/>
    <p:sldId id="262" r:id="rId5"/>
    <p:sldId id="259" r:id="rId6"/>
    <p:sldId id="263" r:id="rId7"/>
    <p:sldId id="261" r:id="rId8"/>
    <p:sldId id="260" r:id="rId9"/>
    <p:sldId id="264" r:id="rId10"/>
    <p:sldId id="266" r:id="rId11"/>
    <p:sldId id="265" r:id="rId12"/>
    <p:sldId id="267" r:id="rId13"/>
    <p:sldId id="268" r:id="rId14"/>
    <p:sldId id="269" r:id="rId15"/>
    <p:sldId id="270" r:id="rId16"/>
    <p:sldId id="271" r:id="rId17"/>
    <p:sldId id="272" r:id="rId18"/>
    <p:sldId id="274"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8E1E96-59F4-43AC-94FE-453CC362D2F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3925E59-D3D7-442E-BE62-BF0A041DC38B}">
      <dgm:prSet custT="1"/>
      <dgm:spPr/>
      <dgm:t>
        <a:bodyPr/>
        <a:lstStyle/>
        <a:p>
          <a:pPr>
            <a:lnSpc>
              <a:spcPct val="100000"/>
            </a:lnSpc>
          </a:pPr>
          <a:r>
            <a:rPr lang="en-US" sz="1600" b="0" i="0">
              <a:latin typeface="Bahnschrift" panose="020B0502040204020203" pitchFamily="34" charset="0"/>
            </a:rPr>
            <a:t>Critical task for financial professionals, investors, and traders alike. </a:t>
          </a:r>
          <a:br>
            <a:rPr lang="en-US" sz="1600" b="0" i="0">
              <a:latin typeface="Bahnschrift" panose="020B0502040204020203" pitchFamily="34" charset="0"/>
            </a:rPr>
          </a:br>
          <a:r>
            <a:rPr lang="en-US" sz="1600" b="0" i="0">
              <a:latin typeface="Bahnschrift" panose="020B0502040204020203" pitchFamily="34" charset="0"/>
            </a:rPr>
            <a:t>Financial instruments that enable parties to buy or sell an underlying asset at a predetermined price and date in the future</a:t>
          </a:r>
          <a:endParaRPr lang="en-US" sz="1600">
            <a:latin typeface="Bahnschrift" panose="020B0502040204020203" pitchFamily="34" charset="0"/>
          </a:endParaRPr>
        </a:p>
      </dgm:t>
    </dgm:pt>
    <dgm:pt modelId="{6BCC745F-1732-4A4C-8413-2220C9D62682}" type="parTrans" cxnId="{2AE2FA21-C98B-44C1-B7A2-E3619ADB083B}">
      <dgm:prSet/>
      <dgm:spPr/>
      <dgm:t>
        <a:bodyPr/>
        <a:lstStyle/>
        <a:p>
          <a:endParaRPr lang="en-US"/>
        </a:p>
      </dgm:t>
    </dgm:pt>
    <dgm:pt modelId="{784F23AD-F795-41C9-BDD3-4E34C227CAE6}" type="sibTrans" cxnId="{2AE2FA21-C98B-44C1-B7A2-E3619ADB083B}">
      <dgm:prSet/>
      <dgm:spPr/>
      <dgm:t>
        <a:bodyPr/>
        <a:lstStyle/>
        <a:p>
          <a:endParaRPr lang="en-US"/>
        </a:p>
      </dgm:t>
    </dgm:pt>
    <dgm:pt modelId="{4113F7C0-58A9-4CB4-BF7F-25F2A9F1AD36}">
      <dgm:prSet custT="1"/>
      <dgm:spPr/>
      <dgm:t>
        <a:bodyPr/>
        <a:lstStyle/>
        <a:p>
          <a:pPr>
            <a:lnSpc>
              <a:spcPct val="100000"/>
            </a:lnSpc>
          </a:pPr>
          <a:r>
            <a:rPr lang="en-US" sz="1600" b="0" i="0">
              <a:latin typeface="Bahnschrift" panose="020B0502040204020203" pitchFamily="34" charset="0"/>
            </a:rPr>
            <a:t>Predicting future price movements, investors can take advantage of profitable opportunities, minimize potential losses, and optimize their trading strategies</a:t>
          </a:r>
          <a:endParaRPr lang="en-US" sz="1600">
            <a:latin typeface="Bahnschrift" panose="020B0502040204020203" pitchFamily="34" charset="0"/>
          </a:endParaRPr>
        </a:p>
      </dgm:t>
    </dgm:pt>
    <dgm:pt modelId="{E0C8E979-72A4-416E-903F-51EC223E76AE}" type="parTrans" cxnId="{E665DB99-08D6-486D-8039-02E2E54A4C46}">
      <dgm:prSet/>
      <dgm:spPr/>
      <dgm:t>
        <a:bodyPr/>
        <a:lstStyle/>
        <a:p>
          <a:endParaRPr lang="en-US"/>
        </a:p>
      </dgm:t>
    </dgm:pt>
    <dgm:pt modelId="{51498AF8-545F-4891-939F-6B05F917C497}" type="sibTrans" cxnId="{E665DB99-08D6-486D-8039-02E2E54A4C46}">
      <dgm:prSet/>
      <dgm:spPr/>
      <dgm:t>
        <a:bodyPr/>
        <a:lstStyle/>
        <a:p>
          <a:endParaRPr lang="en-US"/>
        </a:p>
      </dgm:t>
    </dgm:pt>
    <dgm:pt modelId="{06988C1B-E6E8-41FC-B08B-C38236ED24D2}">
      <dgm:prSet custT="1"/>
      <dgm:spPr/>
      <dgm:t>
        <a:bodyPr/>
        <a:lstStyle/>
        <a:p>
          <a:pPr>
            <a:lnSpc>
              <a:spcPct val="100000"/>
            </a:lnSpc>
          </a:pPr>
          <a:r>
            <a:rPr lang="en-US" sz="1600" b="0" i="0">
              <a:latin typeface="Bahnschrift" panose="020B0502040204020203" pitchFamily="34" charset="0"/>
            </a:rPr>
            <a:t>Forecasting futures prices is complex and challenging</a:t>
          </a:r>
          <a:br>
            <a:rPr lang="en-US" sz="1600" b="0" i="0">
              <a:latin typeface="Bahnschrift" panose="020B0502040204020203" pitchFamily="34" charset="0"/>
            </a:rPr>
          </a:br>
          <a:r>
            <a:rPr lang="en-US" sz="1600" b="0" i="0">
              <a:latin typeface="Bahnschrift" panose="020B0502040204020203" pitchFamily="34" charset="0"/>
            </a:rPr>
            <a:t>Influenced by supply and demand dynamics, underlying stock performance, market sentiment and regulatory changes</a:t>
          </a:r>
          <a:endParaRPr lang="en-US" sz="1600">
            <a:latin typeface="Bahnschrift" panose="020B0502040204020203" pitchFamily="34" charset="0"/>
          </a:endParaRPr>
        </a:p>
      </dgm:t>
    </dgm:pt>
    <dgm:pt modelId="{4619ED14-6DC3-4081-A171-0793AEC98BA9}" type="parTrans" cxnId="{A3DC02BD-372B-489D-B810-5ACBAB14CEE6}">
      <dgm:prSet/>
      <dgm:spPr/>
      <dgm:t>
        <a:bodyPr/>
        <a:lstStyle/>
        <a:p>
          <a:endParaRPr lang="en-US"/>
        </a:p>
      </dgm:t>
    </dgm:pt>
    <dgm:pt modelId="{87B04489-B3D1-4B14-9E0E-7BD55086B9B2}" type="sibTrans" cxnId="{A3DC02BD-372B-489D-B810-5ACBAB14CEE6}">
      <dgm:prSet/>
      <dgm:spPr/>
      <dgm:t>
        <a:bodyPr/>
        <a:lstStyle/>
        <a:p>
          <a:endParaRPr lang="en-US"/>
        </a:p>
      </dgm:t>
    </dgm:pt>
    <dgm:pt modelId="{E30D5041-B986-461C-89B3-364ACA1AE719}" type="pres">
      <dgm:prSet presAssocID="{CE8E1E96-59F4-43AC-94FE-453CC362D2F1}" presName="root" presStyleCnt="0">
        <dgm:presLayoutVars>
          <dgm:dir/>
          <dgm:resizeHandles val="exact"/>
        </dgm:presLayoutVars>
      </dgm:prSet>
      <dgm:spPr/>
    </dgm:pt>
    <dgm:pt modelId="{2A29D43A-46CF-4498-A380-F555D2E1E524}" type="pres">
      <dgm:prSet presAssocID="{33925E59-D3D7-442E-BE62-BF0A041DC38B}" presName="compNode" presStyleCnt="0"/>
      <dgm:spPr/>
    </dgm:pt>
    <dgm:pt modelId="{942BB5CC-1687-4649-A2A3-00D205AB9971}" type="pres">
      <dgm:prSet presAssocID="{33925E59-D3D7-442E-BE62-BF0A041DC38B}" presName="bgRect" presStyleLbl="bgShp" presStyleIdx="0" presStyleCnt="3"/>
      <dgm:spPr/>
    </dgm:pt>
    <dgm:pt modelId="{3415B37D-1C92-463D-848D-448B46500958}" type="pres">
      <dgm:prSet presAssocID="{33925E59-D3D7-442E-BE62-BF0A041DC38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uro"/>
        </a:ext>
      </dgm:extLst>
    </dgm:pt>
    <dgm:pt modelId="{BA125A1E-AD2C-4B04-BCB1-0163A322ADD6}" type="pres">
      <dgm:prSet presAssocID="{33925E59-D3D7-442E-BE62-BF0A041DC38B}" presName="spaceRect" presStyleCnt="0"/>
      <dgm:spPr/>
    </dgm:pt>
    <dgm:pt modelId="{7C5BB9F7-D974-47E7-A2E9-334A085A4004}" type="pres">
      <dgm:prSet presAssocID="{33925E59-D3D7-442E-BE62-BF0A041DC38B}" presName="parTx" presStyleLbl="revTx" presStyleIdx="0" presStyleCnt="3">
        <dgm:presLayoutVars>
          <dgm:chMax val="0"/>
          <dgm:chPref val="0"/>
        </dgm:presLayoutVars>
      </dgm:prSet>
      <dgm:spPr/>
    </dgm:pt>
    <dgm:pt modelId="{440E17B1-DBBB-425F-8D14-8BF33F83FCE6}" type="pres">
      <dgm:prSet presAssocID="{784F23AD-F795-41C9-BDD3-4E34C227CAE6}" presName="sibTrans" presStyleCnt="0"/>
      <dgm:spPr/>
    </dgm:pt>
    <dgm:pt modelId="{D2D57E4C-0118-4A58-82FA-4AD51BF564F7}" type="pres">
      <dgm:prSet presAssocID="{4113F7C0-58A9-4CB4-BF7F-25F2A9F1AD36}" presName="compNode" presStyleCnt="0"/>
      <dgm:spPr/>
    </dgm:pt>
    <dgm:pt modelId="{D23B6EBE-23C8-47DC-83A7-4AD9E546100E}" type="pres">
      <dgm:prSet presAssocID="{4113F7C0-58A9-4CB4-BF7F-25F2A9F1AD36}" presName="bgRect" presStyleLbl="bgShp" presStyleIdx="1" presStyleCnt="3"/>
      <dgm:spPr/>
    </dgm:pt>
    <dgm:pt modelId="{A3480B48-669A-4136-871B-820C4163CCCA}" type="pres">
      <dgm:prSet presAssocID="{4113F7C0-58A9-4CB4-BF7F-25F2A9F1AD3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Graph with Upward Trend"/>
        </a:ext>
      </dgm:extLst>
    </dgm:pt>
    <dgm:pt modelId="{4C6FED70-BA4D-4010-BCB2-BEEE99714234}" type="pres">
      <dgm:prSet presAssocID="{4113F7C0-58A9-4CB4-BF7F-25F2A9F1AD36}" presName="spaceRect" presStyleCnt="0"/>
      <dgm:spPr/>
    </dgm:pt>
    <dgm:pt modelId="{1B092E49-C653-46B3-A216-1FE5998A4476}" type="pres">
      <dgm:prSet presAssocID="{4113F7C0-58A9-4CB4-BF7F-25F2A9F1AD36}" presName="parTx" presStyleLbl="revTx" presStyleIdx="1" presStyleCnt="3">
        <dgm:presLayoutVars>
          <dgm:chMax val="0"/>
          <dgm:chPref val="0"/>
        </dgm:presLayoutVars>
      </dgm:prSet>
      <dgm:spPr/>
    </dgm:pt>
    <dgm:pt modelId="{4EA0F7FC-23AA-4F68-843F-4D7025042478}" type="pres">
      <dgm:prSet presAssocID="{51498AF8-545F-4891-939F-6B05F917C497}" presName="sibTrans" presStyleCnt="0"/>
      <dgm:spPr/>
    </dgm:pt>
    <dgm:pt modelId="{170741DF-B7AE-4160-B93F-9CDBFF271E54}" type="pres">
      <dgm:prSet presAssocID="{06988C1B-E6E8-41FC-B08B-C38236ED24D2}" presName="compNode" presStyleCnt="0"/>
      <dgm:spPr/>
    </dgm:pt>
    <dgm:pt modelId="{97304135-FF49-49B6-8A3B-DE543C8634E0}" type="pres">
      <dgm:prSet presAssocID="{06988C1B-E6E8-41FC-B08B-C38236ED24D2}" presName="bgRect" presStyleLbl="bgShp" presStyleIdx="2" presStyleCnt="3"/>
      <dgm:spPr/>
    </dgm:pt>
    <dgm:pt modelId="{319EF411-0865-4874-8EDA-5C69A4B47D43}" type="pres">
      <dgm:prSet presAssocID="{06988C1B-E6E8-41FC-B08B-C38236ED24D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ce"/>
        </a:ext>
      </dgm:extLst>
    </dgm:pt>
    <dgm:pt modelId="{129C7612-741A-4567-BEDC-B254984A7FBF}" type="pres">
      <dgm:prSet presAssocID="{06988C1B-E6E8-41FC-B08B-C38236ED24D2}" presName="spaceRect" presStyleCnt="0"/>
      <dgm:spPr/>
    </dgm:pt>
    <dgm:pt modelId="{B2E70B9F-35F3-4C65-B397-5CD2A55B51DE}" type="pres">
      <dgm:prSet presAssocID="{06988C1B-E6E8-41FC-B08B-C38236ED24D2}" presName="parTx" presStyleLbl="revTx" presStyleIdx="2" presStyleCnt="3">
        <dgm:presLayoutVars>
          <dgm:chMax val="0"/>
          <dgm:chPref val="0"/>
        </dgm:presLayoutVars>
      </dgm:prSet>
      <dgm:spPr/>
    </dgm:pt>
  </dgm:ptLst>
  <dgm:cxnLst>
    <dgm:cxn modelId="{2AE2FA21-C98B-44C1-B7A2-E3619ADB083B}" srcId="{CE8E1E96-59F4-43AC-94FE-453CC362D2F1}" destId="{33925E59-D3D7-442E-BE62-BF0A041DC38B}" srcOrd="0" destOrd="0" parTransId="{6BCC745F-1732-4A4C-8413-2220C9D62682}" sibTransId="{784F23AD-F795-41C9-BDD3-4E34C227CAE6}"/>
    <dgm:cxn modelId="{C55D9D53-786B-4060-8EC0-AD7FA43760F2}" type="presOf" srcId="{4113F7C0-58A9-4CB4-BF7F-25F2A9F1AD36}" destId="{1B092E49-C653-46B3-A216-1FE5998A4476}" srcOrd="0" destOrd="0" presId="urn:microsoft.com/office/officeart/2018/2/layout/IconVerticalSolidList"/>
    <dgm:cxn modelId="{E665DB99-08D6-486D-8039-02E2E54A4C46}" srcId="{CE8E1E96-59F4-43AC-94FE-453CC362D2F1}" destId="{4113F7C0-58A9-4CB4-BF7F-25F2A9F1AD36}" srcOrd="1" destOrd="0" parTransId="{E0C8E979-72A4-416E-903F-51EC223E76AE}" sibTransId="{51498AF8-545F-4891-939F-6B05F917C497}"/>
    <dgm:cxn modelId="{F1A817B1-2C9F-442D-90AD-4717C26135CA}" type="presOf" srcId="{CE8E1E96-59F4-43AC-94FE-453CC362D2F1}" destId="{E30D5041-B986-461C-89B3-364ACA1AE719}" srcOrd="0" destOrd="0" presId="urn:microsoft.com/office/officeart/2018/2/layout/IconVerticalSolidList"/>
    <dgm:cxn modelId="{A3DC02BD-372B-489D-B810-5ACBAB14CEE6}" srcId="{CE8E1E96-59F4-43AC-94FE-453CC362D2F1}" destId="{06988C1B-E6E8-41FC-B08B-C38236ED24D2}" srcOrd="2" destOrd="0" parTransId="{4619ED14-6DC3-4081-A171-0793AEC98BA9}" sibTransId="{87B04489-B3D1-4B14-9E0E-7BD55086B9B2}"/>
    <dgm:cxn modelId="{B3551EC2-ECF6-4334-9A5E-79D7029D2473}" type="presOf" srcId="{06988C1B-E6E8-41FC-B08B-C38236ED24D2}" destId="{B2E70B9F-35F3-4C65-B397-5CD2A55B51DE}" srcOrd="0" destOrd="0" presId="urn:microsoft.com/office/officeart/2018/2/layout/IconVerticalSolidList"/>
    <dgm:cxn modelId="{7D0BDAE0-722F-49EF-8F80-4B82E364FCB2}" type="presOf" srcId="{33925E59-D3D7-442E-BE62-BF0A041DC38B}" destId="{7C5BB9F7-D974-47E7-A2E9-334A085A4004}" srcOrd="0" destOrd="0" presId="urn:microsoft.com/office/officeart/2018/2/layout/IconVerticalSolidList"/>
    <dgm:cxn modelId="{517F279F-7A18-46A0-ADFC-6AC1FAAD9D1F}" type="presParOf" srcId="{E30D5041-B986-461C-89B3-364ACA1AE719}" destId="{2A29D43A-46CF-4498-A380-F555D2E1E524}" srcOrd="0" destOrd="0" presId="urn:microsoft.com/office/officeart/2018/2/layout/IconVerticalSolidList"/>
    <dgm:cxn modelId="{1F1FFCA2-080B-4A6A-BC52-83A99B5324EE}" type="presParOf" srcId="{2A29D43A-46CF-4498-A380-F555D2E1E524}" destId="{942BB5CC-1687-4649-A2A3-00D205AB9971}" srcOrd="0" destOrd="0" presId="urn:microsoft.com/office/officeart/2018/2/layout/IconVerticalSolidList"/>
    <dgm:cxn modelId="{78706404-F9F5-41B0-B88D-ED7CC93EE522}" type="presParOf" srcId="{2A29D43A-46CF-4498-A380-F555D2E1E524}" destId="{3415B37D-1C92-463D-848D-448B46500958}" srcOrd="1" destOrd="0" presId="urn:microsoft.com/office/officeart/2018/2/layout/IconVerticalSolidList"/>
    <dgm:cxn modelId="{D42DD4C7-7F19-4463-83C0-ACF20C37D304}" type="presParOf" srcId="{2A29D43A-46CF-4498-A380-F555D2E1E524}" destId="{BA125A1E-AD2C-4B04-BCB1-0163A322ADD6}" srcOrd="2" destOrd="0" presId="urn:microsoft.com/office/officeart/2018/2/layout/IconVerticalSolidList"/>
    <dgm:cxn modelId="{6156C8C6-2D04-4895-BF56-BC6CD1548349}" type="presParOf" srcId="{2A29D43A-46CF-4498-A380-F555D2E1E524}" destId="{7C5BB9F7-D974-47E7-A2E9-334A085A4004}" srcOrd="3" destOrd="0" presId="urn:microsoft.com/office/officeart/2018/2/layout/IconVerticalSolidList"/>
    <dgm:cxn modelId="{6ACD22A3-E47C-46B7-82FD-6AA3EDCD02E3}" type="presParOf" srcId="{E30D5041-B986-461C-89B3-364ACA1AE719}" destId="{440E17B1-DBBB-425F-8D14-8BF33F83FCE6}" srcOrd="1" destOrd="0" presId="urn:microsoft.com/office/officeart/2018/2/layout/IconVerticalSolidList"/>
    <dgm:cxn modelId="{732E1DBF-8642-44BB-99C7-04E5E660C8E0}" type="presParOf" srcId="{E30D5041-B986-461C-89B3-364ACA1AE719}" destId="{D2D57E4C-0118-4A58-82FA-4AD51BF564F7}" srcOrd="2" destOrd="0" presId="urn:microsoft.com/office/officeart/2018/2/layout/IconVerticalSolidList"/>
    <dgm:cxn modelId="{E7A33309-7C30-4FCD-8AE6-95999707E849}" type="presParOf" srcId="{D2D57E4C-0118-4A58-82FA-4AD51BF564F7}" destId="{D23B6EBE-23C8-47DC-83A7-4AD9E546100E}" srcOrd="0" destOrd="0" presId="urn:microsoft.com/office/officeart/2018/2/layout/IconVerticalSolidList"/>
    <dgm:cxn modelId="{227799A1-2E35-450F-B7D3-5EE4F955A4A6}" type="presParOf" srcId="{D2D57E4C-0118-4A58-82FA-4AD51BF564F7}" destId="{A3480B48-669A-4136-871B-820C4163CCCA}" srcOrd="1" destOrd="0" presId="urn:microsoft.com/office/officeart/2018/2/layout/IconVerticalSolidList"/>
    <dgm:cxn modelId="{61C9B9D7-5BE1-4503-B715-C4FB581F76E7}" type="presParOf" srcId="{D2D57E4C-0118-4A58-82FA-4AD51BF564F7}" destId="{4C6FED70-BA4D-4010-BCB2-BEEE99714234}" srcOrd="2" destOrd="0" presId="urn:microsoft.com/office/officeart/2018/2/layout/IconVerticalSolidList"/>
    <dgm:cxn modelId="{616770E3-45AF-4ECB-B52C-70E734E8143F}" type="presParOf" srcId="{D2D57E4C-0118-4A58-82FA-4AD51BF564F7}" destId="{1B092E49-C653-46B3-A216-1FE5998A4476}" srcOrd="3" destOrd="0" presId="urn:microsoft.com/office/officeart/2018/2/layout/IconVerticalSolidList"/>
    <dgm:cxn modelId="{6562DE10-0260-46FE-83A8-6797F735F36B}" type="presParOf" srcId="{E30D5041-B986-461C-89B3-364ACA1AE719}" destId="{4EA0F7FC-23AA-4F68-843F-4D7025042478}" srcOrd="3" destOrd="0" presId="urn:microsoft.com/office/officeart/2018/2/layout/IconVerticalSolidList"/>
    <dgm:cxn modelId="{D60D5885-6D92-4560-BEFB-BD1B34AA7F64}" type="presParOf" srcId="{E30D5041-B986-461C-89B3-364ACA1AE719}" destId="{170741DF-B7AE-4160-B93F-9CDBFF271E54}" srcOrd="4" destOrd="0" presId="urn:microsoft.com/office/officeart/2018/2/layout/IconVerticalSolidList"/>
    <dgm:cxn modelId="{F578CB81-BF17-4A0B-A5B1-767E54AD1D46}" type="presParOf" srcId="{170741DF-B7AE-4160-B93F-9CDBFF271E54}" destId="{97304135-FF49-49B6-8A3B-DE543C8634E0}" srcOrd="0" destOrd="0" presId="urn:microsoft.com/office/officeart/2018/2/layout/IconVerticalSolidList"/>
    <dgm:cxn modelId="{6F2CDC77-1F07-4627-8020-05D3DD338859}" type="presParOf" srcId="{170741DF-B7AE-4160-B93F-9CDBFF271E54}" destId="{319EF411-0865-4874-8EDA-5C69A4B47D43}" srcOrd="1" destOrd="0" presId="urn:microsoft.com/office/officeart/2018/2/layout/IconVerticalSolidList"/>
    <dgm:cxn modelId="{31EA64F2-DFF3-4044-8FF9-7A86029695D1}" type="presParOf" srcId="{170741DF-B7AE-4160-B93F-9CDBFF271E54}" destId="{129C7612-741A-4567-BEDC-B254984A7FBF}" srcOrd="2" destOrd="0" presId="urn:microsoft.com/office/officeart/2018/2/layout/IconVerticalSolidList"/>
    <dgm:cxn modelId="{98DC957F-5E70-446E-9596-B9F84DC6FEC3}" type="presParOf" srcId="{170741DF-B7AE-4160-B93F-9CDBFF271E54}" destId="{B2E70B9F-35F3-4C65-B397-5CD2A55B51D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543A40-6370-4EFE-BB17-A8C3162EF8D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354E70D1-292F-4D73-BB05-18C5A01E38FE}">
      <dgm:prSet/>
      <dgm:spPr/>
      <dgm:t>
        <a:bodyPr/>
        <a:lstStyle/>
        <a:p>
          <a:pPr>
            <a:lnSpc>
              <a:spcPct val="100000"/>
            </a:lnSpc>
          </a:pPr>
          <a:r>
            <a:rPr lang="en-US" b="0"/>
            <a:t>Sentiment Analysis is the process of ‘computationally’ determining whether a piece of writing is positive, negative or neutral. It’s also known as opinion mining, deriving the opinion or attitude of a speaker.</a:t>
          </a:r>
          <a:endParaRPr lang="en-US"/>
        </a:p>
      </dgm:t>
    </dgm:pt>
    <dgm:pt modelId="{937F533C-2956-4EED-902B-479CBD0F63F0}" type="parTrans" cxnId="{EE1D6882-EED3-4196-8DA0-CB2EAAC50D9B}">
      <dgm:prSet/>
      <dgm:spPr/>
      <dgm:t>
        <a:bodyPr/>
        <a:lstStyle/>
        <a:p>
          <a:endParaRPr lang="en-US"/>
        </a:p>
      </dgm:t>
    </dgm:pt>
    <dgm:pt modelId="{99E3B748-8996-49BD-891A-4E3362557C13}" type="sibTrans" cxnId="{EE1D6882-EED3-4196-8DA0-CB2EAAC50D9B}">
      <dgm:prSet/>
      <dgm:spPr/>
      <dgm:t>
        <a:bodyPr/>
        <a:lstStyle/>
        <a:p>
          <a:pPr>
            <a:lnSpc>
              <a:spcPct val="100000"/>
            </a:lnSpc>
          </a:pPr>
          <a:endParaRPr lang="en-US"/>
        </a:p>
      </dgm:t>
    </dgm:pt>
    <dgm:pt modelId="{3E8C4E91-D03C-4862-B8FE-0C4923F11AEE}">
      <dgm:prSet/>
      <dgm:spPr/>
      <dgm:t>
        <a:bodyPr/>
        <a:lstStyle/>
        <a:p>
          <a:pPr>
            <a:lnSpc>
              <a:spcPct val="100000"/>
            </a:lnSpc>
          </a:pPr>
          <a:r>
            <a:rPr lang="en-US" b="0"/>
            <a:t>Since the market is heavily influenced by people's feeling and fears, it would be appropriate to start considering a sentiment analysis over the news of the specific stock and use it as additional information for the final prediction.</a:t>
          </a:r>
          <a:endParaRPr lang="en-US"/>
        </a:p>
      </dgm:t>
    </dgm:pt>
    <dgm:pt modelId="{3131FE26-B81F-4C81-9D20-DEBC49F4F9E6}" type="parTrans" cxnId="{E66E2E3F-0F73-4447-9A0B-EF7B53154FFD}">
      <dgm:prSet/>
      <dgm:spPr/>
      <dgm:t>
        <a:bodyPr/>
        <a:lstStyle/>
        <a:p>
          <a:endParaRPr lang="en-US"/>
        </a:p>
      </dgm:t>
    </dgm:pt>
    <dgm:pt modelId="{FAE83CB6-EF27-41C6-B9B4-A2FDA135B2BA}" type="sibTrans" cxnId="{E66E2E3F-0F73-4447-9A0B-EF7B53154FFD}">
      <dgm:prSet/>
      <dgm:spPr/>
      <dgm:t>
        <a:bodyPr/>
        <a:lstStyle/>
        <a:p>
          <a:pPr>
            <a:lnSpc>
              <a:spcPct val="100000"/>
            </a:lnSpc>
          </a:pPr>
          <a:endParaRPr lang="en-US"/>
        </a:p>
      </dgm:t>
    </dgm:pt>
    <dgm:pt modelId="{516CC9BB-F211-427A-855E-F5C3A60E0A80}">
      <dgm:prSet/>
      <dgm:spPr/>
      <dgm:t>
        <a:bodyPr/>
        <a:lstStyle/>
        <a:p>
          <a:pPr>
            <a:lnSpc>
              <a:spcPct val="100000"/>
            </a:lnSpc>
          </a:pPr>
          <a:r>
            <a:rPr lang="en-US" b="0"/>
            <a:t>In order to try to increase the performance even more, it has been decided to also consider the market performance, using the SP500 index. </a:t>
          </a:r>
          <a:br>
            <a:rPr lang="en-US" b="0"/>
          </a:br>
          <a:r>
            <a:rPr lang="en-US" b="0"/>
            <a:t>This could be useful to have a sort of baseline for performance comparison. </a:t>
          </a:r>
          <a:endParaRPr lang="en-US"/>
        </a:p>
      </dgm:t>
    </dgm:pt>
    <dgm:pt modelId="{212601D3-4CC7-45AA-BE0C-DA4B5F0B844F}" type="parTrans" cxnId="{A7E4EFA4-696B-44BF-9D52-E0AE8A9824D1}">
      <dgm:prSet/>
      <dgm:spPr/>
      <dgm:t>
        <a:bodyPr/>
        <a:lstStyle/>
        <a:p>
          <a:endParaRPr lang="en-US"/>
        </a:p>
      </dgm:t>
    </dgm:pt>
    <dgm:pt modelId="{AFFAD595-8F2C-407F-87FA-783474A236B5}" type="sibTrans" cxnId="{A7E4EFA4-696B-44BF-9D52-E0AE8A9824D1}">
      <dgm:prSet/>
      <dgm:spPr/>
      <dgm:t>
        <a:bodyPr/>
        <a:lstStyle/>
        <a:p>
          <a:pPr>
            <a:lnSpc>
              <a:spcPct val="100000"/>
            </a:lnSpc>
          </a:pPr>
          <a:endParaRPr lang="en-US"/>
        </a:p>
      </dgm:t>
    </dgm:pt>
    <dgm:pt modelId="{DC24975E-6A0C-40CE-8467-1166D4948314}">
      <dgm:prSet/>
      <dgm:spPr/>
      <dgm:t>
        <a:bodyPr/>
        <a:lstStyle/>
        <a:p>
          <a:pPr>
            <a:lnSpc>
              <a:spcPct val="100000"/>
            </a:lnSpc>
          </a:pPr>
          <a:r>
            <a:rPr lang="en-US" b="0" dirty="0"/>
            <a:t>VADER (Valence Aware Dictionary and </a:t>
          </a:r>
          <a:r>
            <a:rPr lang="en-US" b="0" dirty="0" err="1"/>
            <a:t>sEntiment</a:t>
          </a:r>
          <a:r>
            <a:rPr lang="en-US" b="0" dirty="0"/>
            <a:t> Reasoner) is a lexicon and rule-based sentiment analysis tool that is specifically attuned to sentiments expressed in social media. </a:t>
          </a:r>
          <a:br>
            <a:rPr lang="en-US" b="0" dirty="0"/>
          </a:br>
          <a:r>
            <a:rPr lang="en-US" b="0" dirty="0"/>
            <a:t>PUNKT is a tokenizer.</a:t>
          </a:r>
          <a:endParaRPr lang="en-US" dirty="0"/>
        </a:p>
      </dgm:t>
    </dgm:pt>
    <dgm:pt modelId="{CB5F8CA7-80C3-4876-8137-41B8A153F334}" type="parTrans" cxnId="{B46C4CFA-38E8-4141-AC2D-FABE84BD8EB9}">
      <dgm:prSet/>
      <dgm:spPr/>
      <dgm:t>
        <a:bodyPr/>
        <a:lstStyle/>
        <a:p>
          <a:endParaRPr lang="en-US"/>
        </a:p>
      </dgm:t>
    </dgm:pt>
    <dgm:pt modelId="{80E1ABAA-4CDE-4A03-A6D7-BE31D9C2935F}" type="sibTrans" cxnId="{B46C4CFA-38E8-4141-AC2D-FABE84BD8EB9}">
      <dgm:prSet/>
      <dgm:spPr/>
      <dgm:t>
        <a:bodyPr/>
        <a:lstStyle/>
        <a:p>
          <a:endParaRPr lang="en-US"/>
        </a:p>
      </dgm:t>
    </dgm:pt>
    <dgm:pt modelId="{4C0EE998-B598-4780-8325-EB5D53B83A97}" type="pres">
      <dgm:prSet presAssocID="{50543A40-6370-4EFE-BB17-A8C3162EF8D3}" presName="root" presStyleCnt="0">
        <dgm:presLayoutVars>
          <dgm:dir/>
          <dgm:resizeHandles val="exact"/>
        </dgm:presLayoutVars>
      </dgm:prSet>
      <dgm:spPr/>
    </dgm:pt>
    <dgm:pt modelId="{132C7D51-C9C9-4F8B-85FA-2105FFB2AEBF}" type="pres">
      <dgm:prSet presAssocID="{50543A40-6370-4EFE-BB17-A8C3162EF8D3}" presName="container" presStyleCnt="0">
        <dgm:presLayoutVars>
          <dgm:dir/>
          <dgm:resizeHandles val="exact"/>
        </dgm:presLayoutVars>
      </dgm:prSet>
      <dgm:spPr/>
    </dgm:pt>
    <dgm:pt modelId="{E9A9B48A-E4B9-4158-B425-AF1F4EFF712B}" type="pres">
      <dgm:prSet presAssocID="{354E70D1-292F-4D73-BB05-18C5A01E38FE}" presName="compNode" presStyleCnt="0"/>
      <dgm:spPr/>
    </dgm:pt>
    <dgm:pt modelId="{5CA916E6-6720-4132-A9FC-38A9EB458B9D}" type="pres">
      <dgm:prSet presAssocID="{354E70D1-292F-4D73-BB05-18C5A01E38FE}" presName="iconBgRect" presStyleLbl="bgShp" presStyleIdx="0" presStyleCnt="4"/>
      <dgm:spPr/>
    </dgm:pt>
    <dgm:pt modelId="{6DDED5DA-E4B8-4ADE-B60E-C0F1FCA8440B}" type="pres">
      <dgm:prSet presAssocID="{354E70D1-292F-4D73-BB05-18C5A01E38F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utral Face with No Fill"/>
        </a:ext>
      </dgm:extLst>
    </dgm:pt>
    <dgm:pt modelId="{5C909309-15D6-4822-A573-48583451FBA2}" type="pres">
      <dgm:prSet presAssocID="{354E70D1-292F-4D73-BB05-18C5A01E38FE}" presName="spaceRect" presStyleCnt="0"/>
      <dgm:spPr/>
    </dgm:pt>
    <dgm:pt modelId="{184414B7-803D-4120-A0FF-00AD09E83B7B}" type="pres">
      <dgm:prSet presAssocID="{354E70D1-292F-4D73-BB05-18C5A01E38FE}" presName="textRect" presStyleLbl="revTx" presStyleIdx="0" presStyleCnt="4">
        <dgm:presLayoutVars>
          <dgm:chMax val="1"/>
          <dgm:chPref val="1"/>
        </dgm:presLayoutVars>
      </dgm:prSet>
      <dgm:spPr/>
    </dgm:pt>
    <dgm:pt modelId="{E63A15CC-7B36-4A0B-81A9-7FCEB2392CC1}" type="pres">
      <dgm:prSet presAssocID="{99E3B748-8996-49BD-891A-4E3362557C13}" presName="sibTrans" presStyleLbl="sibTrans2D1" presStyleIdx="0" presStyleCnt="0"/>
      <dgm:spPr/>
    </dgm:pt>
    <dgm:pt modelId="{0FF1ABC3-AF6D-45B2-9C19-2E556005A903}" type="pres">
      <dgm:prSet presAssocID="{3E8C4E91-D03C-4862-B8FE-0C4923F11AEE}" presName="compNode" presStyleCnt="0"/>
      <dgm:spPr/>
    </dgm:pt>
    <dgm:pt modelId="{68D9EBAE-093D-49AB-B170-53F55C5F68EF}" type="pres">
      <dgm:prSet presAssocID="{3E8C4E91-D03C-4862-B8FE-0C4923F11AEE}" presName="iconBgRect" presStyleLbl="bgShp" presStyleIdx="1" presStyleCnt="4"/>
      <dgm:spPr/>
    </dgm:pt>
    <dgm:pt modelId="{DAE88EF7-8035-4C58-AC7F-5B11D2B50B64}" type="pres">
      <dgm:prSet presAssocID="{3E8C4E91-D03C-4862-B8FE-0C4923F11AE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 Bulb and Gear"/>
        </a:ext>
      </dgm:extLst>
    </dgm:pt>
    <dgm:pt modelId="{FED7DF14-E5C8-4177-B5AD-35C4ACFBE6C4}" type="pres">
      <dgm:prSet presAssocID="{3E8C4E91-D03C-4862-B8FE-0C4923F11AEE}" presName="spaceRect" presStyleCnt="0"/>
      <dgm:spPr/>
    </dgm:pt>
    <dgm:pt modelId="{DA38EB0A-440B-4C64-A66D-47229B5DA409}" type="pres">
      <dgm:prSet presAssocID="{3E8C4E91-D03C-4862-B8FE-0C4923F11AEE}" presName="textRect" presStyleLbl="revTx" presStyleIdx="1" presStyleCnt="4">
        <dgm:presLayoutVars>
          <dgm:chMax val="1"/>
          <dgm:chPref val="1"/>
        </dgm:presLayoutVars>
      </dgm:prSet>
      <dgm:spPr/>
    </dgm:pt>
    <dgm:pt modelId="{E1A9F546-B5AA-415B-B466-6EDC35FF06E0}" type="pres">
      <dgm:prSet presAssocID="{FAE83CB6-EF27-41C6-B9B4-A2FDA135B2BA}" presName="sibTrans" presStyleLbl="sibTrans2D1" presStyleIdx="0" presStyleCnt="0"/>
      <dgm:spPr/>
    </dgm:pt>
    <dgm:pt modelId="{00F38465-0310-4AFC-8A36-4E928970ECBD}" type="pres">
      <dgm:prSet presAssocID="{516CC9BB-F211-427A-855E-F5C3A60E0A80}" presName="compNode" presStyleCnt="0"/>
      <dgm:spPr/>
    </dgm:pt>
    <dgm:pt modelId="{F8D65E2F-7197-4EC2-BAE7-8F9EEEBF1213}" type="pres">
      <dgm:prSet presAssocID="{516CC9BB-F211-427A-855E-F5C3A60E0A80}" presName="iconBgRect" presStyleLbl="bgShp" presStyleIdx="2" presStyleCnt="4"/>
      <dgm:spPr/>
    </dgm:pt>
    <dgm:pt modelId="{A4812C07-9D6D-41AA-968F-9D35270B8F35}" type="pres">
      <dgm:prSet presAssocID="{516CC9BB-F211-427A-855E-F5C3A60E0A8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pward trend"/>
        </a:ext>
      </dgm:extLst>
    </dgm:pt>
    <dgm:pt modelId="{AAF0947C-96AF-4C71-824C-BF38C90DAB0A}" type="pres">
      <dgm:prSet presAssocID="{516CC9BB-F211-427A-855E-F5C3A60E0A80}" presName="spaceRect" presStyleCnt="0"/>
      <dgm:spPr/>
    </dgm:pt>
    <dgm:pt modelId="{F1329BD7-879B-4F6D-9E0B-FA5A92A50174}" type="pres">
      <dgm:prSet presAssocID="{516CC9BB-F211-427A-855E-F5C3A60E0A80}" presName="textRect" presStyleLbl="revTx" presStyleIdx="2" presStyleCnt="4">
        <dgm:presLayoutVars>
          <dgm:chMax val="1"/>
          <dgm:chPref val="1"/>
        </dgm:presLayoutVars>
      </dgm:prSet>
      <dgm:spPr/>
    </dgm:pt>
    <dgm:pt modelId="{4E530940-CD7F-4C11-97E0-4A6C38B3B224}" type="pres">
      <dgm:prSet presAssocID="{AFFAD595-8F2C-407F-87FA-783474A236B5}" presName="sibTrans" presStyleLbl="sibTrans2D1" presStyleIdx="0" presStyleCnt="0"/>
      <dgm:spPr/>
    </dgm:pt>
    <dgm:pt modelId="{5310B7FA-79C7-4A8D-81EC-0BE567D8A2E7}" type="pres">
      <dgm:prSet presAssocID="{DC24975E-6A0C-40CE-8467-1166D4948314}" presName="compNode" presStyleCnt="0"/>
      <dgm:spPr/>
    </dgm:pt>
    <dgm:pt modelId="{E8393BD2-DD4F-40BC-9D53-A52CEF8AD69B}" type="pres">
      <dgm:prSet presAssocID="{DC24975E-6A0C-40CE-8467-1166D4948314}" presName="iconBgRect" presStyleLbl="bgShp" presStyleIdx="3" presStyleCnt="4"/>
      <dgm:spPr/>
    </dgm:pt>
    <dgm:pt modelId="{BD15AE00-B6DF-4E43-85F1-85F9B8EFE2F5}" type="pres">
      <dgm:prSet presAssocID="{DC24975E-6A0C-40CE-8467-1166D494831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erson with Idea"/>
        </a:ext>
      </dgm:extLst>
    </dgm:pt>
    <dgm:pt modelId="{B6B29D36-43F7-4727-A48F-52A7EC4F98EF}" type="pres">
      <dgm:prSet presAssocID="{DC24975E-6A0C-40CE-8467-1166D4948314}" presName="spaceRect" presStyleCnt="0"/>
      <dgm:spPr/>
    </dgm:pt>
    <dgm:pt modelId="{0B6D57A7-64FE-489D-AAFB-C7725F474C1C}" type="pres">
      <dgm:prSet presAssocID="{DC24975E-6A0C-40CE-8467-1166D4948314}" presName="textRect" presStyleLbl="revTx" presStyleIdx="3" presStyleCnt="4">
        <dgm:presLayoutVars>
          <dgm:chMax val="1"/>
          <dgm:chPref val="1"/>
        </dgm:presLayoutVars>
      </dgm:prSet>
      <dgm:spPr/>
    </dgm:pt>
  </dgm:ptLst>
  <dgm:cxnLst>
    <dgm:cxn modelId="{741EBE19-127B-4BCE-8746-1CF7E73A0EA9}" type="presOf" srcId="{3E8C4E91-D03C-4862-B8FE-0C4923F11AEE}" destId="{DA38EB0A-440B-4C64-A66D-47229B5DA409}" srcOrd="0" destOrd="0" presId="urn:microsoft.com/office/officeart/2018/2/layout/IconCircleList"/>
    <dgm:cxn modelId="{73F7ED2F-2F63-474C-BFED-90962812D8A7}" type="presOf" srcId="{FAE83CB6-EF27-41C6-B9B4-A2FDA135B2BA}" destId="{E1A9F546-B5AA-415B-B466-6EDC35FF06E0}" srcOrd="0" destOrd="0" presId="urn:microsoft.com/office/officeart/2018/2/layout/IconCircleList"/>
    <dgm:cxn modelId="{10982B3C-FCAE-4972-A86E-DBEBC26C890E}" type="presOf" srcId="{50543A40-6370-4EFE-BB17-A8C3162EF8D3}" destId="{4C0EE998-B598-4780-8325-EB5D53B83A97}" srcOrd="0" destOrd="0" presId="urn:microsoft.com/office/officeart/2018/2/layout/IconCircleList"/>
    <dgm:cxn modelId="{E66E2E3F-0F73-4447-9A0B-EF7B53154FFD}" srcId="{50543A40-6370-4EFE-BB17-A8C3162EF8D3}" destId="{3E8C4E91-D03C-4862-B8FE-0C4923F11AEE}" srcOrd="1" destOrd="0" parTransId="{3131FE26-B81F-4C81-9D20-DEBC49F4F9E6}" sibTransId="{FAE83CB6-EF27-41C6-B9B4-A2FDA135B2BA}"/>
    <dgm:cxn modelId="{93A3335C-EBDA-4C1B-83A5-2C97FE3FB88B}" type="presOf" srcId="{99E3B748-8996-49BD-891A-4E3362557C13}" destId="{E63A15CC-7B36-4A0B-81A9-7FCEB2392CC1}" srcOrd="0" destOrd="0" presId="urn:microsoft.com/office/officeart/2018/2/layout/IconCircleList"/>
    <dgm:cxn modelId="{EE1D6882-EED3-4196-8DA0-CB2EAAC50D9B}" srcId="{50543A40-6370-4EFE-BB17-A8C3162EF8D3}" destId="{354E70D1-292F-4D73-BB05-18C5A01E38FE}" srcOrd="0" destOrd="0" parTransId="{937F533C-2956-4EED-902B-479CBD0F63F0}" sibTransId="{99E3B748-8996-49BD-891A-4E3362557C13}"/>
    <dgm:cxn modelId="{7ED53291-A9F4-4471-B869-EEEE3BFBDB35}" type="presOf" srcId="{DC24975E-6A0C-40CE-8467-1166D4948314}" destId="{0B6D57A7-64FE-489D-AAFB-C7725F474C1C}" srcOrd="0" destOrd="0" presId="urn:microsoft.com/office/officeart/2018/2/layout/IconCircleList"/>
    <dgm:cxn modelId="{F8E00E99-E9D1-481B-81A3-9B2D90C2CD6E}" type="presOf" srcId="{AFFAD595-8F2C-407F-87FA-783474A236B5}" destId="{4E530940-CD7F-4C11-97E0-4A6C38B3B224}" srcOrd="0" destOrd="0" presId="urn:microsoft.com/office/officeart/2018/2/layout/IconCircleList"/>
    <dgm:cxn modelId="{A7E4EFA4-696B-44BF-9D52-E0AE8A9824D1}" srcId="{50543A40-6370-4EFE-BB17-A8C3162EF8D3}" destId="{516CC9BB-F211-427A-855E-F5C3A60E0A80}" srcOrd="2" destOrd="0" parTransId="{212601D3-4CC7-45AA-BE0C-DA4B5F0B844F}" sibTransId="{AFFAD595-8F2C-407F-87FA-783474A236B5}"/>
    <dgm:cxn modelId="{36C703A7-426E-4614-899C-B2EA402CBA80}" type="presOf" srcId="{516CC9BB-F211-427A-855E-F5C3A60E0A80}" destId="{F1329BD7-879B-4F6D-9E0B-FA5A92A50174}" srcOrd="0" destOrd="0" presId="urn:microsoft.com/office/officeart/2018/2/layout/IconCircleList"/>
    <dgm:cxn modelId="{55023ECE-11AB-4E7C-8E01-4C37D96ED97F}" type="presOf" srcId="{354E70D1-292F-4D73-BB05-18C5A01E38FE}" destId="{184414B7-803D-4120-A0FF-00AD09E83B7B}" srcOrd="0" destOrd="0" presId="urn:microsoft.com/office/officeart/2018/2/layout/IconCircleList"/>
    <dgm:cxn modelId="{B46C4CFA-38E8-4141-AC2D-FABE84BD8EB9}" srcId="{50543A40-6370-4EFE-BB17-A8C3162EF8D3}" destId="{DC24975E-6A0C-40CE-8467-1166D4948314}" srcOrd="3" destOrd="0" parTransId="{CB5F8CA7-80C3-4876-8137-41B8A153F334}" sibTransId="{80E1ABAA-4CDE-4A03-A6D7-BE31D9C2935F}"/>
    <dgm:cxn modelId="{E694EA15-14B8-419D-AF7F-CCAB988E0E82}" type="presParOf" srcId="{4C0EE998-B598-4780-8325-EB5D53B83A97}" destId="{132C7D51-C9C9-4F8B-85FA-2105FFB2AEBF}" srcOrd="0" destOrd="0" presId="urn:microsoft.com/office/officeart/2018/2/layout/IconCircleList"/>
    <dgm:cxn modelId="{1E552A3A-815A-4964-82E3-60396AD95858}" type="presParOf" srcId="{132C7D51-C9C9-4F8B-85FA-2105FFB2AEBF}" destId="{E9A9B48A-E4B9-4158-B425-AF1F4EFF712B}" srcOrd="0" destOrd="0" presId="urn:microsoft.com/office/officeart/2018/2/layout/IconCircleList"/>
    <dgm:cxn modelId="{F01E8A48-EC4F-48D6-A279-CD7B18D145E6}" type="presParOf" srcId="{E9A9B48A-E4B9-4158-B425-AF1F4EFF712B}" destId="{5CA916E6-6720-4132-A9FC-38A9EB458B9D}" srcOrd="0" destOrd="0" presId="urn:microsoft.com/office/officeart/2018/2/layout/IconCircleList"/>
    <dgm:cxn modelId="{9EA10797-86F8-499C-B948-19FDA4293325}" type="presParOf" srcId="{E9A9B48A-E4B9-4158-B425-AF1F4EFF712B}" destId="{6DDED5DA-E4B8-4ADE-B60E-C0F1FCA8440B}" srcOrd="1" destOrd="0" presId="urn:microsoft.com/office/officeart/2018/2/layout/IconCircleList"/>
    <dgm:cxn modelId="{E16D231A-3101-4839-B3B6-61722AF73A28}" type="presParOf" srcId="{E9A9B48A-E4B9-4158-B425-AF1F4EFF712B}" destId="{5C909309-15D6-4822-A573-48583451FBA2}" srcOrd="2" destOrd="0" presId="urn:microsoft.com/office/officeart/2018/2/layout/IconCircleList"/>
    <dgm:cxn modelId="{EACF9170-A37A-40AC-9BD9-1352257A205A}" type="presParOf" srcId="{E9A9B48A-E4B9-4158-B425-AF1F4EFF712B}" destId="{184414B7-803D-4120-A0FF-00AD09E83B7B}" srcOrd="3" destOrd="0" presId="urn:microsoft.com/office/officeart/2018/2/layout/IconCircleList"/>
    <dgm:cxn modelId="{88E3E02E-A815-4968-8B8F-7AB1C9782C6B}" type="presParOf" srcId="{132C7D51-C9C9-4F8B-85FA-2105FFB2AEBF}" destId="{E63A15CC-7B36-4A0B-81A9-7FCEB2392CC1}" srcOrd="1" destOrd="0" presId="urn:microsoft.com/office/officeart/2018/2/layout/IconCircleList"/>
    <dgm:cxn modelId="{12CA696D-7935-47BB-9ADB-4F67FE2AE0BE}" type="presParOf" srcId="{132C7D51-C9C9-4F8B-85FA-2105FFB2AEBF}" destId="{0FF1ABC3-AF6D-45B2-9C19-2E556005A903}" srcOrd="2" destOrd="0" presId="urn:microsoft.com/office/officeart/2018/2/layout/IconCircleList"/>
    <dgm:cxn modelId="{B9FAC3C0-45DA-4005-9B14-627769459874}" type="presParOf" srcId="{0FF1ABC3-AF6D-45B2-9C19-2E556005A903}" destId="{68D9EBAE-093D-49AB-B170-53F55C5F68EF}" srcOrd="0" destOrd="0" presId="urn:microsoft.com/office/officeart/2018/2/layout/IconCircleList"/>
    <dgm:cxn modelId="{0871B771-5965-4D90-A761-EB245F5ECB57}" type="presParOf" srcId="{0FF1ABC3-AF6D-45B2-9C19-2E556005A903}" destId="{DAE88EF7-8035-4C58-AC7F-5B11D2B50B64}" srcOrd="1" destOrd="0" presId="urn:microsoft.com/office/officeart/2018/2/layout/IconCircleList"/>
    <dgm:cxn modelId="{43E524A6-C3DB-4C8A-8554-5865BBE9CCC6}" type="presParOf" srcId="{0FF1ABC3-AF6D-45B2-9C19-2E556005A903}" destId="{FED7DF14-E5C8-4177-B5AD-35C4ACFBE6C4}" srcOrd="2" destOrd="0" presId="urn:microsoft.com/office/officeart/2018/2/layout/IconCircleList"/>
    <dgm:cxn modelId="{8901F28F-9BAE-46FD-8EBF-2CC6FEE30531}" type="presParOf" srcId="{0FF1ABC3-AF6D-45B2-9C19-2E556005A903}" destId="{DA38EB0A-440B-4C64-A66D-47229B5DA409}" srcOrd="3" destOrd="0" presId="urn:microsoft.com/office/officeart/2018/2/layout/IconCircleList"/>
    <dgm:cxn modelId="{356D41DB-6C44-47CE-94C4-7F2B2621C82A}" type="presParOf" srcId="{132C7D51-C9C9-4F8B-85FA-2105FFB2AEBF}" destId="{E1A9F546-B5AA-415B-B466-6EDC35FF06E0}" srcOrd="3" destOrd="0" presId="urn:microsoft.com/office/officeart/2018/2/layout/IconCircleList"/>
    <dgm:cxn modelId="{D6243160-4CCB-43DF-89F0-69CB03BB0023}" type="presParOf" srcId="{132C7D51-C9C9-4F8B-85FA-2105FFB2AEBF}" destId="{00F38465-0310-4AFC-8A36-4E928970ECBD}" srcOrd="4" destOrd="0" presId="urn:microsoft.com/office/officeart/2018/2/layout/IconCircleList"/>
    <dgm:cxn modelId="{25E35303-8F53-401A-A4E1-3DF6141C7452}" type="presParOf" srcId="{00F38465-0310-4AFC-8A36-4E928970ECBD}" destId="{F8D65E2F-7197-4EC2-BAE7-8F9EEEBF1213}" srcOrd="0" destOrd="0" presId="urn:microsoft.com/office/officeart/2018/2/layout/IconCircleList"/>
    <dgm:cxn modelId="{90CC1D8B-5647-4CBC-8FB9-6993958A7B4C}" type="presParOf" srcId="{00F38465-0310-4AFC-8A36-4E928970ECBD}" destId="{A4812C07-9D6D-41AA-968F-9D35270B8F35}" srcOrd="1" destOrd="0" presId="urn:microsoft.com/office/officeart/2018/2/layout/IconCircleList"/>
    <dgm:cxn modelId="{90732963-C72E-475F-AADB-A9066804133C}" type="presParOf" srcId="{00F38465-0310-4AFC-8A36-4E928970ECBD}" destId="{AAF0947C-96AF-4C71-824C-BF38C90DAB0A}" srcOrd="2" destOrd="0" presId="urn:microsoft.com/office/officeart/2018/2/layout/IconCircleList"/>
    <dgm:cxn modelId="{6DCDC998-1B04-4EB1-B0D0-F61C76A6543E}" type="presParOf" srcId="{00F38465-0310-4AFC-8A36-4E928970ECBD}" destId="{F1329BD7-879B-4F6D-9E0B-FA5A92A50174}" srcOrd="3" destOrd="0" presId="urn:microsoft.com/office/officeart/2018/2/layout/IconCircleList"/>
    <dgm:cxn modelId="{09075DCA-8122-4EFE-A365-22F613148254}" type="presParOf" srcId="{132C7D51-C9C9-4F8B-85FA-2105FFB2AEBF}" destId="{4E530940-CD7F-4C11-97E0-4A6C38B3B224}" srcOrd="5" destOrd="0" presId="urn:microsoft.com/office/officeart/2018/2/layout/IconCircleList"/>
    <dgm:cxn modelId="{67CEBA5E-6002-41E9-9E95-FFD0E47A99F2}" type="presParOf" srcId="{132C7D51-C9C9-4F8B-85FA-2105FFB2AEBF}" destId="{5310B7FA-79C7-4A8D-81EC-0BE567D8A2E7}" srcOrd="6" destOrd="0" presId="urn:microsoft.com/office/officeart/2018/2/layout/IconCircleList"/>
    <dgm:cxn modelId="{B9359077-71CE-4C91-BE67-821FE6AB201F}" type="presParOf" srcId="{5310B7FA-79C7-4A8D-81EC-0BE567D8A2E7}" destId="{E8393BD2-DD4F-40BC-9D53-A52CEF8AD69B}" srcOrd="0" destOrd="0" presId="urn:microsoft.com/office/officeart/2018/2/layout/IconCircleList"/>
    <dgm:cxn modelId="{0FB9495E-90C1-481D-9415-553D2A8B145C}" type="presParOf" srcId="{5310B7FA-79C7-4A8D-81EC-0BE567D8A2E7}" destId="{BD15AE00-B6DF-4E43-85F1-85F9B8EFE2F5}" srcOrd="1" destOrd="0" presId="urn:microsoft.com/office/officeart/2018/2/layout/IconCircleList"/>
    <dgm:cxn modelId="{08F2DCA6-5181-4765-982E-4480A081DE93}" type="presParOf" srcId="{5310B7FA-79C7-4A8D-81EC-0BE567D8A2E7}" destId="{B6B29D36-43F7-4727-A48F-52A7EC4F98EF}" srcOrd="2" destOrd="0" presId="urn:microsoft.com/office/officeart/2018/2/layout/IconCircleList"/>
    <dgm:cxn modelId="{2A2532AA-41AE-4F19-9E50-793FF62C966A}" type="presParOf" srcId="{5310B7FA-79C7-4A8D-81EC-0BE567D8A2E7}" destId="{0B6D57A7-64FE-489D-AAFB-C7725F474C1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2BB5CC-1687-4649-A2A3-00D205AB9971}">
      <dsp:nvSpPr>
        <dsp:cNvPr id="0" name=""/>
        <dsp:cNvSpPr/>
      </dsp:nvSpPr>
      <dsp:spPr>
        <a:xfrm>
          <a:off x="0" y="491"/>
          <a:ext cx="10058399"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15B37D-1C92-463D-848D-448B46500958}">
      <dsp:nvSpPr>
        <dsp:cNvPr id="0" name=""/>
        <dsp:cNvSpPr/>
      </dsp:nvSpPr>
      <dsp:spPr>
        <a:xfrm>
          <a:off x="347648" y="259072"/>
          <a:ext cx="632087" cy="6320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5BB9F7-D974-47E7-A2E9-334A085A4004}">
      <dsp:nvSpPr>
        <dsp:cNvPr id="0" name=""/>
        <dsp:cNvSpPr/>
      </dsp:nvSpPr>
      <dsp:spPr>
        <a:xfrm>
          <a:off x="1327384" y="491"/>
          <a:ext cx="8731015"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711200">
            <a:lnSpc>
              <a:spcPct val="100000"/>
            </a:lnSpc>
            <a:spcBef>
              <a:spcPct val="0"/>
            </a:spcBef>
            <a:spcAft>
              <a:spcPct val="35000"/>
            </a:spcAft>
            <a:buNone/>
          </a:pPr>
          <a:r>
            <a:rPr lang="en-US" sz="1600" b="0" i="0" kern="1200">
              <a:latin typeface="Bahnschrift" panose="020B0502040204020203" pitchFamily="34" charset="0"/>
            </a:rPr>
            <a:t>Critical task for financial professionals, investors, and traders alike. </a:t>
          </a:r>
          <a:br>
            <a:rPr lang="en-US" sz="1600" b="0" i="0" kern="1200">
              <a:latin typeface="Bahnschrift" panose="020B0502040204020203" pitchFamily="34" charset="0"/>
            </a:rPr>
          </a:br>
          <a:r>
            <a:rPr lang="en-US" sz="1600" b="0" i="0" kern="1200">
              <a:latin typeface="Bahnschrift" panose="020B0502040204020203" pitchFamily="34" charset="0"/>
            </a:rPr>
            <a:t>Financial instruments that enable parties to buy or sell an underlying asset at a predetermined price and date in the future</a:t>
          </a:r>
          <a:endParaRPr lang="en-US" sz="1600" kern="1200">
            <a:latin typeface="Bahnschrift" panose="020B0502040204020203" pitchFamily="34" charset="0"/>
          </a:endParaRPr>
        </a:p>
      </dsp:txBody>
      <dsp:txXfrm>
        <a:off x="1327384" y="491"/>
        <a:ext cx="8731015" cy="1149250"/>
      </dsp:txXfrm>
    </dsp:sp>
    <dsp:sp modelId="{D23B6EBE-23C8-47DC-83A7-4AD9E546100E}">
      <dsp:nvSpPr>
        <dsp:cNvPr id="0" name=""/>
        <dsp:cNvSpPr/>
      </dsp:nvSpPr>
      <dsp:spPr>
        <a:xfrm>
          <a:off x="0" y="1437054"/>
          <a:ext cx="10058399"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480B48-669A-4136-871B-820C4163CCCA}">
      <dsp:nvSpPr>
        <dsp:cNvPr id="0" name=""/>
        <dsp:cNvSpPr/>
      </dsp:nvSpPr>
      <dsp:spPr>
        <a:xfrm>
          <a:off x="347648" y="1695636"/>
          <a:ext cx="632087" cy="6320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092E49-C653-46B3-A216-1FE5998A4476}">
      <dsp:nvSpPr>
        <dsp:cNvPr id="0" name=""/>
        <dsp:cNvSpPr/>
      </dsp:nvSpPr>
      <dsp:spPr>
        <a:xfrm>
          <a:off x="1327384" y="1437054"/>
          <a:ext cx="8731015"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711200">
            <a:lnSpc>
              <a:spcPct val="100000"/>
            </a:lnSpc>
            <a:spcBef>
              <a:spcPct val="0"/>
            </a:spcBef>
            <a:spcAft>
              <a:spcPct val="35000"/>
            </a:spcAft>
            <a:buNone/>
          </a:pPr>
          <a:r>
            <a:rPr lang="en-US" sz="1600" b="0" i="0" kern="1200">
              <a:latin typeface="Bahnschrift" panose="020B0502040204020203" pitchFamily="34" charset="0"/>
            </a:rPr>
            <a:t>Predicting future price movements, investors can take advantage of profitable opportunities, minimize potential losses, and optimize their trading strategies</a:t>
          </a:r>
          <a:endParaRPr lang="en-US" sz="1600" kern="1200">
            <a:latin typeface="Bahnschrift" panose="020B0502040204020203" pitchFamily="34" charset="0"/>
          </a:endParaRPr>
        </a:p>
      </dsp:txBody>
      <dsp:txXfrm>
        <a:off x="1327384" y="1437054"/>
        <a:ext cx="8731015" cy="1149250"/>
      </dsp:txXfrm>
    </dsp:sp>
    <dsp:sp modelId="{97304135-FF49-49B6-8A3B-DE543C8634E0}">
      <dsp:nvSpPr>
        <dsp:cNvPr id="0" name=""/>
        <dsp:cNvSpPr/>
      </dsp:nvSpPr>
      <dsp:spPr>
        <a:xfrm>
          <a:off x="0" y="2873618"/>
          <a:ext cx="10058399"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9EF411-0865-4874-8EDA-5C69A4B47D43}">
      <dsp:nvSpPr>
        <dsp:cNvPr id="0" name=""/>
        <dsp:cNvSpPr/>
      </dsp:nvSpPr>
      <dsp:spPr>
        <a:xfrm>
          <a:off x="347648" y="3132199"/>
          <a:ext cx="632087" cy="6320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E70B9F-35F3-4C65-B397-5CD2A55B51DE}">
      <dsp:nvSpPr>
        <dsp:cNvPr id="0" name=""/>
        <dsp:cNvSpPr/>
      </dsp:nvSpPr>
      <dsp:spPr>
        <a:xfrm>
          <a:off x="1327384" y="2873618"/>
          <a:ext cx="8731015"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711200">
            <a:lnSpc>
              <a:spcPct val="100000"/>
            </a:lnSpc>
            <a:spcBef>
              <a:spcPct val="0"/>
            </a:spcBef>
            <a:spcAft>
              <a:spcPct val="35000"/>
            </a:spcAft>
            <a:buNone/>
          </a:pPr>
          <a:r>
            <a:rPr lang="en-US" sz="1600" b="0" i="0" kern="1200">
              <a:latin typeface="Bahnschrift" panose="020B0502040204020203" pitchFamily="34" charset="0"/>
            </a:rPr>
            <a:t>Forecasting futures prices is complex and challenging</a:t>
          </a:r>
          <a:br>
            <a:rPr lang="en-US" sz="1600" b="0" i="0" kern="1200">
              <a:latin typeface="Bahnschrift" panose="020B0502040204020203" pitchFamily="34" charset="0"/>
            </a:rPr>
          </a:br>
          <a:r>
            <a:rPr lang="en-US" sz="1600" b="0" i="0" kern="1200">
              <a:latin typeface="Bahnschrift" panose="020B0502040204020203" pitchFamily="34" charset="0"/>
            </a:rPr>
            <a:t>Influenced by supply and demand dynamics, underlying stock performance, market sentiment and regulatory changes</a:t>
          </a:r>
          <a:endParaRPr lang="en-US" sz="1600" kern="1200">
            <a:latin typeface="Bahnschrift" panose="020B0502040204020203" pitchFamily="34" charset="0"/>
          </a:endParaRPr>
        </a:p>
      </dsp:txBody>
      <dsp:txXfrm>
        <a:off x="1327384" y="2873618"/>
        <a:ext cx="8731015" cy="1149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A916E6-6720-4132-A9FC-38A9EB458B9D}">
      <dsp:nvSpPr>
        <dsp:cNvPr id="0" name=""/>
        <dsp:cNvSpPr/>
      </dsp:nvSpPr>
      <dsp:spPr>
        <a:xfrm>
          <a:off x="144455" y="368814"/>
          <a:ext cx="1300880" cy="130088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DED5DA-E4B8-4ADE-B60E-C0F1FCA8440B}">
      <dsp:nvSpPr>
        <dsp:cNvPr id="0" name=""/>
        <dsp:cNvSpPr/>
      </dsp:nvSpPr>
      <dsp:spPr>
        <a:xfrm>
          <a:off x="417640" y="641998"/>
          <a:ext cx="754510" cy="7545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4414B7-803D-4120-A0FF-00AD09E83B7B}">
      <dsp:nvSpPr>
        <dsp:cNvPr id="0" name=""/>
        <dsp:cNvSpPr/>
      </dsp:nvSpPr>
      <dsp:spPr>
        <a:xfrm>
          <a:off x="1724095" y="368814"/>
          <a:ext cx="3066360" cy="130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0" kern="1200"/>
            <a:t>Sentiment Analysis is the process of ‘computationally’ determining whether a piece of writing is positive, negative or neutral. It’s also known as opinion mining, deriving the opinion or attitude of a speaker.</a:t>
          </a:r>
          <a:endParaRPr lang="en-US" sz="1300" kern="1200"/>
        </a:p>
      </dsp:txBody>
      <dsp:txXfrm>
        <a:off x="1724095" y="368814"/>
        <a:ext cx="3066360" cy="1300880"/>
      </dsp:txXfrm>
    </dsp:sp>
    <dsp:sp modelId="{68D9EBAE-093D-49AB-B170-53F55C5F68EF}">
      <dsp:nvSpPr>
        <dsp:cNvPr id="0" name=""/>
        <dsp:cNvSpPr/>
      </dsp:nvSpPr>
      <dsp:spPr>
        <a:xfrm>
          <a:off x="5324746" y="368814"/>
          <a:ext cx="1300880" cy="130088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E88EF7-8035-4C58-AC7F-5B11D2B50B64}">
      <dsp:nvSpPr>
        <dsp:cNvPr id="0" name=""/>
        <dsp:cNvSpPr/>
      </dsp:nvSpPr>
      <dsp:spPr>
        <a:xfrm>
          <a:off x="5597931" y="641998"/>
          <a:ext cx="754510" cy="7545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38EB0A-440B-4C64-A66D-47229B5DA409}">
      <dsp:nvSpPr>
        <dsp:cNvPr id="0" name=""/>
        <dsp:cNvSpPr/>
      </dsp:nvSpPr>
      <dsp:spPr>
        <a:xfrm>
          <a:off x="6904386" y="368814"/>
          <a:ext cx="3066360" cy="130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0" kern="1200"/>
            <a:t>Since the market is heavily influenced by people's feeling and fears, it would be appropriate to start considering a sentiment analysis over the news of the specific stock and use it as additional information for the final prediction.</a:t>
          </a:r>
          <a:endParaRPr lang="en-US" sz="1300" kern="1200"/>
        </a:p>
      </dsp:txBody>
      <dsp:txXfrm>
        <a:off x="6904386" y="368814"/>
        <a:ext cx="3066360" cy="1300880"/>
      </dsp:txXfrm>
    </dsp:sp>
    <dsp:sp modelId="{F8D65E2F-7197-4EC2-BAE7-8F9EEEBF1213}">
      <dsp:nvSpPr>
        <dsp:cNvPr id="0" name=""/>
        <dsp:cNvSpPr/>
      </dsp:nvSpPr>
      <dsp:spPr>
        <a:xfrm>
          <a:off x="144455" y="2353665"/>
          <a:ext cx="1300880" cy="130088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812C07-9D6D-41AA-968F-9D35270B8F35}">
      <dsp:nvSpPr>
        <dsp:cNvPr id="0" name=""/>
        <dsp:cNvSpPr/>
      </dsp:nvSpPr>
      <dsp:spPr>
        <a:xfrm>
          <a:off x="417640" y="2626850"/>
          <a:ext cx="754510" cy="7545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329BD7-879B-4F6D-9E0B-FA5A92A50174}">
      <dsp:nvSpPr>
        <dsp:cNvPr id="0" name=""/>
        <dsp:cNvSpPr/>
      </dsp:nvSpPr>
      <dsp:spPr>
        <a:xfrm>
          <a:off x="1724095" y="2353665"/>
          <a:ext cx="3066360" cy="130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0" kern="1200"/>
            <a:t>In order to try to increase the performance even more, it has been decided to also consider the market performance, using the SP500 index. </a:t>
          </a:r>
          <a:br>
            <a:rPr lang="en-US" sz="1300" b="0" kern="1200"/>
          </a:br>
          <a:r>
            <a:rPr lang="en-US" sz="1300" b="0" kern="1200"/>
            <a:t>This could be useful to have a sort of baseline for performance comparison. </a:t>
          </a:r>
          <a:endParaRPr lang="en-US" sz="1300" kern="1200"/>
        </a:p>
      </dsp:txBody>
      <dsp:txXfrm>
        <a:off x="1724095" y="2353665"/>
        <a:ext cx="3066360" cy="1300880"/>
      </dsp:txXfrm>
    </dsp:sp>
    <dsp:sp modelId="{E8393BD2-DD4F-40BC-9D53-A52CEF8AD69B}">
      <dsp:nvSpPr>
        <dsp:cNvPr id="0" name=""/>
        <dsp:cNvSpPr/>
      </dsp:nvSpPr>
      <dsp:spPr>
        <a:xfrm>
          <a:off x="5324746" y="2353665"/>
          <a:ext cx="1300880" cy="130088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15AE00-B6DF-4E43-85F1-85F9B8EFE2F5}">
      <dsp:nvSpPr>
        <dsp:cNvPr id="0" name=""/>
        <dsp:cNvSpPr/>
      </dsp:nvSpPr>
      <dsp:spPr>
        <a:xfrm>
          <a:off x="5597931" y="2626850"/>
          <a:ext cx="754510" cy="7545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6D57A7-64FE-489D-AAFB-C7725F474C1C}">
      <dsp:nvSpPr>
        <dsp:cNvPr id="0" name=""/>
        <dsp:cNvSpPr/>
      </dsp:nvSpPr>
      <dsp:spPr>
        <a:xfrm>
          <a:off x="6904386" y="2353665"/>
          <a:ext cx="3066360" cy="130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0" kern="1200" dirty="0"/>
            <a:t>VADER (Valence Aware Dictionary and </a:t>
          </a:r>
          <a:r>
            <a:rPr lang="en-US" sz="1300" b="0" kern="1200" dirty="0" err="1"/>
            <a:t>sEntiment</a:t>
          </a:r>
          <a:r>
            <a:rPr lang="en-US" sz="1300" b="0" kern="1200" dirty="0"/>
            <a:t> Reasoner) is a lexicon and rule-based sentiment analysis tool that is specifically attuned to sentiments expressed in social media. </a:t>
          </a:r>
          <a:br>
            <a:rPr lang="en-US" sz="1300" b="0" kern="1200" dirty="0"/>
          </a:br>
          <a:r>
            <a:rPr lang="en-US" sz="1300" b="0" kern="1200" dirty="0"/>
            <a:t>PUNKT is a tokenizer.</a:t>
          </a:r>
          <a:endParaRPr lang="en-US" sz="1300" kern="1200" dirty="0"/>
        </a:p>
      </dsp:txBody>
      <dsp:txXfrm>
        <a:off x="6904386" y="2353665"/>
        <a:ext cx="3066360" cy="13008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8F4864-BC22-4C9C-BAC6-3948DA055D96}" type="datetimeFigureOut">
              <a:rPr lang="it-IT" smtClean="0"/>
              <a:t>05/07/2023</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7393A8-A8DE-4C82-9FE2-47E9761B5268}" type="slidenum">
              <a:rPr lang="it-IT" smtClean="0"/>
              <a:t>‹#›</a:t>
            </a:fld>
            <a:endParaRPr lang="it-IT"/>
          </a:p>
        </p:txBody>
      </p:sp>
    </p:spTree>
    <p:extLst>
      <p:ext uri="{BB962C8B-B14F-4D97-AF65-F5344CB8AC3E}">
        <p14:creationId xmlns:p14="http://schemas.microsoft.com/office/powerpoint/2010/main" val="2399101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220FB2-85C1-419D-88F6-A168BFA17425}" type="datetime1">
              <a:rPr lang="it-IT" smtClean="0"/>
              <a:t>05/07/2023</a:t>
            </a:fld>
            <a:endParaRPr lang="it-IT"/>
          </a:p>
        </p:txBody>
      </p:sp>
      <p:sp>
        <p:nvSpPr>
          <p:cNvPr id="5" name="Footer Placeholder 4"/>
          <p:cNvSpPr>
            <a:spLocks noGrp="1"/>
          </p:cNvSpPr>
          <p:nvPr>
            <p:ph type="ftr" sz="quarter" idx="11"/>
          </p:nvPr>
        </p:nvSpPr>
        <p:spPr/>
        <p:txBody>
          <a:bodyPr/>
          <a:lstStyle/>
          <a:p>
            <a:r>
              <a:rPr lang="it-IT"/>
              <a:t>matteo.minardi@unitn.it</a:t>
            </a:r>
          </a:p>
        </p:txBody>
      </p:sp>
      <p:sp>
        <p:nvSpPr>
          <p:cNvPr id="6" name="Slide Number Placeholder 5"/>
          <p:cNvSpPr>
            <a:spLocks noGrp="1"/>
          </p:cNvSpPr>
          <p:nvPr>
            <p:ph type="sldNum" sz="quarter" idx="12"/>
          </p:nvPr>
        </p:nvSpPr>
        <p:spPr/>
        <p:txBody>
          <a:bodyPr/>
          <a:lstStyle/>
          <a:p>
            <a:fld id="{700A0B3D-1A33-4DE6-901D-7EA6338CCE01}" type="slidenum">
              <a:rPr lang="it-IT" smtClean="0"/>
              <a:t>‹#›</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7409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E914E-DA96-4A5D-BED6-AA2FCB211705}" type="datetime1">
              <a:rPr lang="it-IT" smtClean="0"/>
              <a:t>05/07/2023</a:t>
            </a:fld>
            <a:endParaRPr lang="it-IT"/>
          </a:p>
        </p:txBody>
      </p:sp>
      <p:sp>
        <p:nvSpPr>
          <p:cNvPr id="5" name="Footer Placeholder 4"/>
          <p:cNvSpPr>
            <a:spLocks noGrp="1"/>
          </p:cNvSpPr>
          <p:nvPr>
            <p:ph type="ftr" sz="quarter" idx="11"/>
          </p:nvPr>
        </p:nvSpPr>
        <p:spPr/>
        <p:txBody>
          <a:bodyPr/>
          <a:lstStyle/>
          <a:p>
            <a:r>
              <a:rPr lang="it-IT"/>
              <a:t>matteo.minardi@unitn.it</a:t>
            </a:r>
          </a:p>
        </p:txBody>
      </p:sp>
      <p:sp>
        <p:nvSpPr>
          <p:cNvPr id="6" name="Slide Number Placeholder 5"/>
          <p:cNvSpPr>
            <a:spLocks noGrp="1"/>
          </p:cNvSpPr>
          <p:nvPr>
            <p:ph type="sldNum" sz="quarter" idx="12"/>
          </p:nvPr>
        </p:nvSpPr>
        <p:spPr/>
        <p:txBody>
          <a:bodyPr/>
          <a:lstStyle/>
          <a:p>
            <a:fld id="{700A0B3D-1A33-4DE6-901D-7EA6338CCE01}" type="slidenum">
              <a:rPr lang="it-IT" smtClean="0"/>
              <a:t>‹#›</a:t>
            </a:fld>
            <a:endParaRPr lang="it-IT"/>
          </a:p>
        </p:txBody>
      </p:sp>
    </p:spTree>
    <p:extLst>
      <p:ext uri="{BB962C8B-B14F-4D97-AF65-F5344CB8AC3E}">
        <p14:creationId xmlns:p14="http://schemas.microsoft.com/office/powerpoint/2010/main" val="1814010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6F01B9-AF67-448E-ABA7-9375FE501183}" type="datetime1">
              <a:rPr lang="it-IT" smtClean="0"/>
              <a:t>05/07/2023</a:t>
            </a:fld>
            <a:endParaRPr lang="it-IT"/>
          </a:p>
        </p:txBody>
      </p:sp>
      <p:sp>
        <p:nvSpPr>
          <p:cNvPr id="5" name="Footer Placeholder 4"/>
          <p:cNvSpPr>
            <a:spLocks noGrp="1"/>
          </p:cNvSpPr>
          <p:nvPr>
            <p:ph type="ftr" sz="quarter" idx="11"/>
          </p:nvPr>
        </p:nvSpPr>
        <p:spPr/>
        <p:txBody>
          <a:bodyPr/>
          <a:lstStyle/>
          <a:p>
            <a:r>
              <a:rPr lang="it-IT"/>
              <a:t>matteo.minardi@unitn.it</a:t>
            </a:r>
          </a:p>
        </p:txBody>
      </p:sp>
      <p:sp>
        <p:nvSpPr>
          <p:cNvPr id="6" name="Slide Number Placeholder 5"/>
          <p:cNvSpPr>
            <a:spLocks noGrp="1"/>
          </p:cNvSpPr>
          <p:nvPr>
            <p:ph type="sldNum" sz="quarter" idx="12"/>
          </p:nvPr>
        </p:nvSpPr>
        <p:spPr/>
        <p:txBody>
          <a:bodyPr/>
          <a:lstStyle/>
          <a:p>
            <a:fld id="{700A0B3D-1A33-4DE6-901D-7EA6338CCE01}" type="slidenum">
              <a:rPr lang="it-IT" smtClean="0"/>
              <a:t>‹#›</a:t>
            </a:fld>
            <a:endParaRPr lang="it-IT"/>
          </a:p>
        </p:txBody>
      </p:sp>
    </p:spTree>
    <p:extLst>
      <p:ext uri="{BB962C8B-B14F-4D97-AF65-F5344CB8AC3E}">
        <p14:creationId xmlns:p14="http://schemas.microsoft.com/office/powerpoint/2010/main" val="499548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276BD0-DBC3-4D60-B58B-165D48A122C8}" type="datetime1">
              <a:rPr lang="it-IT" smtClean="0"/>
              <a:t>05/07/2023</a:t>
            </a:fld>
            <a:endParaRPr lang="it-IT"/>
          </a:p>
        </p:txBody>
      </p:sp>
      <p:sp>
        <p:nvSpPr>
          <p:cNvPr id="5" name="Footer Placeholder 4"/>
          <p:cNvSpPr>
            <a:spLocks noGrp="1"/>
          </p:cNvSpPr>
          <p:nvPr>
            <p:ph type="ftr" sz="quarter" idx="11"/>
          </p:nvPr>
        </p:nvSpPr>
        <p:spPr/>
        <p:txBody>
          <a:bodyPr/>
          <a:lstStyle/>
          <a:p>
            <a:r>
              <a:rPr lang="it-IT"/>
              <a:t>matteo.minardi@unitn.it</a:t>
            </a:r>
          </a:p>
        </p:txBody>
      </p:sp>
      <p:sp>
        <p:nvSpPr>
          <p:cNvPr id="6" name="Slide Number Placeholder 5"/>
          <p:cNvSpPr>
            <a:spLocks noGrp="1"/>
          </p:cNvSpPr>
          <p:nvPr>
            <p:ph type="sldNum" sz="quarter" idx="12"/>
          </p:nvPr>
        </p:nvSpPr>
        <p:spPr/>
        <p:txBody>
          <a:bodyPr/>
          <a:lstStyle/>
          <a:p>
            <a:fld id="{700A0B3D-1A33-4DE6-901D-7EA6338CCE01}" type="slidenum">
              <a:rPr lang="it-IT" smtClean="0"/>
              <a:t>‹#›</a:t>
            </a:fld>
            <a:endParaRPr lang="it-IT"/>
          </a:p>
        </p:txBody>
      </p:sp>
    </p:spTree>
    <p:extLst>
      <p:ext uri="{BB962C8B-B14F-4D97-AF65-F5344CB8AC3E}">
        <p14:creationId xmlns:p14="http://schemas.microsoft.com/office/powerpoint/2010/main" val="2401205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0754C-2CB4-43CD-B512-312E55766587}" type="datetime1">
              <a:rPr lang="it-IT" smtClean="0"/>
              <a:t>05/07/2023</a:t>
            </a:fld>
            <a:endParaRPr lang="it-IT"/>
          </a:p>
        </p:txBody>
      </p:sp>
      <p:sp>
        <p:nvSpPr>
          <p:cNvPr id="5" name="Footer Placeholder 4"/>
          <p:cNvSpPr>
            <a:spLocks noGrp="1"/>
          </p:cNvSpPr>
          <p:nvPr>
            <p:ph type="ftr" sz="quarter" idx="11"/>
          </p:nvPr>
        </p:nvSpPr>
        <p:spPr/>
        <p:txBody>
          <a:bodyPr/>
          <a:lstStyle/>
          <a:p>
            <a:r>
              <a:rPr lang="it-IT"/>
              <a:t>matteo.minardi@unitn.it</a:t>
            </a:r>
          </a:p>
        </p:txBody>
      </p:sp>
      <p:sp>
        <p:nvSpPr>
          <p:cNvPr id="6" name="Slide Number Placeholder 5"/>
          <p:cNvSpPr>
            <a:spLocks noGrp="1"/>
          </p:cNvSpPr>
          <p:nvPr>
            <p:ph type="sldNum" sz="quarter" idx="12"/>
          </p:nvPr>
        </p:nvSpPr>
        <p:spPr/>
        <p:txBody>
          <a:bodyPr/>
          <a:lstStyle/>
          <a:p>
            <a:fld id="{700A0B3D-1A33-4DE6-901D-7EA6338CCE01}" type="slidenum">
              <a:rPr lang="it-IT" smtClean="0"/>
              <a:t>‹#›</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153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9EBF16-44A1-4332-8134-62C0472F6766}" type="datetime1">
              <a:rPr lang="it-IT" smtClean="0"/>
              <a:t>05/07/2023</a:t>
            </a:fld>
            <a:endParaRPr lang="it-IT"/>
          </a:p>
        </p:txBody>
      </p:sp>
      <p:sp>
        <p:nvSpPr>
          <p:cNvPr id="6" name="Footer Placeholder 5"/>
          <p:cNvSpPr>
            <a:spLocks noGrp="1"/>
          </p:cNvSpPr>
          <p:nvPr>
            <p:ph type="ftr" sz="quarter" idx="11"/>
          </p:nvPr>
        </p:nvSpPr>
        <p:spPr/>
        <p:txBody>
          <a:bodyPr/>
          <a:lstStyle/>
          <a:p>
            <a:r>
              <a:rPr lang="it-IT"/>
              <a:t>matteo.minardi@unitn.it</a:t>
            </a:r>
          </a:p>
        </p:txBody>
      </p:sp>
      <p:sp>
        <p:nvSpPr>
          <p:cNvPr id="7" name="Slide Number Placeholder 6"/>
          <p:cNvSpPr>
            <a:spLocks noGrp="1"/>
          </p:cNvSpPr>
          <p:nvPr>
            <p:ph type="sldNum" sz="quarter" idx="12"/>
          </p:nvPr>
        </p:nvSpPr>
        <p:spPr/>
        <p:txBody>
          <a:bodyPr/>
          <a:lstStyle/>
          <a:p>
            <a:fld id="{700A0B3D-1A33-4DE6-901D-7EA6338CCE01}" type="slidenum">
              <a:rPr lang="it-IT" smtClean="0"/>
              <a:t>‹#›</a:t>
            </a:fld>
            <a:endParaRPr lang="it-IT"/>
          </a:p>
        </p:txBody>
      </p:sp>
    </p:spTree>
    <p:extLst>
      <p:ext uri="{BB962C8B-B14F-4D97-AF65-F5344CB8AC3E}">
        <p14:creationId xmlns:p14="http://schemas.microsoft.com/office/powerpoint/2010/main" val="3309159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95C85D-867E-45F5-A16F-29BBA2125D86}" type="datetime1">
              <a:rPr lang="it-IT" smtClean="0"/>
              <a:t>05/07/2023</a:t>
            </a:fld>
            <a:endParaRPr lang="it-IT"/>
          </a:p>
        </p:txBody>
      </p:sp>
      <p:sp>
        <p:nvSpPr>
          <p:cNvPr id="8" name="Footer Placeholder 7"/>
          <p:cNvSpPr>
            <a:spLocks noGrp="1"/>
          </p:cNvSpPr>
          <p:nvPr>
            <p:ph type="ftr" sz="quarter" idx="11"/>
          </p:nvPr>
        </p:nvSpPr>
        <p:spPr/>
        <p:txBody>
          <a:bodyPr/>
          <a:lstStyle/>
          <a:p>
            <a:r>
              <a:rPr lang="it-IT"/>
              <a:t>matteo.minardi@unitn.it</a:t>
            </a:r>
          </a:p>
        </p:txBody>
      </p:sp>
      <p:sp>
        <p:nvSpPr>
          <p:cNvPr id="9" name="Slide Number Placeholder 8"/>
          <p:cNvSpPr>
            <a:spLocks noGrp="1"/>
          </p:cNvSpPr>
          <p:nvPr>
            <p:ph type="sldNum" sz="quarter" idx="12"/>
          </p:nvPr>
        </p:nvSpPr>
        <p:spPr/>
        <p:txBody>
          <a:bodyPr/>
          <a:lstStyle/>
          <a:p>
            <a:fld id="{700A0B3D-1A33-4DE6-901D-7EA6338CCE01}" type="slidenum">
              <a:rPr lang="it-IT" smtClean="0"/>
              <a:t>‹#›</a:t>
            </a:fld>
            <a:endParaRPr lang="it-IT"/>
          </a:p>
        </p:txBody>
      </p:sp>
    </p:spTree>
    <p:extLst>
      <p:ext uri="{BB962C8B-B14F-4D97-AF65-F5344CB8AC3E}">
        <p14:creationId xmlns:p14="http://schemas.microsoft.com/office/powerpoint/2010/main" val="541810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79F954-1AD4-437F-A99C-BF8CF6DF224E}" type="datetime1">
              <a:rPr lang="it-IT" smtClean="0"/>
              <a:t>05/07/2023</a:t>
            </a:fld>
            <a:endParaRPr lang="it-IT"/>
          </a:p>
        </p:txBody>
      </p:sp>
      <p:sp>
        <p:nvSpPr>
          <p:cNvPr id="4" name="Footer Placeholder 3"/>
          <p:cNvSpPr>
            <a:spLocks noGrp="1"/>
          </p:cNvSpPr>
          <p:nvPr>
            <p:ph type="ftr" sz="quarter" idx="11"/>
          </p:nvPr>
        </p:nvSpPr>
        <p:spPr/>
        <p:txBody>
          <a:bodyPr/>
          <a:lstStyle/>
          <a:p>
            <a:r>
              <a:rPr lang="it-IT"/>
              <a:t>matteo.minardi@unitn.it</a:t>
            </a:r>
          </a:p>
        </p:txBody>
      </p:sp>
      <p:sp>
        <p:nvSpPr>
          <p:cNvPr id="5" name="Slide Number Placeholder 4"/>
          <p:cNvSpPr>
            <a:spLocks noGrp="1"/>
          </p:cNvSpPr>
          <p:nvPr>
            <p:ph type="sldNum" sz="quarter" idx="12"/>
          </p:nvPr>
        </p:nvSpPr>
        <p:spPr/>
        <p:txBody>
          <a:bodyPr/>
          <a:lstStyle/>
          <a:p>
            <a:fld id="{700A0B3D-1A33-4DE6-901D-7EA6338CCE01}" type="slidenum">
              <a:rPr lang="it-IT" smtClean="0"/>
              <a:t>‹#›</a:t>
            </a:fld>
            <a:endParaRPr lang="it-IT"/>
          </a:p>
        </p:txBody>
      </p:sp>
    </p:spTree>
    <p:extLst>
      <p:ext uri="{BB962C8B-B14F-4D97-AF65-F5344CB8AC3E}">
        <p14:creationId xmlns:p14="http://schemas.microsoft.com/office/powerpoint/2010/main" val="2249264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0D152D3-447C-43E7-98A0-881389E3A079}" type="datetime1">
              <a:rPr lang="it-IT" smtClean="0"/>
              <a:t>05/07/2023</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r>
              <a:rPr lang="it-IT"/>
              <a:t>matteo.minardi@unitn.it</a:t>
            </a:r>
          </a:p>
        </p:txBody>
      </p:sp>
      <p:sp>
        <p:nvSpPr>
          <p:cNvPr id="9" name="Slide Number Placeholder 8"/>
          <p:cNvSpPr>
            <a:spLocks noGrp="1"/>
          </p:cNvSpPr>
          <p:nvPr>
            <p:ph type="sldNum" sz="quarter" idx="12"/>
          </p:nvPr>
        </p:nvSpPr>
        <p:spPr/>
        <p:txBody>
          <a:bodyPr/>
          <a:lstStyle/>
          <a:p>
            <a:fld id="{700A0B3D-1A33-4DE6-901D-7EA6338CCE01}" type="slidenum">
              <a:rPr lang="it-IT" smtClean="0"/>
              <a:t>‹#›</a:t>
            </a:fld>
            <a:endParaRPr lang="it-IT"/>
          </a:p>
        </p:txBody>
      </p:sp>
    </p:spTree>
    <p:extLst>
      <p:ext uri="{BB962C8B-B14F-4D97-AF65-F5344CB8AC3E}">
        <p14:creationId xmlns:p14="http://schemas.microsoft.com/office/powerpoint/2010/main" val="2315179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A66318A-F3DC-474A-B8A5-EDD0925DA01E}" type="datetime1">
              <a:rPr lang="it-IT" smtClean="0"/>
              <a:t>05/07/2023</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it-IT"/>
              <a:t>matteo.minardi@unitn.it</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00A0B3D-1A33-4DE6-901D-7EA6338CCE01}" type="slidenum">
              <a:rPr lang="it-IT" smtClean="0"/>
              <a:t>‹#›</a:t>
            </a:fld>
            <a:endParaRPr lang="it-IT"/>
          </a:p>
        </p:txBody>
      </p:sp>
    </p:spTree>
    <p:extLst>
      <p:ext uri="{BB962C8B-B14F-4D97-AF65-F5344CB8AC3E}">
        <p14:creationId xmlns:p14="http://schemas.microsoft.com/office/powerpoint/2010/main" val="1247084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CA1A94-ED53-490C-8A4F-02C2506D1AC0}" type="datetime1">
              <a:rPr lang="it-IT" smtClean="0"/>
              <a:t>05/07/2023</a:t>
            </a:fld>
            <a:endParaRPr lang="it-IT"/>
          </a:p>
        </p:txBody>
      </p:sp>
      <p:sp>
        <p:nvSpPr>
          <p:cNvPr id="6" name="Footer Placeholder 5"/>
          <p:cNvSpPr>
            <a:spLocks noGrp="1"/>
          </p:cNvSpPr>
          <p:nvPr>
            <p:ph type="ftr" sz="quarter" idx="11"/>
          </p:nvPr>
        </p:nvSpPr>
        <p:spPr/>
        <p:txBody>
          <a:bodyPr/>
          <a:lstStyle/>
          <a:p>
            <a:r>
              <a:rPr lang="it-IT"/>
              <a:t>matteo.minardi@unitn.it</a:t>
            </a:r>
          </a:p>
        </p:txBody>
      </p:sp>
      <p:sp>
        <p:nvSpPr>
          <p:cNvPr id="7" name="Slide Number Placeholder 6"/>
          <p:cNvSpPr>
            <a:spLocks noGrp="1"/>
          </p:cNvSpPr>
          <p:nvPr>
            <p:ph type="sldNum" sz="quarter" idx="12"/>
          </p:nvPr>
        </p:nvSpPr>
        <p:spPr/>
        <p:txBody>
          <a:bodyPr/>
          <a:lstStyle/>
          <a:p>
            <a:fld id="{700A0B3D-1A33-4DE6-901D-7EA6338CCE01}" type="slidenum">
              <a:rPr lang="it-IT" smtClean="0"/>
              <a:t>‹#›</a:t>
            </a:fld>
            <a:endParaRPr lang="it-IT"/>
          </a:p>
        </p:txBody>
      </p:sp>
    </p:spTree>
    <p:extLst>
      <p:ext uri="{BB962C8B-B14F-4D97-AF65-F5344CB8AC3E}">
        <p14:creationId xmlns:p14="http://schemas.microsoft.com/office/powerpoint/2010/main" val="1385927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70AF0D5-A670-4BD5-82E0-E2FA3DEA365A}" type="datetime1">
              <a:rPr lang="it-IT" smtClean="0"/>
              <a:t>05/07/2023</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it-IT"/>
              <a:t>matteo.minardi@unitn.it</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00A0B3D-1A33-4DE6-901D-7EA6338CCE01}" type="slidenum">
              <a:rPr lang="it-IT" smtClean="0"/>
              <a:t>‹#›</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920184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EE362070-691D-44DB-98D4-BC61774B0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3" name="Straight Connector 1032">
            <a:extLst>
              <a:ext uri="{FF2B5EF4-FFF2-40B4-BE49-F238E27FC236}">
                <a16:creationId xmlns:a16="http://schemas.microsoft.com/office/drawing/2014/main" id="{5A7EFE9C-DAE7-4ECA-BDB2-34E2534B8A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9FEA9D9-650A-C7A3-87C1-A65D9809DC4D}"/>
              </a:ext>
            </a:extLst>
          </p:cNvPr>
          <p:cNvSpPr>
            <a:spLocks noGrp="1"/>
          </p:cNvSpPr>
          <p:nvPr>
            <p:ph type="ctrTitle"/>
          </p:nvPr>
        </p:nvSpPr>
        <p:spPr>
          <a:xfrm>
            <a:off x="3836504" y="758952"/>
            <a:ext cx="7319175" cy="3566160"/>
          </a:xfrm>
        </p:spPr>
        <p:txBody>
          <a:bodyPr>
            <a:normAutofit/>
          </a:bodyPr>
          <a:lstStyle/>
          <a:p>
            <a:r>
              <a:rPr lang="it-IT" sz="6200">
                <a:latin typeface="Bahnschrift" panose="020B0502040204020203" pitchFamily="34" charset="0"/>
              </a:rPr>
              <a:t>AI for Finance:</a:t>
            </a:r>
            <a:br>
              <a:rPr lang="it-IT" sz="6200">
                <a:latin typeface="Bahnschrift" panose="020B0502040204020203" pitchFamily="34" charset="0"/>
              </a:rPr>
            </a:br>
            <a:r>
              <a:rPr lang="it-IT" sz="6200">
                <a:latin typeface="Bahnschrift" panose="020B0502040204020203" pitchFamily="34" charset="0"/>
              </a:rPr>
              <a:t>Forecasting pricing of futures contract</a:t>
            </a:r>
          </a:p>
        </p:txBody>
      </p:sp>
      <p:sp>
        <p:nvSpPr>
          <p:cNvPr id="3" name="Subtitle 2">
            <a:extLst>
              <a:ext uri="{FF2B5EF4-FFF2-40B4-BE49-F238E27FC236}">
                <a16:creationId xmlns:a16="http://schemas.microsoft.com/office/drawing/2014/main" id="{E85DF54B-7078-CC86-5F1D-256187E027A5}"/>
              </a:ext>
            </a:extLst>
          </p:cNvPr>
          <p:cNvSpPr>
            <a:spLocks noGrp="1"/>
          </p:cNvSpPr>
          <p:nvPr>
            <p:ph type="subTitle" idx="1"/>
          </p:nvPr>
        </p:nvSpPr>
        <p:spPr>
          <a:xfrm>
            <a:off x="3836504" y="4455620"/>
            <a:ext cx="7321946" cy="1143000"/>
          </a:xfrm>
        </p:spPr>
        <p:txBody>
          <a:bodyPr>
            <a:normAutofit/>
          </a:bodyPr>
          <a:lstStyle/>
          <a:p>
            <a:r>
              <a:rPr lang="it-IT" dirty="0">
                <a:latin typeface="Bahnschrift" panose="020B0502040204020203" pitchFamily="34" charset="0"/>
              </a:rPr>
              <a:t>Matteo minardi, july 2023</a:t>
            </a:r>
          </a:p>
        </p:txBody>
      </p:sp>
      <p:pic>
        <p:nvPicPr>
          <p:cNvPr id="1026" name="Picture 2">
            <a:extLst>
              <a:ext uri="{FF2B5EF4-FFF2-40B4-BE49-F238E27FC236}">
                <a16:creationId xmlns:a16="http://schemas.microsoft.com/office/drawing/2014/main" id="{2586121F-7DFF-59BE-E1B5-5E6579C018C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29818" y="1944907"/>
            <a:ext cx="2449486" cy="2449486"/>
          </a:xfrm>
          <a:prstGeom prst="rect">
            <a:avLst/>
          </a:prstGeom>
          <a:noFill/>
          <a:extLst>
            <a:ext uri="{909E8E84-426E-40DD-AFC4-6F175D3DCCD1}">
              <a14:hiddenFill xmlns:a14="http://schemas.microsoft.com/office/drawing/2010/main">
                <a:solidFill>
                  <a:srgbClr val="FFFFFF"/>
                </a:solidFill>
              </a14:hiddenFill>
            </a:ext>
          </a:extLst>
        </p:spPr>
      </p:pic>
      <p:sp>
        <p:nvSpPr>
          <p:cNvPr id="1035" name="Rectangle 1034">
            <a:extLst>
              <a:ext uri="{FF2B5EF4-FFF2-40B4-BE49-F238E27FC236}">
                <a16:creationId xmlns:a16="http://schemas.microsoft.com/office/drawing/2014/main" id="{3F0CE275-BAEC-48E9-B00C-1B635C68F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7" name="Rectangle 1036">
            <a:extLst>
              <a:ext uri="{FF2B5EF4-FFF2-40B4-BE49-F238E27FC236}">
                <a16:creationId xmlns:a16="http://schemas.microsoft.com/office/drawing/2014/main" id="{A22C524A-01E1-4209-AE20-DA64F7CB1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Footer Placeholder 3">
            <a:extLst>
              <a:ext uri="{FF2B5EF4-FFF2-40B4-BE49-F238E27FC236}">
                <a16:creationId xmlns:a16="http://schemas.microsoft.com/office/drawing/2014/main" id="{495815D3-7545-1865-A6C9-51D407B44AF2}"/>
              </a:ext>
            </a:extLst>
          </p:cNvPr>
          <p:cNvSpPr>
            <a:spLocks noGrp="1"/>
          </p:cNvSpPr>
          <p:nvPr>
            <p:ph type="ftr" sz="quarter" idx="11"/>
          </p:nvPr>
        </p:nvSpPr>
        <p:spPr/>
        <p:txBody>
          <a:bodyPr/>
          <a:lstStyle/>
          <a:p>
            <a:r>
              <a:rPr lang="it-IT"/>
              <a:t>matteo.minardi@unitn.it</a:t>
            </a:r>
          </a:p>
        </p:txBody>
      </p:sp>
      <p:sp>
        <p:nvSpPr>
          <p:cNvPr id="5" name="Slide Number Placeholder 4">
            <a:extLst>
              <a:ext uri="{FF2B5EF4-FFF2-40B4-BE49-F238E27FC236}">
                <a16:creationId xmlns:a16="http://schemas.microsoft.com/office/drawing/2014/main" id="{CC155015-0968-86FD-11CE-473AFC443ED9}"/>
              </a:ext>
            </a:extLst>
          </p:cNvPr>
          <p:cNvSpPr>
            <a:spLocks noGrp="1"/>
          </p:cNvSpPr>
          <p:nvPr>
            <p:ph type="sldNum" sz="quarter" idx="12"/>
          </p:nvPr>
        </p:nvSpPr>
        <p:spPr/>
        <p:txBody>
          <a:bodyPr/>
          <a:lstStyle/>
          <a:p>
            <a:fld id="{700A0B3D-1A33-4DE6-901D-7EA6338CCE01}" type="slidenum">
              <a:rPr lang="it-IT" smtClean="0"/>
              <a:t>1</a:t>
            </a:fld>
            <a:endParaRPr lang="it-IT"/>
          </a:p>
        </p:txBody>
      </p:sp>
    </p:spTree>
    <p:extLst>
      <p:ext uri="{BB962C8B-B14F-4D97-AF65-F5344CB8AC3E}">
        <p14:creationId xmlns:p14="http://schemas.microsoft.com/office/powerpoint/2010/main" val="86129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442CB-C0F5-3E5E-A082-3476349A1FC3}"/>
              </a:ext>
            </a:extLst>
          </p:cNvPr>
          <p:cNvSpPr>
            <a:spLocks noGrp="1"/>
          </p:cNvSpPr>
          <p:nvPr>
            <p:ph type="title"/>
          </p:nvPr>
        </p:nvSpPr>
        <p:spPr/>
        <p:txBody>
          <a:bodyPr/>
          <a:lstStyle/>
          <a:p>
            <a:r>
              <a:rPr lang="it-IT">
                <a:latin typeface="Bahnschrift" panose="020B0502040204020203" pitchFamily="34" charset="0"/>
              </a:rPr>
              <a:t>Underlying stock performance</a:t>
            </a:r>
            <a:endParaRPr lang="it-IT" dirty="0">
              <a:latin typeface="Bahnschrift" panose="020B0502040204020203"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7B975A-34EB-536F-A078-C3135BEE830C}"/>
                  </a:ext>
                </a:extLst>
              </p:cNvPr>
              <p:cNvSpPr>
                <a:spLocks noGrp="1"/>
              </p:cNvSpPr>
              <p:nvPr>
                <p:ph idx="1"/>
              </p:nvPr>
            </p:nvSpPr>
            <p:spPr>
              <a:xfrm>
                <a:off x="1097280" y="1845734"/>
                <a:ext cx="6385871" cy="4023360"/>
              </a:xfrm>
            </p:spPr>
            <p:txBody>
              <a:bodyPr>
                <a:normAutofit/>
              </a:bodyPr>
              <a:lstStyle/>
              <a:p>
                <a14:m>
                  <m:oMath xmlns:m="http://schemas.openxmlformats.org/officeDocument/2006/math">
                    <m:sSub>
                      <m:sSubPr>
                        <m:ctrlPr>
                          <a:rPr lang="it-IT" sz="1600" i="1" smtClean="0">
                            <a:latin typeface="Cambria Math" panose="02040503050406030204" pitchFamily="18" charset="0"/>
                          </a:rPr>
                        </m:ctrlPr>
                      </m:sSubPr>
                      <m:e>
                        <m:r>
                          <a:rPr lang="it-IT" sz="1600" i="1">
                            <a:latin typeface="Cambria Math" panose="02040503050406030204" pitchFamily="18" charset="0"/>
                          </a:rPr>
                          <m:t>𝑟</m:t>
                        </m:r>
                      </m:e>
                      <m:sub>
                        <m:r>
                          <a:rPr lang="it-IT" sz="1600" i="1">
                            <a:latin typeface="Cambria Math" panose="02040503050406030204" pitchFamily="18" charset="0"/>
                          </a:rPr>
                          <m:t>𝑡</m:t>
                        </m:r>
                        <m:r>
                          <a:rPr lang="it-IT" sz="1600" i="1">
                            <a:latin typeface="Cambria Math" panose="02040503050406030204" pitchFamily="18" charset="0"/>
                          </a:rPr>
                          <m:t>+</m:t>
                        </m:r>
                        <m:sSub>
                          <m:sSubPr>
                            <m:ctrlPr>
                              <a:rPr lang="it-IT" sz="1600" i="1">
                                <a:latin typeface="Cambria Math" panose="02040503050406030204" pitchFamily="18" charset="0"/>
                              </a:rPr>
                            </m:ctrlPr>
                          </m:sSubPr>
                          <m:e>
                            <m:r>
                              <a:rPr lang="it-IT" sz="1600" i="1">
                                <a:latin typeface="Cambria Math" panose="02040503050406030204" pitchFamily="18" charset="0"/>
                              </a:rPr>
                              <m:t>1</m:t>
                            </m:r>
                          </m:e>
                          <m:sub>
                            <m:r>
                              <a:rPr lang="it-IT" sz="1600" i="1">
                                <a:latin typeface="Cambria Math" panose="02040503050406030204" pitchFamily="18" charset="0"/>
                              </a:rPr>
                              <m:t>𝐴𝐴𝑃𝐹</m:t>
                            </m:r>
                            <m:r>
                              <a:rPr lang="it-IT" sz="1600" i="1">
                                <a:latin typeface="Cambria Math" panose="02040503050406030204" pitchFamily="18" charset="0"/>
                              </a:rPr>
                              <m:t>3</m:t>
                            </m:r>
                            <m:r>
                              <a:rPr lang="it-IT" sz="1600" i="1">
                                <a:latin typeface="Cambria Math" panose="02040503050406030204" pitchFamily="18" charset="0"/>
                              </a:rPr>
                              <m:t>𝑁</m:t>
                            </m:r>
                            <m:r>
                              <a:rPr lang="it-IT" sz="1600" i="1">
                                <a:latin typeface="Cambria Math" panose="02040503050406030204" pitchFamily="18" charset="0"/>
                              </a:rPr>
                              <m:t>3</m:t>
                            </m:r>
                          </m:sub>
                        </m:sSub>
                      </m:sub>
                    </m:sSub>
                    <m:r>
                      <a:rPr lang="it-IT" sz="1600" i="1">
                        <a:latin typeface="Cambria Math" panose="02040503050406030204" pitchFamily="18" charset="0"/>
                      </a:rPr>
                      <m:t>=</m:t>
                    </m:r>
                    <m:sSub>
                      <m:sSubPr>
                        <m:ctrlPr>
                          <a:rPr lang="it-IT" sz="1600" i="1">
                            <a:latin typeface="Cambria Math" panose="02040503050406030204" pitchFamily="18" charset="0"/>
                          </a:rPr>
                        </m:ctrlPr>
                      </m:sSubPr>
                      <m:e>
                        <m:r>
                          <a:rPr lang="it-IT" sz="1600" i="1">
                            <a:latin typeface="Cambria Math" panose="02040503050406030204" pitchFamily="18" charset="0"/>
                          </a:rPr>
                          <m:t>𝜔</m:t>
                        </m:r>
                      </m:e>
                      <m:sub>
                        <m:r>
                          <a:rPr lang="it-IT" sz="1600" i="1">
                            <a:latin typeface="Cambria Math" panose="02040503050406030204" pitchFamily="18" charset="0"/>
                          </a:rPr>
                          <m:t>0</m:t>
                        </m:r>
                      </m:sub>
                    </m:sSub>
                    <m:r>
                      <a:rPr lang="it-IT" sz="1600" i="1">
                        <a:latin typeface="Cambria Math" panose="02040503050406030204" pitchFamily="18" charset="0"/>
                      </a:rPr>
                      <m:t>+</m:t>
                    </m:r>
                    <m:sSub>
                      <m:sSubPr>
                        <m:ctrlPr>
                          <a:rPr lang="it-IT" sz="1600" i="1">
                            <a:latin typeface="Cambria Math" panose="02040503050406030204" pitchFamily="18" charset="0"/>
                          </a:rPr>
                        </m:ctrlPr>
                      </m:sSubPr>
                      <m:e>
                        <m:r>
                          <a:rPr lang="it-IT" sz="1600" i="1">
                            <a:latin typeface="Cambria Math" panose="02040503050406030204" pitchFamily="18" charset="0"/>
                          </a:rPr>
                          <m:t>𝜔</m:t>
                        </m:r>
                      </m:e>
                      <m:sub>
                        <m:r>
                          <a:rPr lang="it-IT" sz="1600" i="1">
                            <a:latin typeface="Cambria Math" panose="02040503050406030204" pitchFamily="18" charset="0"/>
                          </a:rPr>
                          <m:t>1</m:t>
                        </m:r>
                      </m:sub>
                    </m:sSub>
                    <m:sSub>
                      <m:sSubPr>
                        <m:ctrlPr>
                          <a:rPr lang="it-IT" sz="1600" i="1">
                            <a:latin typeface="Cambria Math" panose="02040503050406030204" pitchFamily="18" charset="0"/>
                          </a:rPr>
                        </m:ctrlPr>
                      </m:sSubPr>
                      <m:e>
                        <m:r>
                          <a:rPr lang="it-IT" sz="1600" i="1">
                            <a:latin typeface="Cambria Math" panose="02040503050406030204" pitchFamily="18" charset="0"/>
                          </a:rPr>
                          <m:t>𝑟</m:t>
                        </m:r>
                      </m:e>
                      <m:sub>
                        <m:sSub>
                          <m:sSubPr>
                            <m:ctrlPr>
                              <a:rPr lang="it-IT" sz="1600" i="1">
                                <a:latin typeface="Cambria Math" panose="02040503050406030204" pitchFamily="18" charset="0"/>
                              </a:rPr>
                            </m:ctrlPr>
                          </m:sSubPr>
                          <m:e>
                            <m:r>
                              <a:rPr lang="it-IT" sz="1600" i="1">
                                <a:latin typeface="Cambria Math" panose="02040503050406030204" pitchFamily="18" charset="0"/>
                              </a:rPr>
                              <m:t>𝑡</m:t>
                            </m:r>
                          </m:e>
                          <m:sub>
                            <m:r>
                              <a:rPr lang="it-IT" sz="1600" i="1">
                                <a:latin typeface="Cambria Math" panose="02040503050406030204" pitchFamily="18" charset="0"/>
                              </a:rPr>
                              <m:t>𝐴𝐴𝑃𝐿</m:t>
                            </m:r>
                            <m:r>
                              <a:rPr lang="it-IT" sz="1600" i="1">
                                <a:latin typeface="Cambria Math" panose="02040503050406030204" pitchFamily="18" charset="0"/>
                              </a:rPr>
                              <m:t>.</m:t>
                            </m:r>
                            <m:r>
                              <a:rPr lang="it-IT" sz="1600" i="1">
                                <a:latin typeface="Cambria Math" panose="02040503050406030204" pitchFamily="18" charset="0"/>
                              </a:rPr>
                              <m:t>𝑂</m:t>
                            </m:r>
                          </m:sub>
                        </m:sSub>
                      </m:sub>
                    </m:sSub>
                    <m:r>
                      <a:rPr lang="it-IT" sz="1600" i="1">
                        <a:latin typeface="Cambria Math" panose="02040503050406030204" pitchFamily="18" charset="0"/>
                      </a:rPr>
                      <m:t>+</m:t>
                    </m:r>
                    <m:sSub>
                      <m:sSubPr>
                        <m:ctrlPr>
                          <a:rPr lang="it-IT" sz="1600" i="1">
                            <a:latin typeface="Cambria Math" panose="02040503050406030204" pitchFamily="18" charset="0"/>
                          </a:rPr>
                        </m:ctrlPr>
                      </m:sSubPr>
                      <m:e>
                        <m:r>
                          <a:rPr lang="it-IT" sz="1600" i="1">
                            <a:latin typeface="Cambria Math" panose="02040503050406030204" pitchFamily="18" charset="0"/>
                          </a:rPr>
                          <m:t>𝜔</m:t>
                        </m:r>
                      </m:e>
                      <m:sub>
                        <m:r>
                          <a:rPr lang="it-IT" sz="1600" i="1">
                            <a:latin typeface="Cambria Math" panose="02040503050406030204" pitchFamily="18" charset="0"/>
                          </a:rPr>
                          <m:t>2</m:t>
                        </m:r>
                      </m:sub>
                    </m:sSub>
                    <m:r>
                      <a:rPr lang="it-IT" sz="1600" i="1">
                        <a:latin typeface="Cambria Math" panose="02040503050406030204" pitchFamily="18" charset="0"/>
                      </a:rPr>
                      <m:t>𝑆𝑃𝑅𝐸𝐴</m:t>
                    </m:r>
                    <m:sSub>
                      <m:sSubPr>
                        <m:ctrlPr>
                          <a:rPr lang="it-IT" sz="1600" i="1">
                            <a:latin typeface="Cambria Math" panose="02040503050406030204" pitchFamily="18" charset="0"/>
                          </a:rPr>
                        </m:ctrlPr>
                      </m:sSubPr>
                      <m:e>
                        <m:r>
                          <a:rPr lang="it-IT" sz="1600" i="1">
                            <a:latin typeface="Cambria Math" panose="02040503050406030204" pitchFamily="18" charset="0"/>
                          </a:rPr>
                          <m:t>𝐷</m:t>
                        </m:r>
                      </m:e>
                      <m:sub>
                        <m:r>
                          <a:rPr lang="it-IT" sz="1600" i="1">
                            <a:latin typeface="Cambria Math" panose="02040503050406030204" pitchFamily="18" charset="0"/>
                          </a:rPr>
                          <m:t>𝑡</m:t>
                        </m:r>
                      </m:sub>
                    </m:sSub>
                  </m:oMath>
                </a14:m>
                <a:endParaRPr lang="it-IT" sz="1500" dirty="0">
                  <a:latin typeface="Bahnschrift" panose="020B0502040204020203" pitchFamily="34" charset="0"/>
                </a:endParaRPr>
              </a:p>
              <a:p>
                <a:r>
                  <a:rPr lang="en-US" sz="1400" b="0" dirty="0">
                    <a:solidFill>
                      <a:srgbClr val="3B3B3B"/>
                    </a:solidFill>
                    <a:effectLst/>
                    <a:latin typeface="Bahnschrift" panose="020B0502040204020203" pitchFamily="34" charset="0"/>
                  </a:rPr>
                  <a:t>Returns are computed taking the difference between a price at timestep </a:t>
                </a:r>
                <a:r>
                  <a:rPr lang="en-US" sz="1400" b="0" i="1" dirty="0">
                    <a:solidFill>
                      <a:srgbClr val="3B3B3B"/>
                    </a:solidFill>
                    <a:effectLst/>
                    <a:latin typeface="Bahnschrift" panose="020B0502040204020203" pitchFamily="34" charset="0"/>
                  </a:rPr>
                  <a:t>t</a:t>
                </a:r>
                <a:r>
                  <a:rPr lang="en-US" sz="1400" b="0" dirty="0">
                    <a:solidFill>
                      <a:srgbClr val="3B3B3B"/>
                    </a:solidFill>
                    <a:effectLst/>
                    <a:latin typeface="Bahnschrift" panose="020B0502040204020203" pitchFamily="34" charset="0"/>
                  </a:rPr>
                  <a:t> and at timestep </a:t>
                </a:r>
                <a:r>
                  <a:rPr lang="en-US" sz="1400" b="0" i="1" dirty="0">
                    <a:solidFill>
                      <a:srgbClr val="000000"/>
                    </a:solidFill>
                    <a:effectLst/>
                    <a:latin typeface="Bahnschrift" panose="020B0502040204020203" pitchFamily="34" charset="0"/>
                  </a:rPr>
                  <a:t>t-</a:t>
                </a:r>
                <a:r>
                  <a:rPr lang="en-US" sz="1400" b="0" i="1" dirty="0">
                    <a:solidFill>
                      <a:srgbClr val="098658"/>
                    </a:solidFill>
                    <a:effectLst/>
                    <a:latin typeface="Bahnschrift" panose="020B0502040204020203" pitchFamily="34" charset="0"/>
                  </a:rPr>
                  <a:t>1</a:t>
                </a:r>
                <a:r>
                  <a:rPr lang="en-US" sz="1400" b="0" dirty="0">
                    <a:solidFill>
                      <a:srgbClr val="3B3B3B"/>
                    </a:solidFill>
                    <a:effectLst/>
                    <a:latin typeface="Bahnschrift" panose="020B0502040204020203" pitchFamily="34" charset="0"/>
                  </a:rPr>
                  <a:t>, and dividing it by the value at timestep </a:t>
                </a:r>
                <a:r>
                  <a:rPr lang="en-US" sz="1400" b="0" i="1" dirty="0">
                    <a:solidFill>
                      <a:srgbClr val="000000"/>
                    </a:solidFill>
                    <a:effectLst/>
                    <a:latin typeface="Bahnschrift" panose="020B0502040204020203" pitchFamily="34" charset="0"/>
                  </a:rPr>
                  <a:t>t-</a:t>
                </a:r>
                <a:r>
                  <a:rPr lang="en-US" sz="1400" b="0" i="1" dirty="0">
                    <a:solidFill>
                      <a:srgbClr val="098658"/>
                    </a:solidFill>
                    <a:effectLst/>
                    <a:latin typeface="Bahnschrift" panose="020B0502040204020203" pitchFamily="34" charset="0"/>
                  </a:rPr>
                  <a:t>1</a:t>
                </a:r>
                <a:r>
                  <a:rPr lang="en-US" sz="1400" b="0" dirty="0">
                    <a:solidFill>
                      <a:srgbClr val="3B3B3B"/>
                    </a:solidFill>
                    <a:effectLst/>
                    <a:latin typeface="Bahnschrift" panose="020B0502040204020203" pitchFamily="34" charset="0"/>
                  </a:rPr>
                  <a:t>, so each value represents how much a price increased or decreased, compared to the previous timestep.</a:t>
                </a:r>
              </a:p>
              <a:p>
                <a:endParaRPr lang="en-US" sz="1400" dirty="0">
                  <a:solidFill>
                    <a:srgbClr val="3B3B3B"/>
                  </a:solidFill>
                  <a:latin typeface="Bahnschrift" panose="020B0502040204020203" pitchFamily="34" charset="0"/>
                </a:endParaRPr>
              </a:p>
              <a:p>
                <a:r>
                  <a:rPr lang="en-US" sz="1400" b="0" dirty="0">
                    <a:solidFill>
                      <a:srgbClr val="3B3B3B"/>
                    </a:solidFill>
                    <a:effectLst/>
                    <a:latin typeface="Bahnschrift" panose="020B0502040204020203" pitchFamily="34" charset="0"/>
                  </a:rPr>
                  <a:t>This is the formula to compute the returns:</a:t>
                </a:r>
              </a:p>
              <a:p>
                <a14:m>
                  <m:oMath xmlns:m="http://schemas.openxmlformats.org/officeDocument/2006/math">
                    <m:sSub>
                      <m:sSubPr>
                        <m:ctrlPr>
                          <a:rPr lang="it-IT" sz="1500" b="0" i="1" smtClean="0">
                            <a:latin typeface="Cambria Math" panose="02040503050406030204" pitchFamily="18" charset="0"/>
                          </a:rPr>
                        </m:ctrlPr>
                      </m:sSubPr>
                      <m:e>
                        <m:r>
                          <a:rPr lang="it-IT" sz="1500" b="0" i="1" smtClean="0">
                            <a:latin typeface="Cambria Math" panose="02040503050406030204" pitchFamily="18" charset="0"/>
                          </a:rPr>
                          <m:t>𝑟</m:t>
                        </m:r>
                      </m:e>
                      <m:sub>
                        <m:r>
                          <a:rPr lang="it-IT" sz="1500" b="0" i="1" smtClean="0">
                            <a:latin typeface="Cambria Math" panose="02040503050406030204" pitchFamily="18" charset="0"/>
                          </a:rPr>
                          <m:t>𝑡</m:t>
                        </m:r>
                      </m:sub>
                    </m:sSub>
                    <m:r>
                      <a:rPr lang="it-IT" sz="1500" b="0" i="1" smtClean="0">
                        <a:latin typeface="Cambria Math" panose="02040503050406030204" pitchFamily="18" charset="0"/>
                      </a:rPr>
                      <m:t>=</m:t>
                    </m:r>
                    <m:f>
                      <m:fPr>
                        <m:ctrlPr>
                          <a:rPr lang="it-IT" sz="1500" b="0" i="1" smtClean="0">
                            <a:latin typeface="Cambria Math" panose="02040503050406030204" pitchFamily="18" charset="0"/>
                          </a:rPr>
                        </m:ctrlPr>
                      </m:fPr>
                      <m:num>
                        <m:d>
                          <m:dPr>
                            <m:ctrlPr>
                              <a:rPr lang="it-IT" sz="1500" b="0" i="1" smtClean="0">
                                <a:latin typeface="Cambria Math" panose="02040503050406030204" pitchFamily="18" charset="0"/>
                              </a:rPr>
                            </m:ctrlPr>
                          </m:dPr>
                          <m:e>
                            <m:sSub>
                              <m:sSubPr>
                                <m:ctrlPr>
                                  <a:rPr lang="it-IT" sz="1500" b="0" i="1" smtClean="0">
                                    <a:latin typeface="Cambria Math" panose="02040503050406030204" pitchFamily="18" charset="0"/>
                                  </a:rPr>
                                </m:ctrlPr>
                              </m:sSubPr>
                              <m:e>
                                <m:r>
                                  <a:rPr lang="it-IT" sz="1500" b="0" i="1" smtClean="0">
                                    <a:latin typeface="Cambria Math" panose="02040503050406030204" pitchFamily="18" charset="0"/>
                                  </a:rPr>
                                  <m:t>𝑝</m:t>
                                </m:r>
                              </m:e>
                              <m:sub>
                                <m:r>
                                  <a:rPr lang="it-IT" sz="1500" b="0" i="1" smtClean="0">
                                    <a:latin typeface="Cambria Math" panose="02040503050406030204" pitchFamily="18" charset="0"/>
                                  </a:rPr>
                                  <m:t>𝑡</m:t>
                                </m:r>
                              </m:sub>
                            </m:sSub>
                            <m:r>
                              <a:rPr lang="it-IT" sz="1500" b="0" i="1" smtClean="0">
                                <a:latin typeface="Cambria Math" panose="02040503050406030204" pitchFamily="18" charset="0"/>
                              </a:rPr>
                              <m:t>−</m:t>
                            </m:r>
                            <m:sSub>
                              <m:sSubPr>
                                <m:ctrlPr>
                                  <a:rPr lang="it-IT" sz="1500" b="0" i="1" smtClean="0">
                                    <a:latin typeface="Cambria Math" panose="02040503050406030204" pitchFamily="18" charset="0"/>
                                  </a:rPr>
                                </m:ctrlPr>
                              </m:sSubPr>
                              <m:e>
                                <m:r>
                                  <a:rPr lang="it-IT" sz="1500" b="0" i="1" smtClean="0">
                                    <a:latin typeface="Cambria Math" panose="02040503050406030204" pitchFamily="18" charset="0"/>
                                  </a:rPr>
                                  <m:t>𝑝</m:t>
                                </m:r>
                              </m:e>
                              <m:sub>
                                <m:r>
                                  <a:rPr lang="it-IT" sz="1500" b="0" i="1" smtClean="0">
                                    <a:latin typeface="Cambria Math" panose="02040503050406030204" pitchFamily="18" charset="0"/>
                                  </a:rPr>
                                  <m:t>𝑡</m:t>
                                </m:r>
                                <m:r>
                                  <a:rPr lang="it-IT" sz="1500" b="0" i="1" smtClean="0">
                                    <a:latin typeface="Cambria Math" panose="02040503050406030204" pitchFamily="18" charset="0"/>
                                  </a:rPr>
                                  <m:t>−1</m:t>
                                </m:r>
                              </m:sub>
                            </m:sSub>
                          </m:e>
                        </m:d>
                      </m:num>
                      <m:den>
                        <m:sSub>
                          <m:sSubPr>
                            <m:ctrlPr>
                              <a:rPr lang="it-IT" sz="1500" b="0" i="1" smtClean="0">
                                <a:latin typeface="Cambria Math" panose="02040503050406030204" pitchFamily="18" charset="0"/>
                              </a:rPr>
                            </m:ctrlPr>
                          </m:sSubPr>
                          <m:e>
                            <m:r>
                              <a:rPr lang="it-IT" sz="1500" b="0" i="1" smtClean="0">
                                <a:latin typeface="Cambria Math" panose="02040503050406030204" pitchFamily="18" charset="0"/>
                              </a:rPr>
                              <m:t>𝑝</m:t>
                            </m:r>
                          </m:e>
                          <m:sub>
                            <m:r>
                              <a:rPr lang="it-IT" sz="1500" b="0" i="1" smtClean="0">
                                <a:latin typeface="Cambria Math" panose="02040503050406030204" pitchFamily="18" charset="0"/>
                              </a:rPr>
                              <m:t>𝑡</m:t>
                            </m:r>
                            <m:r>
                              <a:rPr lang="it-IT" sz="1500" b="0" i="1" smtClean="0">
                                <a:latin typeface="Cambria Math" panose="02040503050406030204" pitchFamily="18" charset="0"/>
                              </a:rPr>
                              <m:t>−1</m:t>
                            </m:r>
                          </m:sub>
                        </m:sSub>
                      </m:den>
                    </m:f>
                  </m:oMath>
                </a14:m>
                <a:endParaRPr lang="it-IT" sz="1500" dirty="0">
                  <a:latin typeface="Bahnschrift" panose="020B0502040204020203" pitchFamily="34" charset="0"/>
                </a:endParaRPr>
              </a:p>
              <a:p>
                <a:endParaRPr lang="it-IT" sz="1500" dirty="0">
                  <a:latin typeface="Bahnschrift" panose="020B0502040204020203" pitchFamily="34" charset="0"/>
                </a:endParaRPr>
              </a:p>
              <a:p>
                <a:r>
                  <a:rPr lang="it-IT" sz="1500" dirty="0">
                    <a:latin typeface="Bahnschrift" panose="020B0502040204020203" pitchFamily="34" charset="0"/>
                  </a:rPr>
                  <a:t>This solution turned out to be less effective than anticipated</a:t>
                </a:r>
              </a:p>
            </p:txBody>
          </p:sp>
        </mc:Choice>
        <mc:Fallback xmlns="">
          <p:sp>
            <p:nvSpPr>
              <p:cNvPr id="3" name="Content Placeholder 2">
                <a:extLst>
                  <a:ext uri="{FF2B5EF4-FFF2-40B4-BE49-F238E27FC236}">
                    <a16:creationId xmlns:a16="http://schemas.microsoft.com/office/drawing/2014/main" id="{CD7B975A-34EB-536F-A078-C3135BEE830C}"/>
                  </a:ext>
                </a:extLst>
              </p:cNvPr>
              <p:cNvSpPr>
                <a:spLocks noGrp="1" noRot="1" noChangeAspect="1" noMove="1" noResize="1" noEditPoints="1" noAdjustHandles="1" noChangeArrowheads="1" noChangeShapeType="1" noTextEdit="1"/>
              </p:cNvSpPr>
              <p:nvPr>
                <p:ph idx="1"/>
              </p:nvPr>
            </p:nvSpPr>
            <p:spPr>
              <a:xfrm>
                <a:off x="1097280" y="1845734"/>
                <a:ext cx="6385871" cy="4023360"/>
              </a:xfrm>
              <a:blipFill>
                <a:blip r:embed="rId2"/>
                <a:stretch>
                  <a:fillRect l="-382" r="-573"/>
                </a:stretch>
              </a:blipFill>
            </p:spPr>
            <p:txBody>
              <a:bodyPr/>
              <a:lstStyle/>
              <a:p>
                <a:r>
                  <a:rPr lang="it-IT">
                    <a:noFill/>
                  </a:rPr>
                  <a:t> </a:t>
                </a:r>
              </a:p>
            </p:txBody>
          </p:sp>
        </mc:Fallback>
      </mc:AlternateContent>
      <p:sp>
        <p:nvSpPr>
          <p:cNvPr id="4" name="Footer Placeholder 3">
            <a:extLst>
              <a:ext uri="{FF2B5EF4-FFF2-40B4-BE49-F238E27FC236}">
                <a16:creationId xmlns:a16="http://schemas.microsoft.com/office/drawing/2014/main" id="{EED6C4D7-698A-F41C-6A05-D68499797D33}"/>
              </a:ext>
            </a:extLst>
          </p:cNvPr>
          <p:cNvSpPr>
            <a:spLocks noGrp="1"/>
          </p:cNvSpPr>
          <p:nvPr>
            <p:ph type="ftr" sz="quarter" idx="11"/>
          </p:nvPr>
        </p:nvSpPr>
        <p:spPr/>
        <p:txBody>
          <a:bodyPr/>
          <a:lstStyle/>
          <a:p>
            <a:r>
              <a:rPr lang="it-IT"/>
              <a:t>matteo.minardi@unitn.it</a:t>
            </a:r>
          </a:p>
        </p:txBody>
      </p:sp>
      <p:sp>
        <p:nvSpPr>
          <p:cNvPr id="5" name="Slide Number Placeholder 4">
            <a:extLst>
              <a:ext uri="{FF2B5EF4-FFF2-40B4-BE49-F238E27FC236}">
                <a16:creationId xmlns:a16="http://schemas.microsoft.com/office/drawing/2014/main" id="{B9441D79-DCB2-D4F8-070E-718CB63E678E}"/>
              </a:ext>
            </a:extLst>
          </p:cNvPr>
          <p:cNvSpPr>
            <a:spLocks noGrp="1"/>
          </p:cNvSpPr>
          <p:nvPr>
            <p:ph type="sldNum" sz="quarter" idx="12"/>
          </p:nvPr>
        </p:nvSpPr>
        <p:spPr/>
        <p:txBody>
          <a:bodyPr/>
          <a:lstStyle/>
          <a:p>
            <a:fld id="{700A0B3D-1A33-4DE6-901D-7EA6338CCE01}" type="slidenum">
              <a:rPr lang="it-IT" smtClean="0"/>
              <a:t>10</a:t>
            </a:fld>
            <a:endParaRPr lang="it-IT"/>
          </a:p>
        </p:txBody>
      </p:sp>
      <p:pic>
        <p:nvPicPr>
          <p:cNvPr id="8" name="Picture 7">
            <a:extLst>
              <a:ext uri="{FF2B5EF4-FFF2-40B4-BE49-F238E27FC236}">
                <a16:creationId xmlns:a16="http://schemas.microsoft.com/office/drawing/2014/main" id="{0C21530A-1570-248A-E427-8CBBCA207D2D}"/>
              </a:ext>
            </a:extLst>
          </p:cNvPr>
          <p:cNvPicPr>
            <a:picLocks noChangeAspect="1"/>
          </p:cNvPicPr>
          <p:nvPr/>
        </p:nvPicPr>
        <p:blipFill>
          <a:blip r:embed="rId3"/>
          <a:stretch>
            <a:fillRect/>
          </a:stretch>
        </p:blipFill>
        <p:spPr>
          <a:xfrm>
            <a:off x="7691755" y="2072252"/>
            <a:ext cx="3463925" cy="3796842"/>
          </a:xfrm>
          <a:prstGeom prst="rect">
            <a:avLst/>
          </a:prstGeom>
        </p:spPr>
      </p:pic>
    </p:spTree>
    <p:extLst>
      <p:ext uri="{BB962C8B-B14F-4D97-AF65-F5344CB8AC3E}">
        <p14:creationId xmlns:p14="http://schemas.microsoft.com/office/powerpoint/2010/main" val="2810124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442CB-C0F5-3E5E-A082-3476349A1FC3}"/>
              </a:ext>
            </a:extLst>
          </p:cNvPr>
          <p:cNvSpPr>
            <a:spLocks noGrp="1"/>
          </p:cNvSpPr>
          <p:nvPr>
            <p:ph type="title"/>
          </p:nvPr>
        </p:nvSpPr>
        <p:spPr/>
        <p:txBody>
          <a:bodyPr/>
          <a:lstStyle/>
          <a:p>
            <a:r>
              <a:rPr lang="it-IT" dirty="0">
                <a:latin typeface="Bahnschrift" panose="020B0502040204020203" pitchFamily="34" charset="0"/>
              </a:rPr>
              <a:t>Underlying stock performance </a:t>
            </a:r>
            <a:r>
              <a:rPr lang="it-IT" sz="3200" dirty="0">
                <a:latin typeface="Bahnschrift" panose="020B0502040204020203" pitchFamily="34" charset="0"/>
              </a:rPr>
              <a:t>(returns)</a:t>
            </a:r>
          </a:p>
        </p:txBody>
      </p:sp>
      <p:sp>
        <p:nvSpPr>
          <p:cNvPr id="3" name="Content Placeholder 2">
            <a:extLst>
              <a:ext uri="{FF2B5EF4-FFF2-40B4-BE49-F238E27FC236}">
                <a16:creationId xmlns:a16="http://schemas.microsoft.com/office/drawing/2014/main" id="{CD7B975A-34EB-536F-A078-C3135BEE830C}"/>
              </a:ext>
            </a:extLst>
          </p:cNvPr>
          <p:cNvSpPr>
            <a:spLocks noGrp="1"/>
          </p:cNvSpPr>
          <p:nvPr>
            <p:ph idx="1"/>
          </p:nvPr>
        </p:nvSpPr>
        <p:spPr>
          <a:xfrm>
            <a:off x="1097280" y="1783588"/>
            <a:ext cx="10115203" cy="4023360"/>
          </a:xfrm>
        </p:spPr>
        <p:txBody>
          <a:bodyPr>
            <a:normAutofit/>
          </a:bodyPr>
          <a:lstStyle/>
          <a:p>
            <a:r>
              <a:rPr lang="it-IT" sz="1500" dirty="0">
                <a:latin typeface="Bahnschrift" panose="020B0502040204020203" pitchFamily="34" charset="0"/>
              </a:rPr>
              <a:t>                    UNFAIR RESULTS                                     VS                                        FAIR RESULTS</a:t>
            </a:r>
          </a:p>
        </p:txBody>
      </p:sp>
      <p:sp>
        <p:nvSpPr>
          <p:cNvPr id="4" name="Footer Placeholder 3">
            <a:extLst>
              <a:ext uri="{FF2B5EF4-FFF2-40B4-BE49-F238E27FC236}">
                <a16:creationId xmlns:a16="http://schemas.microsoft.com/office/drawing/2014/main" id="{EED6C4D7-698A-F41C-6A05-D68499797D33}"/>
              </a:ext>
            </a:extLst>
          </p:cNvPr>
          <p:cNvSpPr>
            <a:spLocks noGrp="1"/>
          </p:cNvSpPr>
          <p:nvPr>
            <p:ph type="ftr" sz="quarter" idx="11"/>
          </p:nvPr>
        </p:nvSpPr>
        <p:spPr/>
        <p:txBody>
          <a:bodyPr/>
          <a:lstStyle/>
          <a:p>
            <a:r>
              <a:rPr lang="it-IT"/>
              <a:t>matteo.minardi@unitn.it</a:t>
            </a:r>
          </a:p>
        </p:txBody>
      </p:sp>
      <p:sp>
        <p:nvSpPr>
          <p:cNvPr id="5" name="Slide Number Placeholder 4">
            <a:extLst>
              <a:ext uri="{FF2B5EF4-FFF2-40B4-BE49-F238E27FC236}">
                <a16:creationId xmlns:a16="http://schemas.microsoft.com/office/drawing/2014/main" id="{B9441D79-DCB2-D4F8-070E-718CB63E678E}"/>
              </a:ext>
            </a:extLst>
          </p:cNvPr>
          <p:cNvSpPr>
            <a:spLocks noGrp="1"/>
          </p:cNvSpPr>
          <p:nvPr>
            <p:ph type="sldNum" sz="quarter" idx="12"/>
          </p:nvPr>
        </p:nvSpPr>
        <p:spPr/>
        <p:txBody>
          <a:bodyPr/>
          <a:lstStyle/>
          <a:p>
            <a:fld id="{700A0B3D-1A33-4DE6-901D-7EA6338CCE01}" type="slidenum">
              <a:rPr lang="it-IT" smtClean="0"/>
              <a:t>11</a:t>
            </a:fld>
            <a:endParaRPr lang="it-IT"/>
          </a:p>
        </p:txBody>
      </p:sp>
      <p:sp>
        <p:nvSpPr>
          <p:cNvPr id="13" name="TextBox 12">
            <a:extLst>
              <a:ext uri="{FF2B5EF4-FFF2-40B4-BE49-F238E27FC236}">
                <a16:creationId xmlns:a16="http://schemas.microsoft.com/office/drawing/2014/main" id="{F153D92F-56B8-192E-92AE-C6E043A9A9A7}"/>
              </a:ext>
            </a:extLst>
          </p:cNvPr>
          <p:cNvSpPr txBox="1"/>
          <p:nvPr/>
        </p:nvSpPr>
        <p:spPr>
          <a:xfrm>
            <a:off x="6970881" y="5026134"/>
            <a:ext cx="3868754" cy="830997"/>
          </a:xfrm>
          <a:prstGeom prst="rect">
            <a:avLst/>
          </a:prstGeom>
          <a:noFill/>
        </p:spPr>
        <p:txBody>
          <a:bodyPr wrap="square">
            <a:spAutoFit/>
          </a:bodyPr>
          <a:lstStyle/>
          <a:p>
            <a:r>
              <a:rPr lang="en-US" sz="1200" b="0" i="0" dirty="0">
                <a:solidFill>
                  <a:srgbClr val="3B3B3B"/>
                </a:solidFill>
                <a:effectLst/>
                <a:latin typeface="Consolas" panose="020B0609020204030204" pitchFamily="49" charset="0"/>
              </a:rPr>
              <a:t>Single value prediction:</a:t>
            </a:r>
            <a:br>
              <a:rPr lang="en-US" sz="1200" b="0" i="0" dirty="0">
                <a:solidFill>
                  <a:srgbClr val="3B3B3B"/>
                </a:solidFill>
                <a:effectLst/>
                <a:latin typeface="Consolas" panose="020B0609020204030204" pitchFamily="49" charset="0"/>
              </a:rPr>
            </a:br>
            <a:r>
              <a:rPr lang="en-US" sz="1200" b="0" i="0" dirty="0">
                <a:solidFill>
                  <a:srgbClr val="3B3B3B"/>
                </a:solidFill>
                <a:effectLst/>
                <a:latin typeface="Consolas" panose="020B0609020204030204" pitchFamily="49" charset="0"/>
              </a:rPr>
              <a:t>Accuracy score: 0.9999361599 </a:t>
            </a:r>
            <a:br>
              <a:rPr lang="en-US" sz="1200" b="0" i="0" dirty="0">
                <a:solidFill>
                  <a:srgbClr val="3B3B3B"/>
                </a:solidFill>
                <a:effectLst/>
                <a:latin typeface="Consolas" panose="020B0609020204030204" pitchFamily="49" charset="0"/>
              </a:rPr>
            </a:br>
            <a:r>
              <a:rPr lang="en-US" sz="1200" b="0" i="0" dirty="0">
                <a:solidFill>
                  <a:srgbClr val="3B3B3B"/>
                </a:solidFill>
                <a:effectLst/>
                <a:latin typeface="Consolas" panose="020B0609020204030204" pitchFamily="49" charset="0"/>
              </a:rPr>
              <a:t>Predicted value: 0.05198999999999999 </a:t>
            </a:r>
            <a:br>
              <a:rPr lang="en-US" sz="1200" b="0" i="0" dirty="0">
                <a:solidFill>
                  <a:srgbClr val="3B3B3B"/>
                </a:solidFill>
                <a:effectLst/>
                <a:latin typeface="Consolas" panose="020B0609020204030204" pitchFamily="49" charset="0"/>
              </a:rPr>
            </a:br>
            <a:r>
              <a:rPr lang="en-US" sz="1200" b="0" i="0" dirty="0" err="1">
                <a:solidFill>
                  <a:srgbClr val="3B3B3B"/>
                </a:solidFill>
                <a:effectLst/>
                <a:latin typeface="Consolas" panose="020B0609020204030204" pitchFamily="49" charset="0"/>
              </a:rPr>
              <a:t>GroundTruth</a:t>
            </a:r>
            <a:r>
              <a:rPr lang="en-US" sz="1200" b="0" i="0" dirty="0">
                <a:solidFill>
                  <a:srgbClr val="3B3B3B"/>
                </a:solidFill>
                <a:effectLst/>
                <a:latin typeface="Consolas" panose="020B0609020204030204" pitchFamily="49" charset="0"/>
              </a:rPr>
              <a:t> value: 0.044</a:t>
            </a:r>
            <a:endParaRPr lang="it-IT" sz="1200" dirty="0"/>
          </a:p>
        </p:txBody>
      </p:sp>
      <p:sp>
        <p:nvSpPr>
          <p:cNvPr id="16" name="TextBox 15">
            <a:extLst>
              <a:ext uri="{FF2B5EF4-FFF2-40B4-BE49-F238E27FC236}">
                <a16:creationId xmlns:a16="http://schemas.microsoft.com/office/drawing/2014/main" id="{6F0FD242-1040-591C-F5B1-C8170633BBA1}"/>
              </a:ext>
            </a:extLst>
          </p:cNvPr>
          <p:cNvSpPr txBox="1"/>
          <p:nvPr/>
        </p:nvSpPr>
        <p:spPr>
          <a:xfrm>
            <a:off x="7145989" y="4646122"/>
            <a:ext cx="2780505" cy="369332"/>
          </a:xfrm>
          <a:prstGeom prst="rect">
            <a:avLst/>
          </a:prstGeom>
          <a:noFill/>
        </p:spPr>
        <p:txBody>
          <a:bodyPr wrap="none" rtlCol="0">
            <a:spAutoFit/>
          </a:bodyPr>
          <a:lstStyle/>
          <a:p>
            <a:r>
              <a:rPr lang="it-IT" dirty="0"/>
              <a:t>Fair prediction, single result</a:t>
            </a:r>
          </a:p>
        </p:txBody>
      </p:sp>
      <p:pic>
        <p:nvPicPr>
          <p:cNvPr id="7" name="Picture 6">
            <a:extLst>
              <a:ext uri="{FF2B5EF4-FFF2-40B4-BE49-F238E27FC236}">
                <a16:creationId xmlns:a16="http://schemas.microsoft.com/office/drawing/2014/main" id="{CDAD8407-69F6-3A73-01B1-FAD539298428}"/>
              </a:ext>
            </a:extLst>
          </p:cNvPr>
          <p:cNvPicPr>
            <a:picLocks noChangeAspect="1"/>
          </p:cNvPicPr>
          <p:nvPr/>
        </p:nvPicPr>
        <p:blipFill>
          <a:blip r:embed="rId2"/>
          <a:stretch>
            <a:fillRect/>
          </a:stretch>
        </p:blipFill>
        <p:spPr>
          <a:xfrm>
            <a:off x="1044012" y="4246639"/>
            <a:ext cx="4037245" cy="2020983"/>
          </a:xfrm>
          <a:prstGeom prst="rect">
            <a:avLst/>
          </a:prstGeom>
        </p:spPr>
      </p:pic>
      <p:pic>
        <p:nvPicPr>
          <p:cNvPr id="10" name="Picture 9">
            <a:extLst>
              <a:ext uri="{FF2B5EF4-FFF2-40B4-BE49-F238E27FC236}">
                <a16:creationId xmlns:a16="http://schemas.microsoft.com/office/drawing/2014/main" id="{59BC9887-37B2-8110-B25B-9167DA67153B}"/>
              </a:ext>
            </a:extLst>
          </p:cNvPr>
          <p:cNvPicPr>
            <a:picLocks noChangeAspect="1"/>
          </p:cNvPicPr>
          <p:nvPr/>
        </p:nvPicPr>
        <p:blipFill>
          <a:blip r:embed="rId3"/>
          <a:stretch>
            <a:fillRect/>
          </a:stretch>
        </p:blipFill>
        <p:spPr>
          <a:xfrm>
            <a:off x="1044012" y="2196288"/>
            <a:ext cx="3945289" cy="2015017"/>
          </a:xfrm>
          <a:prstGeom prst="rect">
            <a:avLst/>
          </a:prstGeom>
        </p:spPr>
      </p:pic>
      <p:pic>
        <p:nvPicPr>
          <p:cNvPr id="19" name="Picture 18">
            <a:extLst>
              <a:ext uri="{FF2B5EF4-FFF2-40B4-BE49-F238E27FC236}">
                <a16:creationId xmlns:a16="http://schemas.microsoft.com/office/drawing/2014/main" id="{F8C54BD8-0106-091F-561A-2004FBA26DF4}"/>
              </a:ext>
            </a:extLst>
          </p:cNvPr>
          <p:cNvPicPr>
            <a:picLocks noChangeAspect="1"/>
          </p:cNvPicPr>
          <p:nvPr/>
        </p:nvPicPr>
        <p:blipFill>
          <a:blip r:embed="rId4"/>
          <a:stretch>
            <a:fillRect/>
          </a:stretch>
        </p:blipFill>
        <p:spPr>
          <a:xfrm>
            <a:off x="6530503" y="2164465"/>
            <a:ext cx="3956972" cy="2020983"/>
          </a:xfrm>
          <a:prstGeom prst="rect">
            <a:avLst/>
          </a:prstGeom>
        </p:spPr>
      </p:pic>
    </p:spTree>
    <p:extLst>
      <p:ext uri="{BB962C8B-B14F-4D97-AF65-F5344CB8AC3E}">
        <p14:creationId xmlns:p14="http://schemas.microsoft.com/office/powerpoint/2010/main" val="1646348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442CB-C0F5-3E5E-A082-3476349A1FC3}"/>
              </a:ext>
            </a:extLst>
          </p:cNvPr>
          <p:cNvSpPr>
            <a:spLocks noGrp="1"/>
          </p:cNvSpPr>
          <p:nvPr>
            <p:ph type="title"/>
          </p:nvPr>
        </p:nvSpPr>
        <p:spPr/>
        <p:txBody>
          <a:bodyPr/>
          <a:lstStyle/>
          <a:p>
            <a:r>
              <a:rPr lang="it-IT" dirty="0">
                <a:latin typeface="Bahnschrift" panose="020B0502040204020203" pitchFamily="34" charset="0"/>
              </a:rPr>
              <a:t>Incorporating the market and sentiment analysis</a:t>
            </a:r>
          </a:p>
        </p:txBody>
      </p:sp>
      <p:graphicFrame>
        <p:nvGraphicFramePr>
          <p:cNvPr id="17" name="Content Placeholder 2">
            <a:extLst>
              <a:ext uri="{FF2B5EF4-FFF2-40B4-BE49-F238E27FC236}">
                <a16:creationId xmlns:a16="http://schemas.microsoft.com/office/drawing/2014/main" id="{801BE850-F0F8-7ECC-0322-53B3E4204744}"/>
              </a:ext>
            </a:extLst>
          </p:cNvPr>
          <p:cNvGraphicFramePr>
            <a:graphicFrameLocks noGrp="1"/>
          </p:cNvGraphicFramePr>
          <p:nvPr>
            <p:ph idx="1"/>
            <p:extLst>
              <p:ext uri="{D42A27DB-BD31-4B8C-83A1-F6EECF244321}">
                <p14:modId xmlns:p14="http://schemas.microsoft.com/office/powerpoint/2010/main" val="3250311482"/>
              </p:ext>
            </p:extLst>
          </p:nvPr>
        </p:nvGraphicFramePr>
        <p:xfrm>
          <a:off x="1097280" y="1845734"/>
          <a:ext cx="1011520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EED6C4D7-698A-F41C-6A05-D68499797D33}"/>
              </a:ext>
            </a:extLst>
          </p:cNvPr>
          <p:cNvSpPr>
            <a:spLocks noGrp="1"/>
          </p:cNvSpPr>
          <p:nvPr>
            <p:ph type="ftr" sz="quarter" idx="11"/>
          </p:nvPr>
        </p:nvSpPr>
        <p:spPr/>
        <p:txBody>
          <a:bodyPr/>
          <a:lstStyle/>
          <a:p>
            <a:r>
              <a:rPr lang="it-IT"/>
              <a:t>matteo.minardi@unitn.it</a:t>
            </a:r>
          </a:p>
        </p:txBody>
      </p:sp>
      <p:sp>
        <p:nvSpPr>
          <p:cNvPr id="5" name="Slide Number Placeholder 4">
            <a:extLst>
              <a:ext uri="{FF2B5EF4-FFF2-40B4-BE49-F238E27FC236}">
                <a16:creationId xmlns:a16="http://schemas.microsoft.com/office/drawing/2014/main" id="{B9441D79-DCB2-D4F8-070E-718CB63E678E}"/>
              </a:ext>
            </a:extLst>
          </p:cNvPr>
          <p:cNvSpPr>
            <a:spLocks noGrp="1"/>
          </p:cNvSpPr>
          <p:nvPr>
            <p:ph type="sldNum" sz="quarter" idx="12"/>
          </p:nvPr>
        </p:nvSpPr>
        <p:spPr/>
        <p:txBody>
          <a:bodyPr/>
          <a:lstStyle/>
          <a:p>
            <a:fld id="{700A0B3D-1A33-4DE6-901D-7EA6338CCE01}" type="slidenum">
              <a:rPr lang="it-IT" smtClean="0"/>
              <a:t>12</a:t>
            </a:fld>
            <a:endParaRPr lang="it-IT"/>
          </a:p>
        </p:txBody>
      </p:sp>
    </p:spTree>
    <p:extLst>
      <p:ext uri="{BB962C8B-B14F-4D97-AF65-F5344CB8AC3E}">
        <p14:creationId xmlns:p14="http://schemas.microsoft.com/office/powerpoint/2010/main" val="2436072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81CE0-6E91-D3F0-1CD4-E704D1C2FF52}"/>
              </a:ext>
            </a:extLst>
          </p:cNvPr>
          <p:cNvSpPr>
            <a:spLocks noGrp="1"/>
          </p:cNvSpPr>
          <p:nvPr>
            <p:ph type="title"/>
          </p:nvPr>
        </p:nvSpPr>
        <p:spPr/>
        <p:txBody>
          <a:bodyPr/>
          <a:lstStyle/>
          <a:p>
            <a:r>
              <a:rPr lang="it-IT" dirty="0">
                <a:latin typeface="Bahnschrift" panose="020B0502040204020203" pitchFamily="34" charset="0"/>
              </a:rPr>
              <a:t>Incorporating the market and sentiment analysis</a:t>
            </a:r>
            <a:endParaRPr lang="it-IT" dirty="0"/>
          </a:p>
        </p:txBody>
      </p:sp>
      <p:sp>
        <p:nvSpPr>
          <p:cNvPr id="3" name="Content Placeholder 2">
            <a:extLst>
              <a:ext uri="{FF2B5EF4-FFF2-40B4-BE49-F238E27FC236}">
                <a16:creationId xmlns:a16="http://schemas.microsoft.com/office/drawing/2014/main" id="{4EFF0CA6-2ECE-D45B-1E03-98A114229C04}"/>
              </a:ext>
            </a:extLst>
          </p:cNvPr>
          <p:cNvSpPr>
            <a:spLocks noGrp="1"/>
          </p:cNvSpPr>
          <p:nvPr>
            <p:ph idx="1"/>
          </p:nvPr>
        </p:nvSpPr>
        <p:spPr/>
        <p:txBody>
          <a:bodyPr/>
          <a:lstStyle/>
          <a:p>
            <a:r>
              <a:rPr lang="it-IT" dirty="0"/>
              <a:t>After downloading 1500 news headlines for each the Apple stock and the SP500 stock, the polarity scores can be computed.</a:t>
            </a:r>
            <a:br>
              <a:rPr lang="it-IT" dirty="0"/>
            </a:br>
            <a:br>
              <a:rPr lang="it-IT" dirty="0"/>
            </a:br>
            <a:r>
              <a:rPr lang="it-IT" dirty="0"/>
              <a:t>These are the results for the SP500 index:</a:t>
            </a:r>
          </a:p>
        </p:txBody>
      </p:sp>
      <p:sp>
        <p:nvSpPr>
          <p:cNvPr id="4" name="Footer Placeholder 3">
            <a:extLst>
              <a:ext uri="{FF2B5EF4-FFF2-40B4-BE49-F238E27FC236}">
                <a16:creationId xmlns:a16="http://schemas.microsoft.com/office/drawing/2014/main" id="{93DF168B-CD1B-64ED-4391-539C5D9B2C7B}"/>
              </a:ext>
            </a:extLst>
          </p:cNvPr>
          <p:cNvSpPr>
            <a:spLocks noGrp="1"/>
          </p:cNvSpPr>
          <p:nvPr>
            <p:ph type="ftr" sz="quarter" idx="11"/>
          </p:nvPr>
        </p:nvSpPr>
        <p:spPr/>
        <p:txBody>
          <a:bodyPr/>
          <a:lstStyle/>
          <a:p>
            <a:r>
              <a:rPr lang="it-IT"/>
              <a:t>matteo.minardi@unitn.it</a:t>
            </a:r>
          </a:p>
        </p:txBody>
      </p:sp>
      <p:sp>
        <p:nvSpPr>
          <p:cNvPr id="5" name="Slide Number Placeholder 4">
            <a:extLst>
              <a:ext uri="{FF2B5EF4-FFF2-40B4-BE49-F238E27FC236}">
                <a16:creationId xmlns:a16="http://schemas.microsoft.com/office/drawing/2014/main" id="{7FA93A3A-BEA9-3B53-AC9A-B35C378785EF}"/>
              </a:ext>
            </a:extLst>
          </p:cNvPr>
          <p:cNvSpPr>
            <a:spLocks noGrp="1"/>
          </p:cNvSpPr>
          <p:nvPr>
            <p:ph type="sldNum" sz="quarter" idx="12"/>
          </p:nvPr>
        </p:nvSpPr>
        <p:spPr/>
        <p:txBody>
          <a:bodyPr/>
          <a:lstStyle/>
          <a:p>
            <a:fld id="{700A0B3D-1A33-4DE6-901D-7EA6338CCE01}" type="slidenum">
              <a:rPr lang="it-IT" smtClean="0"/>
              <a:t>13</a:t>
            </a:fld>
            <a:endParaRPr lang="it-IT"/>
          </a:p>
        </p:txBody>
      </p:sp>
      <p:pic>
        <p:nvPicPr>
          <p:cNvPr id="9" name="Picture 8">
            <a:extLst>
              <a:ext uri="{FF2B5EF4-FFF2-40B4-BE49-F238E27FC236}">
                <a16:creationId xmlns:a16="http://schemas.microsoft.com/office/drawing/2014/main" id="{06BCB92C-E5A1-E3BA-2930-951C7E194235}"/>
              </a:ext>
            </a:extLst>
          </p:cNvPr>
          <p:cNvPicPr>
            <a:picLocks noChangeAspect="1"/>
          </p:cNvPicPr>
          <p:nvPr/>
        </p:nvPicPr>
        <p:blipFill>
          <a:blip r:embed="rId2"/>
          <a:stretch>
            <a:fillRect/>
          </a:stretch>
        </p:blipFill>
        <p:spPr>
          <a:xfrm>
            <a:off x="1480378" y="3394014"/>
            <a:ext cx="4076700" cy="2295525"/>
          </a:xfrm>
          <a:prstGeom prst="rect">
            <a:avLst/>
          </a:prstGeom>
        </p:spPr>
      </p:pic>
      <p:pic>
        <p:nvPicPr>
          <p:cNvPr id="11" name="Picture 10">
            <a:extLst>
              <a:ext uri="{FF2B5EF4-FFF2-40B4-BE49-F238E27FC236}">
                <a16:creationId xmlns:a16="http://schemas.microsoft.com/office/drawing/2014/main" id="{B8FFEC25-EAF2-EB18-8534-7453D9C6E703}"/>
              </a:ext>
            </a:extLst>
          </p:cNvPr>
          <p:cNvPicPr>
            <a:picLocks noChangeAspect="1"/>
          </p:cNvPicPr>
          <p:nvPr/>
        </p:nvPicPr>
        <p:blipFill>
          <a:blip r:embed="rId3"/>
          <a:stretch>
            <a:fillRect/>
          </a:stretch>
        </p:blipFill>
        <p:spPr>
          <a:xfrm>
            <a:off x="6635467" y="3018417"/>
            <a:ext cx="4101638" cy="3046720"/>
          </a:xfrm>
          <a:prstGeom prst="rect">
            <a:avLst/>
          </a:prstGeom>
        </p:spPr>
      </p:pic>
    </p:spTree>
    <p:extLst>
      <p:ext uri="{BB962C8B-B14F-4D97-AF65-F5344CB8AC3E}">
        <p14:creationId xmlns:p14="http://schemas.microsoft.com/office/powerpoint/2010/main" val="1316249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81CE0-6E91-D3F0-1CD4-E704D1C2FF52}"/>
              </a:ext>
            </a:extLst>
          </p:cNvPr>
          <p:cNvSpPr>
            <a:spLocks noGrp="1"/>
          </p:cNvSpPr>
          <p:nvPr>
            <p:ph type="title"/>
          </p:nvPr>
        </p:nvSpPr>
        <p:spPr/>
        <p:txBody>
          <a:bodyPr/>
          <a:lstStyle/>
          <a:p>
            <a:r>
              <a:rPr lang="it-IT" dirty="0">
                <a:latin typeface="Bahnschrift" panose="020B0502040204020203" pitchFamily="34" charset="0"/>
              </a:rPr>
              <a:t>Incorporating the market and sentiment analysis</a:t>
            </a:r>
            <a:endParaRPr lang="it-IT" dirty="0"/>
          </a:p>
        </p:txBody>
      </p:sp>
      <p:sp>
        <p:nvSpPr>
          <p:cNvPr id="3" name="Content Placeholder 2">
            <a:extLst>
              <a:ext uri="{FF2B5EF4-FFF2-40B4-BE49-F238E27FC236}">
                <a16:creationId xmlns:a16="http://schemas.microsoft.com/office/drawing/2014/main" id="{4EFF0CA6-2ECE-D45B-1E03-98A114229C04}"/>
              </a:ext>
            </a:extLst>
          </p:cNvPr>
          <p:cNvSpPr>
            <a:spLocks noGrp="1"/>
          </p:cNvSpPr>
          <p:nvPr>
            <p:ph idx="1"/>
          </p:nvPr>
        </p:nvSpPr>
        <p:spPr/>
        <p:txBody>
          <a:bodyPr>
            <a:normAutofit/>
          </a:bodyPr>
          <a:lstStyle/>
          <a:p>
            <a:r>
              <a:rPr lang="en-US" sz="1600" b="0" dirty="0">
                <a:solidFill>
                  <a:srgbClr val="3B3B3B"/>
                </a:solidFill>
                <a:effectLst/>
                <a:latin typeface="Bahnschrift" panose="020B0502040204020203" pitchFamily="34" charset="0"/>
              </a:rPr>
              <a:t>Summing up all the sentiment scores, grouping them by their date, allows to compute a general sentiment score for each time step. This measure is used to identify particular moments in which the general public opinion changed, meaning it increased by a significant amount or decreased surprisingly.</a:t>
            </a:r>
            <a:br>
              <a:rPr lang="it-IT" sz="1600" dirty="0">
                <a:latin typeface="Bahnschrift" panose="020B0502040204020203" pitchFamily="34" charset="0"/>
              </a:rPr>
            </a:br>
            <a:br>
              <a:rPr lang="it-IT" sz="1600" dirty="0">
                <a:latin typeface="Bahnschrift" panose="020B0502040204020203" pitchFamily="34" charset="0"/>
              </a:rPr>
            </a:br>
            <a:r>
              <a:rPr lang="it-IT" sz="1600" dirty="0">
                <a:latin typeface="Bahnschrift" panose="020B0502040204020203" pitchFamily="34" charset="0"/>
              </a:rPr>
              <a:t>These are the results for the Apple index, showing the before and after of the additional quantization:</a:t>
            </a:r>
          </a:p>
        </p:txBody>
      </p:sp>
      <p:sp>
        <p:nvSpPr>
          <p:cNvPr id="4" name="Footer Placeholder 3">
            <a:extLst>
              <a:ext uri="{FF2B5EF4-FFF2-40B4-BE49-F238E27FC236}">
                <a16:creationId xmlns:a16="http://schemas.microsoft.com/office/drawing/2014/main" id="{93DF168B-CD1B-64ED-4391-539C5D9B2C7B}"/>
              </a:ext>
            </a:extLst>
          </p:cNvPr>
          <p:cNvSpPr>
            <a:spLocks noGrp="1"/>
          </p:cNvSpPr>
          <p:nvPr>
            <p:ph type="ftr" sz="quarter" idx="11"/>
          </p:nvPr>
        </p:nvSpPr>
        <p:spPr/>
        <p:txBody>
          <a:bodyPr/>
          <a:lstStyle/>
          <a:p>
            <a:r>
              <a:rPr lang="it-IT"/>
              <a:t>matteo.minardi@unitn.it</a:t>
            </a:r>
          </a:p>
        </p:txBody>
      </p:sp>
      <p:sp>
        <p:nvSpPr>
          <p:cNvPr id="5" name="Slide Number Placeholder 4">
            <a:extLst>
              <a:ext uri="{FF2B5EF4-FFF2-40B4-BE49-F238E27FC236}">
                <a16:creationId xmlns:a16="http://schemas.microsoft.com/office/drawing/2014/main" id="{7FA93A3A-BEA9-3B53-AC9A-B35C378785EF}"/>
              </a:ext>
            </a:extLst>
          </p:cNvPr>
          <p:cNvSpPr>
            <a:spLocks noGrp="1"/>
          </p:cNvSpPr>
          <p:nvPr>
            <p:ph type="sldNum" sz="quarter" idx="12"/>
          </p:nvPr>
        </p:nvSpPr>
        <p:spPr/>
        <p:txBody>
          <a:bodyPr/>
          <a:lstStyle/>
          <a:p>
            <a:fld id="{700A0B3D-1A33-4DE6-901D-7EA6338CCE01}" type="slidenum">
              <a:rPr lang="it-IT" smtClean="0"/>
              <a:t>14</a:t>
            </a:fld>
            <a:endParaRPr lang="it-IT"/>
          </a:p>
        </p:txBody>
      </p:sp>
      <p:pic>
        <p:nvPicPr>
          <p:cNvPr id="10" name="Picture 9">
            <a:extLst>
              <a:ext uri="{FF2B5EF4-FFF2-40B4-BE49-F238E27FC236}">
                <a16:creationId xmlns:a16="http://schemas.microsoft.com/office/drawing/2014/main" id="{119B021E-92A6-90DA-148D-10E74CDFBCB9}"/>
              </a:ext>
            </a:extLst>
          </p:cNvPr>
          <p:cNvPicPr>
            <a:picLocks noChangeAspect="1"/>
          </p:cNvPicPr>
          <p:nvPr/>
        </p:nvPicPr>
        <p:blipFill>
          <a:blip r:embed="rId2"/>
          <a:stretch>
            <a:fillRect/>
          </a:stretch>
        </p:blipFill>
        <p:spPr>
          <a:xfrm>
            <a:off x="1825612" y="3117719"/>
            <a:ext cx="4005736" cy="3046720"/>
          </a:xfrm>
          <a:prstGeom prst="rect">
            <a:avLst/>
          </a:prstGeom>
        </p:spPr>
      </p:pic>
      <p:pic>
        <p:nvPicPr>
          <p:cNvPr id="13" name="Picture 12">
            <a:extLst>
              <a:ext uri="{FF2B5EF4-FFF2-40B4-BE49-F238E27FC236}">
                <a16:creationId xmlns:a16="http://schemas.microsoft.com/office/drawing/2014/main" id="{08A36066-592B-6875-1F2C-2DC0F7053142}"/>
              </a:ext>
            </a:extLst>
          </p:cNvPr>
          <p:cNvPicPr>
            <a:picLocks noChangeAspect="1"/>
          </p:cNvPicPr>
          <p:nvPr/>
        </p:nvPicPr>
        <p:blipFill>
          <a:blip r:embed="rId3"/>
          <a:stretch>
            <a:fillRect/>
          </a:stretch>
        </p:blipFill>
        <p:spPr>
          <a:xfrm>
            <a:off x="6490646" y="3117719"/>
            <a:ext cx="4005736" cy="3046720"/>
          </a:xfrm>
          <a:prstGeom prst="rect">
            <a:avLst/>
          </a:prstGeom>
        </p:spPr>
      </p:pic>
    </p:spTree>
    <p:extLst>
      <p:ext uri="{BB962C8B-B14F-4D97-AF65-F5344CB8AC3E}">
        <p14:creationId xmlns:p14="http://schemas.microsoft.com/office/powerpoint/2010/main" val="4126578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0F6F13-BC78-7F02-3B57-245CAA4A2465}"/>
              </a:ext>
            </a:extLst>
          </p:cNvPr>
          <p:cNvSpPr>
            <a:spLocks noGrp="1"/>
          </p:cNvSpPr>
          <p:nvPr>
            <p:ph type="title"/>
          </p:nvPr>
        </p:nvSpPr>
        <p:spPr>
          <a:xfrm>
            <a:off x="7859485" y="634946"/>
            <a:ext cx="3690257" cy="1450757"/>
          </a:xfrm>
        </p:spPr>
        <p:txBody>
          <a:bodyPr>
            <a:normAutofit fontScale="90000"/>
          </a:bodyPr>
          <a:lstStyle/>
          <a:p>
            <a:r>
              <a:rPr lang="it-IT" sz="3400">
                <a:latin typeface="Bahnschrift" panose="020B0502040204020203" pitchFamily="34" charset="0"/>
              </a:rPr>
              <a:t>Incorporating the market and sentiment analysis</a:t>
            </a:r>
            <a:endParaRPr lang="it-IT" sz="3400"/>
          </a:p>
        </p:txBody>
      </p:sp>
      <p:cxnSp>
        <p:nvCxnSpPr>
          <p:cNvPr id="14" name="Straight Connector 13">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87FBD92-8E3D-BB43-5EC2-D4F951E4FEC5}"/>
              </a:ext>
            </a:extLst>
          </p:cNvPr>
          <p:cNvSpPr>
            <a:spLocks noGrp="1"/>
          </p:cNvSpPr>
          <p:nvPr>
            <p:ph idx="1"/>
          </p:nvPr>
        </p:nvSpPr>
        <p:spPr>
          <a:xfrm>
            <a:off x="7859485" y="2198914"/>
            <a:ext cx="3690257" cy="3670180"/>
          </a:xfrm>
        </p:spPr>
        <p:txBody>
          <a:bodyPr>
            <a:normAutofit/>
          </a:bodyPr>
          <a:lstStyle/>
          <a:p>
            <a:r>
              <a:rPr lang="it-IT" dirty="0"/>
              <a:t>Now that all the needed information has been computed, let’s see how the different series relate with each other. </a:t>
            </a:r>
          </a:p>
          <a:p>
            <a:br>
              <a:rPr lang="it-IT" dirty="0"/>
            </a:br>
            <a:r>
              <a:rPr lang="it-IT" dirty="0"/>
              <a:t>This will give us an insight of what is eventually going to be useful in the prediction.</a:t>
            </a:r>
          </a:p>
        </p:txBody>
      </p:sp>
      <p:sp>
        <p:nvSpPr>
          <p:cNvPr id="16" name="Rectangle 15">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Footer Placeholder 3">
            <a:extLst>
              <a:ext uri="{FF2B5EF4-FFF2-40B4-BE49-F238E27FC236}">
                <a16:creationId xmlns:a16="http://schemas.microsoft.com/office/drawing/2014/main" id="{35A29847-1D40-A68B-728C-7B54FF229E9E}"/>
              </a:ext>
            </a:extLst>
          </p:cNvPr>
          <p:cNvSpPr>
            <a:spLocks noGrp="1"/>
          </p:cNvSpPr>
          <p:nvPr>
            <p:ph type="ftr" sz="quarter" idx="11"/>
          </p:nvPr>
        </p:nvSpPr>
        <p:spPr>
          <a:xfrm>
            <a:off x="3686185" y="6459785"/>
            <a:ext cx="4822804" cy="365125"/>
          </a:xfrm>
        </p:spPr>
        <p:txBody>
          <a:bodyPr>
            <a:normAutofit/>
          </a:bodyPr>
          <a:lstStyle/>
          <a:p>
            <a:pPr>
              <a:spcAft>
                <a:spcPts val="600"/>
              </a:spcAft>
            </a:pPr>
            <a:r>
              <a:rPr lang="it-IT"/>
              <a:t>matteo.minardi@unitn.it</a:t>
            </a:r>
          </a:p>
        </p:txBody>
      </p:sp>
      <p:sp>
        <p:nvSpPr>
          <p:cNvPr id="5" name="Slide Number Placeholder 4">
            <a:extLst>
              <a:ext uri="{FF2B5EF4-FFF2-40B4-BE49-F238E27FC236}">
                <a16:creationId xmlns:a16="http://schemas.microsoft.com/office/drawing/2014/main" id="{ABD9B478-C46E-80B4-47C1-5BEBD383B907}"/>
              </a:ext>
            </a:extLst>
          </p:cNvPr>
          <p:cNvSpPr>
            <a:spLocks noGrp="1"/>
          </p:cNvSpPr>
          <p:nvPr>
            <p:ph type="sldNum" sz="quarter" idx="12"/>
          </p:nvPr>
        </p:nvSpPr>
        <p:spPr>
          <a:xfrm>
            <a:off x="9900458" y="6459785"/>
            <a:ext cx="1312025" cy="365125"/>
          </a:xfrm>
        </p:spPr>
        <p:txBody>
          <a:bodyPr>
            <a:normAutofit/>
          </a:bodyPr>
          <a:lstStyle/>
          <a:p>
            <a:pPr>
              <a:spcAft>
                <a:spcPts val="600"/>
              </a:spcAft>
            </a:pPr>
            <a:fld id="{700A0B3D-1A33-4DE6-901D-7EA6338CCE01}" type="slidenum">
              <a:rPr lang="it-IT" smtClean="0"/>
              <a:pPr>
                <a:spcAft>
                  <a:spcPts val="600"/>
                </a:spcAft>
              </a:pPr>
              <a:t>15</a:t>
            </a:fld>
            <a:endParaRPr lang="it-IT"/>
          </a:p>
        </p:txBody>
      </p:sp>
      <p:pic>
        <p:nvPicPr>
          <p:cNvPr id="9" name="Picture 8">
            <a:extLst>
              <a:ext uri="{FF2B5EF4-FFF2-40B4-BE49-F238E27FC236}">
                <a16:creationId xmlns:a16="http://schemas.microsoft.com/office/drawing/2014/main" id="{727D2415-71A9-22B6-75AF-B70D1D8F9111}"/>
              </a:ext>
            </a:extLst>
          </p:cNvPr>
          <p:cNvPicPr>
            <a:picLocks noChangeAspect="1"/>
          </p:cNvPicPr>
          <p:nvPr/>
        </p:nvPicPr>
        <p:blipFill>
          <a:blip r:embed="rId2"/>
          <a:stretch>
            <a:fillRect/>
          </a:stretch>
        </p:blipFill>
        <p:spPr>
          <a:xfrm>
            <a:off x="1022267" y="354551"/>
            <a:ext cx="5814952" cy="5820831"/>
          </a:xfrm>
          <a:prstGeom prst="rect">
            <a:avLst/>
          </a:prstGeom>
        </p:spPr>
      </p:pic>
    </p:spTree>
    <p:extLst>
      <p:ext uri="{BB962C8B-B14F-4D97-AF65-F5344CB8AC3E}">
        <p14:creationId xmlns:p14="http://schemas.microsoft.com/office/powerpoint/2010/main" val="3856333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C9BC7-2708-0A4E-82F6-B40772EC7C25}"/>
              </a:ext>
            </a:extLst>
          </p:cNvPr>
          <p:cNvSpPr>
            <a:spLocks noGrp="1"/>
          </p:cNvSpPr>
          <p:nvPr>
            <p:ph type="title"/>
          </p:nvPr>
        </p:nvSpPr>
        <p:spPr/>
        <p:txBody>
          <a:bodyPr/>
          <a:lstStyle/>
          <a:p>
            <a:r>
              <a:rPr lang="it-IT" dirty="0">
                <a:latin typeface="Bahnschrift" panose="020B0502040204020203" pitchFamily="34" charset="0"/>
              </a:rPr>
              <a:t>Incorporating the market and sentiment analysis</a:t>
            </a:r>
            <a:endParaRPr lang="it-IT" dirty="0"/>
          </a:p>
        </p:txBody>
      </p:sp>
      <p:sp>
        <p:nvSpPr>
          <p:cNvPr id="3" name="Content Placeholder 2">
            <a:extLst>
              <a:ext uri="{FF2B5EF4-FFF2-40B4-BE49-F238E27FC236}">
                <a16:creationId xmlns:a16="http://schemas.microsoft.com/office/drawing/2014/main" id="{23315E59-C91D-AAEA-1A7A-E7C5271274AB}"/>
              </a:ext>
            </a:extLst>
          </p:cNvPr>
          <p:cNvSpPr>
            <a:spLocks noGrp="1"/>
          </p:cNvSpPr>
          <p:nvPr>
            <p:ph idx="1"/>
          </p:nvPr>
        </p:nvSpPr>
        <p:spPr/>
        <p:txBody>
          <a:bodyPr/>
          <a:lstStyle/>
          <a:p>
            <a:r>
              <a:rPr lang="it-IT" dirty="0"/>
              <a:t>Let’s see the significance of these parameters from a statistical point of view:</a:t>
            </a:r>
          </a:p>
        </p:txBody>
      </p:sp>
      <p:sp>
        <p:nvSpPr>
          <p:cNvPr id="4" name="Footer Placeholder 3">
            <a:extLst>
              <a:ext uri="{FF2B5EF4-FFF2-40B4-BE49-F238E27FC236}">
                <a16:creationId xmlns:a16="http://schemas.microsoft.com/office/drawing/2014/main" id="{63905D43-D30C-A892-8CAC-FF7877C68F67}"/>
              </a:ext>
            </a:extLst>
          </p:cNvPr>
          <p:cNvSpPr>
            <a:spLocks noGrp="1"/>
          </p:cNvSpPr>
          <p:nvPr>
            <p:ph type="ftr" sz="quarter" idx="11"/>
          </p:nvPr>
        </p:nvSpPr>
        <p:spPr/>
        <p:txBody>
          <a:bodyPr/>
          <a:lstStyle/>
          <a:p>
            <a:r>
              <a:rPr lang="it-IT"/>
              <a:t>matteo.minardi@unitn.it</a:t>
            </a:r>
          </a:p>
        </p:txBody>
      </p:sp>
      <p:sp>
        <p:nvSpPr>
          <p:cNvPr id="5" name="Slide Number Placeholder 4">
            <a:extLst>
              <a:ext uri="{FF2B5EF4-FFF2-40B4-BE49-F238E27FC236}">
                <a16:creationId xmlns:a16="http://schemas.microsoft.com/office/drawing/2014/main" id="{3FE6EFDA-4682-EF23-FD5D-61710C6E53D8}"/>
              </a:ext>
            </a:extLst>
          </p:cNvPr>
          <p:cNvSpPr>
            <a:spLocks noGrp="1"/>
          </p:cNvSpPr>
          <p:nvPr>
            <p:ph type="sldNum" sz="quarter" idx="12"/>
          </p:nvPr>
        </p:nvSpPr>
        <p:spPr/>
        <p:txBody>
          <a:bodyPr/>
          <a:lstStyle/>
          <a:p>
            <a:fld id="{700A0B3D-1A33-4DE6-901D-7EA6338CCE01}" type="slidenum">
              <a:rPr lang="it-IT" smtClean="0"/>
              <a:t>16</a:t>
            </a:fld>
            <a:endParaRPr lang="it-IT"/>
          </a:p>
        </p:txBody>
      </p:sp>
      <p:pic>
        <p:nvPicPr>
          <p:cNvPr id="7" name="Picture 6">
            <a:extLst>
              <a:ext uri="{FF2B5EF4-FFF2-40B4-BE49-F238E27FC236}">
                <a16:creationId xmlns:a16="http://schemas.microsoft.com/office/drawing/2014/main" id="{25D645E4-D4B3-80CB-9042-5ADE9C7D4753}"/>
              </a:ext>
            </a:extLst>
          </p:cNvPr>
          <p:cNvPicPr>
            <a:picLocks noChangeAspect="1"/>
          </p:cNvPicPr>
          <p:nvPr/>
        </p:nvPicPr>
        <p:blipFill>
          <a:blip r:embed="rId2"/>
          <a:stretch>
            <a:fillRect/>
          </a:stretch>
        </p:blipFill>
        <p:spPr>
          <a:xfrm>
            <a:off x="4122839" y="2512171"/>
            <a:ext cx="3778817" cy="3187615"/>
          </a:xfrm>
          <a:prstGeom prst="rect">
            <a:avLst/>
          </a:prstGeom>
        </p:spPr>
      </p:pic>
      <p:pic>
        <p:nvPicPr>
          <p:cNvPr id="9" name="Picture 8">
            <a:extLst>
              <a:ext uri="{FF2B5EF4-FFF2-40B4-BE49-F238E27FC236}">
                <a16:creationId xmlns:a16="http://schemas.microsoft.com/office/drawing/2014/main" id="{C6C93395-03B9-7204-3A36-9CABB9E4C10C}"/>
              </a:ext>
            </a:extLst>
          </p:cNvPr>
          <p:cNvPicPr>
            <a:picLocks noChangeAspect="1"/>
          </p:cNvPicPr>
          <p:nvPr/>
        </p:nvPicPr>
        <p:blipFill>
          <a:blip r:embed="rId3"/>
          <a:stretch>
            <a:fillRect/>
          </a:stretch>
        </p:blipFill>
        <p:spPr>
          <a:xfrm>
            <a:off x="481307" y="2234493"/>
            <a:ext cx="3130870" cy="3742973"/>
          </a:xfrm>
          <a:prstGeom prst="rect">
            <a:avLst/>
          </a:prstGeom>
        </p:spPr>
      </p:pic>
      <p:pic>
        <p:nvPicPr>
          <p:cNvPr id="11" name="Picture 10">
            <a:extLst>
              <a:ext uri="{FF2B5EF4-FFF2-40B4-BE49-F238E27FC236}">
                <a16:creationId xmlns:a16="http://schemas.microsoft.com/office/drawing/2014/main" id="{F876E4E3-3FCF-E75D-9F53-0DC23F0C574B}"/>
              </a:ext>
            </a:extLst>
          </p:cNvPr>
          <p:cNvPicPr>
            <a:picLocks noChangeAspect="1"/>
          </p:cNvPicPr>
          <p:nvPr/>
        </p:nvPicPr>
        <p:blipFill>
          <a:blip r:embed="rId4"/>
          <a:stretch>
            <a:fillRect/>
          </a:stretch>
        </p:blipFill>
        <p:spPr>
          <a:xfrm>
            <a:off x="8595223" y="2234495"/>
            <a:ext cx="3295453" cy="3891110"/>
          </a:xfrm>
          <a:prstGeom prst="rect">
            <a:avLst/>
          </a:prstGeom>
        </p:spPr>
      </p:pic>
    </p:spTree>
    <p:extLst>
      <p:ext uri="{BB962C8B-B14F-4D97-AF65-F5344CB8AC3E}">
        <p14:creationId xmlns:p14="http://schemas.microsoft.com/office/powerpoint/2010/main" val="3712343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442CB-C0F5-3E5E-A082-3476349A1FC3}"/>
              </a:ext>
            </a:extLst>
          </p:cNvPr>
          <p:cNvSpPr>
            <a:spLocks noGrp="1"/>
          </p:cNvSpPr>
          <p:nvPr>
            <p:ph type="title"/>
          </p:nvPr>
        </p:nvSpPr>
        <p:spPr/>
        <p:txBody>
          <a:bodyPr/>
          <a:lstStyle/>
          <a:p>
            <a:r>
              <a:rPr lang="it-IT" dirty="0">
                <a:latin typeface="Bahnschrift" panose="020B0502040204020203" pitchFamily="34" charset="0"/>
              </a:rPr>
              <a:t>Incorporating the market and sentiment analysis</a:t>
            </a:r>
            <a:endParaRPr lang="it-IT" sz="3200" dirty="0">
              <a:latin typeface="Bahnschrift" panose="020B0502040204020203" pitchFamily="34" charset="0"/>
            </a:endParaRPr>
          </a:p>
        </p:txBody>
      </p:sp>
      <p:sp>
        <p:nvSpPr>
          <p:cNvPr id="3" name="Content Placeholder 2">
            <a:extLst>
              <a:ext uri="{FF2B5EF4-FFF2-40B4-BE49-F238E27FC236}">
                <a16:creationId xmlns:a16="http://schemas.microsoft.com/office/drawing/2014/main" id="{CD7B975A-34EB-536F-A078-C3135BEE830C}"/>
              </a:ext>
            </a:extLst>
          </p:cNvPr>
          <p:cNvSpPr>
            <a:spLocks noGrp="1"/>
          </p:cNvSpPr>
          <p:nvPr>
            <p:ph idx="1"/>
          </p:nvPr>
        </p:nvSpPr>
        <p:spPr>
          <a:xfrm>
            <a:off x="1097280" y="1783588"/>
            <a:ext cx="10115203" cy="4023360"/>
          </a:xfrm>
        </p:spPr>
        <p:txBody>
          <a:bodyPr>
            <a:normAutofit lnSpcReduction="10000"/>
          </a:bodyPr>
          <a:lstStyle/>
          <a:p>
            <a:r>
              <a:rPr lang="it-IT" sz="1500" dirty="0">
                <a:latin typeface="Bahnschrift" panose="020B0502040204020203" pitchFamily="34" charset="0"/>
              </a:rPr>
              <a:t>                    UNFAIR RESULTS                                     </a:t>
            </a:r>
            <a:r>
              <a:rPr lang="it-IT" sz="1500" i="1" dirty="0">
                <a:latin typeface="Bahnschrift" panose="020B0502040204020203" pitchFamily="34" charset="0"/>
              </a:rPr>
              <a:t>VS                                        FAIR RESULTS</a:t>
            </a:r>
          </a:p>
          <a:p>
            <a:endParaRPr lang="it-IT" sz="1500" i="1" dirty="0">
              <a:latin typeface="Bahnschrift" panose="020B0502040204020203" pitchFamily="34" charset="0"/>
            </a:endParaRPr>
          </a:p>
          <a:p>
            <a:endParaRPr lang="it-IT" sz="1500" i="1" dirty="0">
              <a:latin typeface="Bahnschrift" panose="020B0502040204020203" pitchFamily="34" charset="0"/>
            </a:endParaRPr>
          </a:p>
          <a:p>
            <a:endParaRPr lang="it-IT" sz="1500" i="1" dirty="0">
              <a:latin typeface="Bahnschrift" panose="020B0502040204020203" pitchFamily="34" charset="0"/>
            </a:endParaRPr>
          </a:p>
          <a:p>
            <a:endParaRPr lang="it-IT" sz="1500" i="1" dirty="0">
              <a:latin typeface="Bahnschrift" panose="020B0502040204020203" pitchFamily="34" charset="0"/>
            </a:endParaRPr>
          </a:p>
          <a:p>
            <a:endParaRPr lang="it-IT" sz="1500" i="1" dirty="0">
              <a:latin typeface="Bahnschrift" panose="020B0502040204020203" pitchFamily="34" charset="0"/>
            </a:endParaRPr>
          </a:p>
          <a:p>
            <a:endParaRPr lang="it-IT" sz="1500" i="1" dirty="0">
              <a:latin typeface="Bahnschrift" panose="020B0502040204020203" pitchFamily="34" charset="0"/>
            </a:endParaRPr>
          </a:p>
          <a:p>
            <a:endParaRPr lang="it-IT" sz="1500" i="1" dirty="0">
              <a:latin typeface="Bahnschrift" panose="020B0502040204020203" pitchFamily="34" charset="0"/>
            </a:endParaRPr>
          </a:p>
          <a:p>
            <a:r>
              <a:rPr lang="en-US" sz="1400" b="0" dirty="0">
                <a:solidFill>
                  <a:srgbClr val="3B3B3B"/>
                </a:solidFill>
                <a:effectLst/>
                <a:latin typeface="Bahnschrift" panose="020B0502040204020203" pitchFamily="34" charset="0"/>
              </a:rPr>
              <a:t>A new LSTM unfair prediction is not useful in this case since it would be the exact same as the one computed at the very first step. </a:t>
            </a:r>
          </a:p>
          <a:p>
            <a:r>
              <a:rPr lang="en-US" sz="1200" b="0" dirty="0" err="1">
                <a:solidFill>
                  <a:srgbClr val="3B3B3B"/>
                </a:solidFill>
                <a:effectLst/>
                <a:latin typeface="Bahnschrift" panose="020B0502040204020203" pitchFamily="34" charset="0"/>
              </a:rPr>
              <a:t>Altough</a:t>
            </a:r>
            <a:r>
              <a:rPr lang="en-US" sz="1200" b="0" dirty="0">
                <a:solidFill>
                  <a:srgbClr val="3B3B3B"/>
                </a:solidFill>
                <a:effectLst/>
                <a:latin typeface="Bahnschrift" panose="020B0502040204020203" pitchFamily="34" charset="0"/>
              </a:rPr>
              <a:t> it might seem less accurate than the very first method, it's still probably better because incorporating more information as the </a:t>
            </a:r>
            <a:r>
              <a:rPr lang="en-US" sz="1200" b="0" dirty="0" err="1">
                <a:solidFill>
                  <a:srgbClr val="3B3B3B"/>
                </a:solidFill>
                <a:effectLst/>
                <a:latin typeface="Bahnschrift" panose="020B0502040204020203" pitchFamily="34" charset="0"/>
              </a:rPr>
              <a:t>indipendent</a:t>
            </a:r>
            <a:r>
              <a:rPr lang="en-US" sz="1200" b="0" dirty="0">
                <a:solidFill>
                  <a:srgbClr val="3B3B3B"/>
                </a:solidFill>
                <a:effectLst/>
                <a:latin typeface="Bahnschrift" panose="020B0502040204020203" pitchFamily="34" charset="0"/>
              </a:rPr>
              <a:t> variables in surely better because its error is much less variance influenced, so overall the last model is surely the most robust.</a:t>
            </a:r>
          </a:p>
          <a:p>
            <a:endParaRPr lang="en-US" sz="1400" b="0" dirty="0">
              <a:solidFill>
                <a:srgbClr val="3B3B3B"/>
              </a:solidFill>
              <a:effectLst/>
              <a:latin typeface="Bahnschrift" panose="020B0502040204020203" pitchFamily="34" charset="0"/>
            </a:endParaRPr>
          </a:p>
          <a:p>
            <a:endParaRPr lang="it-IT" sz="1500" i="1" dirty="0">
              <a:latin typeface="Bahnschrift" panose="020B0502040204020203" pitchFamily="34" charset="0"/>
            </a:endParaRPr>
          </a:p>
        </p:txBody>
      </p:sp>
      <p:sp>
        <p:nvSpPr>
          <p:cNvPr id="4" name="Footer Placeholder 3">
            <a:extLst>
              <a:ext uri="{FF2B5EF4-FFF2-40B4-BE49-F238E27FC236}">
                <a16:creationId xmlns:a16="http://schemas.microsoft.com/office/drawing/2014/main" id="{EED6C4D7-698A-F41C-6A05-D68499797D33}"/>
              </a:ext>
            </a:extLst>
          </p:cNvPr>
          <p:cNvSpPr>
            <a:spLocks noGrp="1"/>
          </p:cNvSpPr>
          <p:nvPr>
            <p:ph type="ftr" sz="quarter" idx="11"/>
          </p:nvPr>
        </p:nvSpPr>
        <p:spPr/>
        <p:txBody>
          <a:bodyPr/>
          <a:lstStyle/>
          <a:p>
            <a:r>
              <a:rPr lang="it-IT"/>
              <a:t>matteo.minardi@unitn.it</a:t>
            </a:r>
          </a:p>
        </p:txBody>
      </p:sp>
      <p:sp>
        <p:nvSpPr>
          <p:cNvPr id="5" name="Slide Number Placeholder 4">
            <a:extLst>
              <a:ext uri="{FF2B5EF4-FFF2-40B4-BE49-F238E27FC236}">
                <a16:creationId xmlns:a16="http://schemas.microsoft.com/office/drawing/2014/main" id="{B9441D79-DCB2-D4F8-070E-718CB63E678E}"/>
              </a:ext>
            </a:extLst>
          </p:cNvPr>
          <p:cNvSpPr>
            <a:spLocks noGrp="1"/>
          </p:cNvSpPr>
          <p:nvPr>
            <p:ph type="sldNum" sz="quarter" idx="12"/>
          </p:nvPr>
        </p:nvSpPr>
        <p:spPr/>
        <p:txBody>
          <a:bodyPr/>
          <a:lstStyle/>
          <a:p>
            <a:fld id="{700A0B3D-1A33-4DE6-901D-7EA6338CCE01}" type="slidenum">
              <a:rPr lang="it-IT" smtClean="0"/>
              <a:t>17</a:t>
            </a:fld>
            <a:endParaRPr lang="it-IT"/>
          </a:p>
        </p:txBody>
      </p:sp>
      <p:sp>
        <p:nvSpPr>
          <p:cNvPr id="13" name="TextBox 12">
            <a:extLst>
              <a:ext uri="{FF2B5EF4-FFF2-40B4-BE49-F238E27FC236}">
                <a16:creationId xmlns:a16="http://schemas.microsoft.com/office/drawing/2014/main" id="{F153D92F-56B8-192E-92AE-C6E043A9A9A7}"/>
              </a:ext>
            </a:extLst>
          </p:cNvPr>
          <p:cNvSpPr txBox="1"/>
          <p:nvPr/>
        </p:nvSpPr>
        <p:spPr>
          <a:xfrm>
            <a:off x="6970881" y="2851102"/>
            <a:ext cx="3868754" cy="646331"/>
          </a:xfrm>
          <a:prstGeom prst="rect">
            <a:avLst/>
          </a:prstGeom>
          <a:noFill/>
        </p:spPr>
        <p:txBody>
          <a:bodyPr wrap="square">
            <a:spAutoFit/>
          </a:bodyPr>
          <a:lstStyle/>
          <a:p>
            <a:r>
              <a:rPr lang="en-US" sz="1200" b="0" i="0" dirty="0">
                <a:solidFill>
                  <a:srgbClr val="3B3B3B"/>
                </a:solidFill>
                <a:effectLst/>
                <a:latin typeface="Consolas" panose="020B0609020204030204" pitchFamily="49" charset="0"/>
              </a:rPr>
              <a:t>Accuracy score: 0.9973582206918469 Predicted value: 0.9346523867785396 </a:t>
            </a:r>
            <a:r>
              <a:rPr lang="en-US" sz="1200" b="0" i="0" dirty="0" err="1">
                <a:solidFill>
                  <a:srgbClr val="3B3B3B"/>
                </a:solidFill>
                <a:effectLst/>
                <a:latin typeface="Consolas" panose="020B0609020204030204" pitchFamily="49" charset="0"/>
              </a:rPr>
              <a:t>GroundTruth</a:t>
            </a:r>
            <a:r>
              <a:rPr lang="en-US" sz="1200" b="0" i="0" dirty="0">
                <a:solidFill>
                  <a:srgbClr val="3B3B3B"/>
                </a:solidFill>
                <a:effectLst/>
                <a:latin typeface="Consolas" panose="020B0609020204030204" pitchFamily="49" charset="0"/>
              </a:rPr>
              <a:t> value: 0.9860506290456943</a:t>
            </a:r>
            <a:endParaRPr lang="it-IT" sz="1200" dirty="0"/>
          </a:p>
        </p:txBody>
      </p:sp>
      <p:sp>
        <p:nvSpPr>
          <p:cNvPr id="16" name="TextBox 15">
            <a:extLst>
              <a:ext uri="{FF2B5EF4-FFF2-40B4-BE49-F238E27FC236}">
                <a16:creationId xmlns:a16="http://schemas.microsoft.com/office/drawing/2014/main" id="{6F0FD242-1040-591C-F5B1-C8170633BBA1}"/>
              </a:ext>
            </a:extLst>
          </p:cNvPr>
          <p:cNvSpPr txBox="1"/>
          <p:nvPr/>
        </p:nvSpPr>
        <p:spPr>
          <a:xfrm>
            <a:off x="7145989" y="2471090"/>
            <a:ext cx="2780505" cy="369332"/>
          </a:xfrm>
          <a:prstGeom prst="rect">
            <a:avLst/>
          </a:prstGeom>
          <a:noFill/>
        </p:spPr>
        <p:txBody>
          <a:bodyPr wrap="none" rtlCol="0">
            <a:spAutoFit/>
          </a:bodyPr>
          <a:lstStyle/>
          <a:p>
            <a:r>
              <a:rPr lang="it-IT" dirty="0"/>
              <a:t>Fair prediction, single result</a:t>
            </a:r>
          </a:p>
        </p:txBody>
      </p:sp>
      <p:pic>
        <p:nvPicPr>
          <p:cNvPr id="8" name="Picture 7">
            <a:extLst>
              <a:ext uri="{FF2B5EF4-FFF2-40B4-BE49-F238E27FC236}">
                <a16:creationId xmlns:a16="http://schemas.microsoft.com/office/drawing/2014/main" id="{150A5818-F6F2-1DF9-F7AC-A357C903BE53}"/>
              </a:ext>
            </a:extLst>
          </p:cNvPr>
          <p:cNvPicPr>
            <a:picLocks noChangeAspect="1"/>
          </p:cNvPicPr>
          <p:nvPr/>
        </p:nvPicPr>
        <p:blipFill>
          <a:blip r:embed="rId2"/>
          <a:stretch>
            <a:fillRect/>
          </a:stretch>
        </p:blipFill>
        <p:spPr>
          <a:xfrm>
            <a:off x="1097280" y="2254042"/>
            <a:ext cx="3973538" cy="2015017"/>
          </a:xfrm>
          <a:prstGeom prst="rect">
            <a:avLst/>
          </a:prstGeom>
        </p:spPr>
      </p:pic>
    </p:spTree>
    <p:extLst>
      <p:ext uri="{BB962C8B-B14F-4D97-AF65-F5344CB8AC3E}">
        <p14:creationId xmlns:p14="http://schemas.microsoft.com/office/powerpoint/2010/main" val="1296185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FA9E-D06A-AABC-306F-53B2D4FAC85E}"/>
              </a:ext>
            </a:extLst>
          </p:cNvPr>
          <p:cNvSpPr>
            <a:spLocks noGrp="1"/>
          </p:cNvSpPr>
          <p:nvPr>
            <p:ph type="title"/>
          </p:nvPr>
        </p:nvSpPr>
        <p:spPr/>
        <p:txBody>
          <a:bodyPr/>
          <a:lstStyle/>
          <a:p>
            <a:r>
              <a:rPr lang="it-IT" dirty="0">
                <a:latin typeface="Bahnschrift" panose="020B0502040204020203" pitchFamily="34" charset="0"/>
              </a:rPr>
              <a:t>Comparing results</a:t>
            </a:r>
            <a:endParaRPr lang="it-IT" dirty="0"/>
          </a:p>
        </p:txBody>
      </p:sp>
      <p:graphicFrame>
        <p:nvGraphicFramePr>
          <p:cNvPr id="8" name="Table 8">
            <a:extLst>
              <a:ext uri="{FF2B5EF4-FFF2-40B4-BE49-F238E27FC236}">
                <a16:creationId xmlns:a16="http://schemas.microsoft.com/office/drawing/2014/main" id="{B9D56BE5-6240-D726-001F-D7767CF1AE6D}"/>
              </a:ext>
            </a:extLst>
          </p:cNvPr>
          <p:cNvGraphicFramePr>
            <a:graphicFrameLocks noGrp="1"/>
          </p:cNvGraphicFramePr>
          <p:nvPr>
            <p:ph idx="1"/>
            <p:extLst>
              <p:ext uri="{D42A27DB-BD31-4B8C-83A1-F6EECF244321}">
                <p14:modId xmlns:p14="http://schemas.microsoft.com/office/powerpoint/2010/main" val="3657076416"/>
              </p:ext>
            </p:extLst>
          </p:nvPr>
        </p:nvGraphicFramePr>
        <p:xfrm>
          <a:off x="1154083" y="2767219"/>
          <a:ext cx="10058400" cy="148336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1812093762"/>
                    </a:ext>
                  </a:extLst>
                </a:gridCol>
                <a:gridCol w="2514600">
                  <a:extLst>
                    <a:ext uri="{9D8B030D-6E8A-4147-A177-3AD203B41FA5}">
                      <a16:colId xmlns:a16="http://schemas.microsoft.com/office/drawing/2014/main" val="3600835382"/>
                    </a:ext>
                  </a:extLst>
                </a:gridCol>
                <a:gridCol w="2514600">
                  <a:extLst>
                    <a:ext uri="{9D8B030D-6E8A-4147-A177-3AD203B41FA5}">
                      <a16:colId xmlns:a16="http://schemas.microsoft.com/office/drawing/2014/main" val="2501030838"/>
                    </a:ext>
                  </a:extLst>
                </a:gridCol>
                <a:gridCol w="2514600">
                  <a:extLst>
                    <a:ext uri="{9D8B030D-6E8A-4147-A177-3AD203B41FA5}">
                      <a16:colId xmlns:a16="http://schemas.microsoft.com/office/drawing/2014/main" val="3554834528"/>
                    </a:ext>
                  </a:extLst>
                </a:gridCol>
              </a:tblGrid>
              <a:tr h="370840">
                <a:tc>
                  <a:txBody>
                    <a:bodyPr/>
                    <a:lstStyle/>
                    <a:p>
                      <a:r>
                        <a:rPr lang="it-IT" dirty="0"/>
                        <a:t>Model</a:t>
                      </a:r>
                    </a:p>
                  </a:txBody>
                  <a:tcPr/>
                </a:tc>
                <a:tc>
                  <a:txBody>
                    <a:bodyPr/>
                    <a:lstStyle/>
                    <a:p>
                      <a:r>
                        <a:rPr lang="it-IT" dirty="0"/>
                        <a:t>Observed value</a:t>
                      </a:r>
                    </a:p>
                  </a:txBody>
                  <a:tcPr/>
                </a:tc>
                <a:tc>
                  <a:txBody>
                    <a:bodyPr/>
                    <a:lstStyle/>
                    <a:p>
                      <a:r>
                        <a:rPr lang="it-IT" dirty="0"/>
                        <a:t>Predicted value</a:t>
                      </a:r>
                    </a:p>
                  </a:txBody>
                  <a:tcPr/>
                </a:tc>
                <a:tc>
                  <a:txBody>
                    <a:bodyPr/>
                    <a:lstStyle/>
                    <a:p>
                      <a:r>
                        <a:rPr lang="it-IT" dirty="0"/>
                        <a:t>Accuracy (1 - SE)</a:t>
                      </a:r>
                    </a:p>
                  </a:txBody>
                  <a:tcPr/>
                </a:tc>
                <a:extLst>
                  <a:ext uri="{0D108BD9-81ED-4DB2-BD59-A6C34878D82A}">
                    <a16:rowId xmlns:a16="http://schemas.microsoft.com/office/drawing/2014/main" val="2166784019"/>
                  </a:ext>
                </a:extLst>
              </a:tr>
              <a:tr h="370840">
                <a:tc>
                  <a:txBody>
                    <a:bodyPr/>
                    <a:lstStyle/>
                    <a:p>
                      <a:r>
                        <a:rPr lang="it-IT" dirty="0"/>
                        <a:t>Standard pricing</a:t>
                      </a:r>
                    </a:p>
                  </a:txBody>
                  <a:tcPr/>
                </a:tc>
                <a:tc>
                  <a:txBody>
                    <a:bodyPr/>
                    <a:lstStyle/>
                    <a:p>
                      <a:r>
                        <a:rPr lang="it-IT" dirty="0"/>
                        <a:t>0.93</a:t>
                      </a:r>
                    </a:p>
                  </a:txBody>
                  <a:tcPr/>
                </a:tc>
                <a:tc>
                  <a:txBody>
                    <a:bodyPr/>
                    <a:lstStyle/>
                    <a:p>
                      <a:r>
                        <a:rPr lang="it-IT" dirty="0"/>
                        <a:t>0.98</a:t>
                      </a:r>
                    </a:p>
                  </a:txBody>
                  <a:tcPr/>
                </a:tc>
                <a:tc>
                  <a:txBody>
                    <a:bodyPr/>
                    <a:lstStyle/>
                    <a:p>
                      <a:r>
                        <a:rPr lang="it-IT" dirty="0"/>
                        <a:t>0.99</a:t>
                      </a:r>
                    </a:p>
                  </a:txBody>
                  <a:tcPr/>
                </a:tc>
                <a:extLst>
                  <a:ext uri="{0D108BD9-81ED-4DB2-BD59-A6C34878D82A}">
                    <a16:rowId xmlns:a16="http://schemas.microsoft.com/office/drawing/2014/main" val="1897951549"/>
                  </a:ext>
                </a:extLst>
              </a:tr>
              <a:tr h="370840">
                <a:tc>
                  <a:txBody>
                    <a:bodyPr/>
                    <a:lstStyle/>
                    <a:p>
                      <a:r>
                        <a:rPr lang="it-IT" dirty="0"/>
                        <a:t>Using returns</a:t>
                      </a:r>
                    </a:p>
                  </a:txBody>
                  <a:tcPr/>
                </a:tc>
                <a:tc>
                  <a:txBody>
                    <a:bodyPr/>
                    <a:lstStyle/>
                    <a:p>
                      <a:r>
                        <a:rPr lang="it-IT" dirty="0"/>
                        <a:t>0.052</a:t>
                      </a:r>
                    </a:p>
                  </a:txBody>
                  <a:tcPr/>
                </a:tc>
                <a:tc>
                  <a:txBody>
                    <a:bodyPr/>
                    <a:lstStyle/>
                    <a:p>
                      <a:r>
                        <a:rPr lang="it-IT" dirty="0"/>
                        <a:t>0.044</a:t>
                      </a:r>
                    </a:p>
                  </a:txBody>
                  <a:tcPr/>
                </a:tc>
                <a:tc>
                  <a:txBody>
                    <a:bodyPr/>
                    <a:lstStyle/>
                    <a:p>
                      <a:r>
                        <a:rPr lang="it-IT" dirty="0"/>
                        <a:t>0.99</a:t>
                      </a:r>
                    </a:p>
                  </a:txBody>
                  <a:tcPr/>
                </a:tc>
                <a:extLst>
                  <a:ext uri="{0D108BD9-81ED-4DB2-BD59-A6C34878D82A}">
                    <a16:rowId xmlns:a16="http://schemas.microsoft.com/office/drawing/2014/main" val="1705763528"/>
                  </a:ext>
                </a:extLst>
              </a:tr>
              <a:tr h="370840">
                <a:tc>
                  <a:txBody>
                    <a:bodyPr/>
                    <a:lstStyle/>
                    <a:p>
                      <a:r>
                        <a:rPr lang="it-IT" dirty="0"/>
                        <a:t>Final model</a:t>
                      </a:r>
                    </a:p>
                  </a:txBody>
                  <a:tcPr/>
                </a:tc>
                <a:tc>
                  <a:txBody>
                    <a:bodyPr/>
                    <a:lstStyle/>
                    <a:p>
                      <a:r>
                        <a:rPr lang="it-IT" dirty="0"/>
                        <a:t>0.93</a:t>
                      </a:r>
                    </a:p>
                  </a:txBody>
                  <a:tcPr/>
                </a:tc>
                <a:tc>
                  <a:txBody>
                    <a:bodyPr/>
                    <a:lstStyle/>
                    <a:p>
                      <a:r>
                        <a:rPr lang="it-IT" dirty="0"/>
                        <a:t>0.98</a:t>
                      </a:r>
                    </a:p>
                  </a:txBody>
                  <a:tcPr/>
                </a:tc>
                <a:tc>
                  <a:txBody>
                    <a:bodyPr/>
                    <a:lstStyle/>
                    <a:p>
                      <a:r>
                        <a:rPr lang="it-IT" dirty="0"/>
                        <a:t>0.99</a:t>
                      </a:r>
                    </a:p>
                  </a:txBody>
                  <a:tcPr/>
                </a:tc>
                <a:extLst>
                  <a:ext uri="{0D108BD9-81ED-4DB2-BD59-A6C34878D82A}">
                    <a16:rowId xmlns:a16="http://schemas.microsoft.com/office/drawing/2014/main" val="1680439782"/>
                  </a:ext>
                </a:extLst>
              </a:tr>
            </a:tbl>
          </a:graphicData>
        </a:graphic>
      </p:graphicFrame>
      <p:sp>
        <p:nvSpPr>
          <p:cNvPr id="4" name="Footer Placeholder 3">
            <a:extLst>
              <a:ext uri="{FF2B5EF4-FFF2-40B4-BE49-F238E27FC236}">
                <a16:creationId xmlns:a16="http://schemas.microsoft.com/office/drawing/2014/main" id="{E5EE910B-968B-F080-CA35-B6A050E3D585}"/>
              </a:ext>
            </a:extLst>
          </p:cNvPr>
          <p:cNvSpPr>
            <a:spLocks noGrp="1"/>
          </p:cNvSpPr>
          <p:nvPr>
            <p:ph type="ftr" sz="quarter" idx="11"/>
          </p:nvPr>
        </p:nvSpPr>
        <p:spPr/>
        <p:txBody>
          <a:bodyPr/>
          <a:lstStyle/>
          <a:p>
            <a:r>
              <a:rPr lang="it-IT"/>
              <a:t>matteo.minardi@unitn.it</a:t>
            </a:r>
          </a:p>
        </p:txBody>
      </p:sp>
      <p:sp>
        <p:nvSpPr>
          <p:cNvPr id="5" name="Slide Number Placeholder 4">
            <a:extLst>
              <a:ext uri="{FF2B5EF4-FFF2-40B4-BE49-F238E27FC236}">
                <a16:creationId xmlns:a16="http://schemas.microsoft.com/office/drawing/2014/main" id="{EA0DB7A6-87F3-9A35-FB4F-00B8F3676154}"/>
              </a:ext>
            </a:extLst>
          </p:cNvPr>
          <p:cNvSpPr>
            <a:spLocks noGrp="1"/>
          </p:cNvSpPr>
          <p:nvPr>
            <p:ph type="sldNum" sz="quarter" idx="12"/>
          </p:nvPr>
        </p:nvSpPr>
        <p:spPr/>
        <p:txBody>
          <a:bodyPr/>
          <a:lstStyle/>
          <a:p>
            <a:fld id="{700A0B3D-1A33-4DE6-901D-7EA6338CCE01}" type="slidenum">
              <a:rPr lang="it-IT" smtClean="0"/>
              <a:t>18</a:t>
            </a:fld>
            <a:endParaRPr lang="it-IT"/>
          </a:p>
        </p:txBody>
      </p:sp>
    </p:spTree>
    <p:extLst>
      <p:ext uri="{BB962C8B-B14F-4D97-AF65-F5344CB8AC3E}">
        <p14:creationId xmlns:p14="http://schemas.microsoft.com/office/powerpoint/2010/main" val="3617737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C25C-8818-6751-767E-FD93AB5482B5}"/>
              </a:ext>
            </a:extLst>
          </p:cNvPr>
          <p:cNvSpPr>
            <a:spLocks noGrp="1"/>
          </p:cNvSpPr>
          <p:nvPr>
            <p:ph type="title"/>
          </p:nvPr>
        </p:nvSpPr>
        <p:spPr/>
        <p:txBody>
          <a:bodyPr/>
          <a:lstStyle/>
          <a:p>
            <a:r>
              <a:rPr lang="it-IT" dirty="0">
                <a:latin typeface="Bahnschrift" panose="020B0502040204020203" pitchFamily="34" charset="0"/>
              </a:rPr>
              <a:t>Conclusions</a:t>
            </a:r>
            <a:endParaRPr lang="it-IT" dirty="0"/>
          </a:p>
        </p:txBody>
      </p:sp>
      <p:sp>
        <p:nvSpPr>
          <p:cNvPr id="3" name="Content Placeholder 2">
            <a:extLst>
              <a:ext uri="{FF2B5EF4-FFF2-40B4-BE49-F238E27FC236}">
                <a16:creationId xmlns:a16="http://schemas.microsoft.com/office/drawing/2014/main" id="{B442444C-1F4E-D8C5-FBFA-0FCEFDF3343D}"/>
              </a:ext>
            </a:extLst>
          </p:cNvPr>
          <p:cNvSpPr>
            <a:spLocks noGrp="1"/>
          </p:cNvSpPr>
          <p:nvPr>
            <p:ph idx="1"/>
          </p:nvPr>
        </p:nvSpPr>
        <p:spPr/>
        <p:txBody>
          <a:bodyPr/>
          <a:lstStyle/>
          <a:p>
            <a:r>
              <a:rPr lang="en-US" b="0" dirty="0">
                <a:solidFill>
                  <a:srgbClr val="3B3B3B"/>
                </a:solidFill>
                <a:effectLst/>
                <a:latin typeface="Bahnschrift" panose="020B0502040204020203" pitchFamily="34" charset="0"/>
              </a:rPr>
              <a:t>This project showed both good and bad results about each method. In the end, as expected, we can conclude that predictions are feasible in the short term, because there isn't a big amount of unknowns, while being definitely much harder for values further in the future. </a:t>
            </a:r>
          </a:p>
          <a:p>
            <a:endParaRPr lang="it-IT" dirty="0">
              <a:latin typeface="Bahnschrift" panose="020B0502040204020203" pitchFamily="34" charset="0"/>
            </a:endParaRPr>
          </a:p>
          <a:p>
            <a:r>
              <a:rPr lang="en-US" b="0" dirty="0">
                <a:solidFill>
                  <a:srgbClr val="3B3B3B"/>
                </a:solidFill>
                <a:effectLst/>
                <a:latin typeface="Bahnschrift" panose="020B0502040204020203" pitchFamily="34" charset="0"/>
              </a:rPr>
              <a:t>This experiment also proved how sometimes a good sentiment analysis could help in these kind of problems, but it is still not enough to have accurate predictions because of the very </a:t>
            </a:r>
            <a:r>
              <a:rPr lang="en-US" b="0" dirty="0" err="1">
                <a:solidFill>
                  <a:srgbClr val="3B3B3B"/>
                </a:solidFill>
                <a:effectLst/>
                <a:latin typeface="Bahnschrift" panose="020B0502040204020203" pitchFamily="34" charset="0"/>
              </a:rPr>
              <a:t>randomic</a:t>
            </a:r>
            <a:r>
              <a:rPr lang="en-US" b="0" dirty="0">
                <a:solidFill>
                  <a:srgbClr val="3B3B3B"/>
                </a:solidFill>
                <a:effectLst/>
                <a:latin typeface="Bahnschrift" panose="020B0502040204020203" pitchFamily="34" charset="0"/>
              </a:rPr>
              <a:t> behavior of the market.</a:t>
            </a:r>
          </a:p>
          <a:p>
            <a:endParaRPr lang="it-IT" dirty="0">
              <a:latin typeface="Bahnschrift" panose="020B0502040204020203" pitchFamily="34" charset="0"/>
            </a:endParaRPr>
          </a:p>
        </p:txBody>
      </p:sp>
      <p:sp>
        <p:nvSpPr>
          <p:cNvPr id="4" name="Footer Placeholder 3">
            <a:extLst>
              <a:ext uri="{FF2B5EF4-FFF2-40B4-BE49-F238E27FC236}">
                <a16:creationId xmlns:a16="http://schemas.microsoft.com/office/drawing/2014/main" id="{54B2C641-A6D0-55C3-9B70-EAA049B95990}"/>
              </a:ext>
            </a:extLst>
          </p:cNvPr>
          <p:cNvSpPr>
            <a:spLocks noGrp="1"/>
          </p:cNvSpPr>
          <p:nvPr>
            <p:ph type="ftr" sz="quarter" idx="11"/>
          </p:nvPr>
        </p:nvSpPr>
        <p:spPr/>
        <p:txBody>
          <a:bodyPr/>
          <a:lstStyle/>
          <a:p>
            <a:r>
              <a:rPr lang="it-IT"/>
              <a:t>matteo.minardi@unitn.it</a:t>
            </a:r>
          </a:p>
        </p:txBody>
      </p:sp>
      <p:sp>
        <p:nvSpPr>
          <p:cNvPr id="5" name="Slide Number Placeholder 4">
            <a:extLst>
              <a:ext uri="{FF2B5EF4-FFF2-40B4-BE49-F238E27FC236}">
                <a16:creationId xmlns:a16="http://schemas.microsoft.com/office/drawing/2014/main" id="{31C2BAA8-5048-50B6-41AE-FBB2C42D074F}"/>
              </a:ext>
            </a:extLst>
          </p:cNvPr>
          <p:cNvSpPr>
            <a:spLocks noGrp="1"/>
          </p:cNvSpPr>
          <p:nvPr>
            <p:ph type="sldNum" sz="quarter" idx="12"/>
          </p:nvPr>
        </p:nvSpPr>
        <p:spPr/>
        <p:txBody>
          <a:bodyPr/>
          <a:lstStyle/>
          <a:p>
            <a:fld id="{700A0B3D-1A33-4DE6-901D-7EA6338CCE01}" type="slidenum">
              <a:rPr lang="it-IT" smtClean="0"/>
              <a:t>19</a:t>
            </a:fld>
            <a:endParaRPr lang="it-IT"/>
          </a:p>
        </p:txBody>
      </p:sp>
    </p:spTree>
    <p:extLst>
      <p:ext uri="{BB962C8B-B14F-4D97-AF65-F5344CB8AC3E}">
        <p14:creationId xmlns:p14="http://schemas.microsoft.com/office/powerpoint/2010/main" val="1648238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46F47B-77AF-AC16-7ABA-45C5778EB868}"/>
              </a:ext>
            </a:extLst>
          </p:cNvPr>
          <p:cNvSpPr>
            <a:spLocks noGrp="1"/>
          </p:cNvSpPr>
          <p:nvPr>
            <p:ph type="title"/>
          </p:nvPr>
        </p:nvSpPr>
        <p:spPr>
          <a:xfrm>
            <a:off x="4974771" y="634946"/>
            <a:ext cx="6574972" cy="1450757"/>
          </a:xfrm>
        </p:spPr>
        <p:txBody>
          <a:bodyPr>
            <a:normAutofit/>
          </a:bodyPr>
          <a:lstStyle/>
          <a:p>
            <a:r>
              <a:rPr lang="it-IT" dirty="0">
                <a:latin typeface="Bahnschrift" panose="020B0502040204020203" pitchFamily="34" charset="0"/>
              </a:rPr>
              <a:t>Table of contents</a:t>
            </a:r>
          </a:p>
        </p:txBody>
      </p:sp>
      <p:pic>
        <p:nvPicPr>
          <p:cNvPr id="5" name="Picture 4" descr="Digital financial graph">
            <a:extLst>
              <a:ext uri="{FF2B5EF4-FFF2-40B4-BE49-F238E27FC236}">
                <a16:creationId xmlns:a16="http://schemas.microsoft.com/office/drawing/2014/main" id="{04B9AA77-B3B9-0674-BDA7-42EF6BEC3BD3}"/>
              </a:ext>
            </a:extLst>
          </p:cNvPr>
          <p:cNvPicPr>
            <a:picLocks noChangeAspect="1"/>
          </p:cNvPicPr>
          <p:nvPr/>
        </p:nvPicPr>
        <p:blipFill rotWithShape="1">
          <a:blip r:embed="rId2"/>
          <a:srcRect l="33576" r="24073" b="2"/>
          <a:stretch/>
        </p:blipFill>
        <p:spPr>
          <a:xfrm>
            <a:off x="633999" y="640081"/>
            <a:ext cx="4001315" cy="5314406"/>
          </a:xfrm>
          <a:prstGeom prst="rect">
            <a:avLst/>
          </a:prstGeom>
        </p:spPr>
      </p:pic>
      <p:cxnSp>
        <p:nvCxnSpPr>
          <p:cNvPr id="24" name="Straight Connector 23">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C17674D4-5FDE-BDA9-F5DD-FAD388475ED6}"/>
              </a:ext>
            </a:extLst>
          </p:cNvPr>
          <p:cNvSpPr>
            <a:spLocks noGrp="1"/>
          </p:cNvSpPr>
          <p:nvPr>
            <p:ph idx="1"/>
          </p:nvPr>
        </p:nvSpPr>
        <p:spPr>
          <a:xfrm>
            <a:off x="4974769" y="2198914"/>
            <a:ext cx="6574973" cy="3670180"/>
          </a:xfrm>
        </p:spPr>
        <p:txBody>
          <a:bodyPr>
            <a:normAutofit/>
          </a:bodyPr>
          <a:lstStyle/>
          <a:p>
            <a:pPr marL="457200" indent="-457200">
              <a:buFont typeface="+mj-lt"/>
              <a:buAutoNum type="arabicPeriod"/>
            </a:pPr>
            <a:r>
              <a:rPr lang="it-IT" dirty="0">
                <a:latin typeface="Bahnschrift" panose="020B0502040204020203" pitchFamily="34" charset="0"/>
              </a:rPr>
              <a:t>Introduction to the problem</a:t>
            </a:r>
          </a:p>
          <a:p>
            <a:pPr marL="457200" indent="-457200">
              <a:buFont typeface="+mj-lt"/>
              <a:buAutoNum type="arabicPeriod"/>
            </a:pPr>
            <a:r>
              <a:rPr lang="it-IT" dirty="0">
                <a:latin typeface="Bahnschrift" panose="020B0502040204020203" pitchFamily="34" charset="0"/>
              </a:rPr>
              <a:t>Refinitiv Eikon and Data used</a:t>
            </a:r>
          </a:p>
          <a:p>
            <a:pPr marL="457200" indent="-457200">
              <a:buFont typeface="+mj-lt"/>
              <a:buAutoNum type="arabicPeriod"/>
            </a:pPr>
            <a:r>
              <a:rPr lang="it-IT" dirty="0">
                <a:latin typeface="Bahnschrift" panose="020B0502040204020203" pitchFamily="34" charset="0"/>
              </a:rPr>
              <a:t>Proposed solutions</a:t>
            </a:r>
          </a:p>
          <a:p>
            <a:pPr marL="457200" indent="-457200">
              <a:buFont typeface="+mj-lt"/>
              <a:buAutoNum type="arabicPeriod"/>
            </a:pPr>
            <a:r>
              <a:rPr lang="it-IT" dirty="0">
                <a:latin typeface="Bahnschrift" panose="020B0502040204020203" pitchFamily="34" charset="0"/>
              </a:rPr>
              <a:t>Econometric Analysis </a:t>
            </a:r>
          </a:p>
          <a:p>
            <a:pPr marL="457200" indent="-457200">
              <a:buFont typeface="+mj-lt"/>
              <a:buAutoNum type="arabicPeriod"/>
            </a:pPr>
            <a:r>
              <a:rPr lang="it-IT" dirty="0">
                <a:latin typeface="Bahnschrift" panose="020B0502040204020203" pitchFamily="34" charset="0"/>
              </a:rPr>
              <a:t>AI approach</a:t>
            </a:r>
          </a:p>
          <a:p>
            <a:pPr marL="457200" indent="-457200">
              <a:buFont typeface="+mj-lt"/>
              <a:buAutoNum type="arabicPeriod"/>
            </a:pPr>
            <a:r>
              <a:rPr lang="it-IT" dirty="0">
                <a:latin typeface="Bahnschrift" panose="020B0502040204020203" pitchFamily="34" charset="0"/>
              </a:rPr>
              <a:t>Conclusions</a:t>
            </a:r>
          </a:p>
        </p:txBody>
      </p:sp>
      <p:sp>
        <p:nvSpPr>
          <p:cNvPr id="26" name="Rectangle 25">
            <a:extLst>
              <a:ext uri="{FF2B5EF4-FFF2-40B4-BE49-F238E27FC236}">
                <a16:creationId xmlns:a16="http://schemas.microsoft.com/office/drawing/2014/main" id="{CADA4CA0-9A57-4FBE-A9E5-24DFC23C3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Footer Placeholder 3">
            <a:extLst>
              <a:ext uri="{FF2B5EF4-FFF2-40B4-BE49-F238E27FC236}">
                <a16:creationId xmlns:a16="http://schemas.microsoft.com/office/drawing/2014/main" id="{E54607B2-F1CE-728E-2F72-EA384FB6F7A0}"/>
              </a:ext>
            </a:extLst>
          </p:cNvPr>
          <p:cNvSpPr>
            <a:spLocks noGrp="1"/>
          </p:cNvSpPr>
          <p:nvPr>
            <p:ph type="ftr" sz="quarter" idx="11"/>
          </p:nvPr>
        </p:nvSpPr>
        <p:spPr/>
        <p:txBody>
          <a:bodyPr/>
          <a:lstStyle/>
          <a:p>
            <a:r>
              <a:rPr lang="it-IT"/>
              <a:t>matteo.minardi@unitn.it</a:t>
            </a:r>
          </a:p>
        </p:txBody>
      </p:sp>
      <p:sp>
        <p:nvSpPr>
          <p:cNvPr id="6" name="Slide Number Placeholder 5">
            <a:extLst>
              <a:ext uri="{FF2B5EF4-FFF2-40B4-BE49-F238E27FC236}">
                <a16:creationId xmlns:a16="http://schemas.microsoft.com/office/drawing/2014/main" id="{07308408-D4C0-59DD-3B7A-574DAE35D0A6}"/>
              </a:ext>
            </a:extLst>
          </p:cNvPr>
          <p:cNvSpPr>
            <a:spLocks noGrp="1"/>
          </p:cNvSpPr>
          <p:nvPr>
            <p:ph type="sldNum" sz="quarter" idx="12"/>
          </p:nvPr>
        </p:nvSpPr>
        <p:spPr/>
        <p:txBody>
          <a:bodyPr/>
          <a:lstStyle/>
          <a:p>
            <a:fld id="{700A0B3D-1A33-4DE6-901D-7EA6338CCE01}" type="slidenum">
              <a:rPr lang="it-IT" smtClean="0"/>
              <a:t>2</a:t>
            </a:fld>
            <a:endParaRPr lang="it-IT"/>
          </a:p>
        </p:txBody>
      </p:sp>
    </p:spTree>
    <p:extLst>
      <p:ext uri="{BB962C8B-B14F-4D97-AF65-F5344CB8AC3E}">
        <p14:creationId xmlns:p14="http://schemas.microsoft.com/office/powerpoint/2010/main" val="215072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05C4-5827-0BF1-A964-64977A620B3D}"/>
              </a:ext>
            </a:extLst>
          </p:cNvPr>
          <p:cNvSpPr>
            <a:spLocks noGrp="1"/>
          </p:cNvSpPr>
          <p:nvPr>
            <p:ph type="title"/>
          </p:nvPr>
        </p:nvSpPr>
        <p:spPr/>
        <p:txBody>
          <a:bodyPr/>
          <a:lstStyle/>
          <a:p>
            <a:r>
              <a:rPr lang="it-IT" dirty="0">
                <a:latin typeface="Bahnschrift" panose="020B0502040204020203" pitchFamily="34" charset="0"/>
              </a:rPr>
              <a:t>Introduction to the problem</a:t>
            </a:r>
          </a:p>
        </p:txBody>
      </p:sp>
      <p:graphicFrame>
        <p:nvGraphicFramePr>
          <p:cNvPr id="9" name="Content Placeholder 2">
            <a:extLst>
              <a:ext uri="{FF2B5EF4-FFF2-40B4-BE49-F238E27FC236}">
                <a16:creationId xmlns:a16="http://schemas.microsoft.com/office/drawing/2014/main" id="{E30E8F29-9979-E1F6-7C82-75CD607AE48A}"/>
              </a:ext>
            </a:extLst>
          </p:cNvPr>
          <p:cNvGraphicFramePr>
            <a:graphicFrameLocks noGrp="1"/>
          </p:cNvGraphicFramePr>
          <p:nvPr>
            <p:ph idx="1"/>
            <p:extLst>
              <p:ext uri="{D42A27DB-BD31-4B8C-83A1-F6EECF244321}">
                <p14:modId xmlns:p14="http://schemas.microsoft.com/office/powerpoint/2010/main" val="3387655813"/>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55EBC770-0AA6-9514-CD53-CE8FC2C4534B}"/>
              </a:ext>
            </a:extLst>
          </p:cNvPr>
          <p:cNvSpPr>
            <a:spLocks noGrp="1"/>
          </p:cNvSpPr>
          <p:nvPr>
            <p:ph type="ftr" sz="quarter" idx="11"/>
          </p:nvPr>
        </p:nvSpPr>
        <p:spPr/>
        <p:txBody>
          <a:bodyPr/>
          <a:lstStyle/>
          <a:p>
            <a:r>
              <a:rPr lang="it-IT">
                <a:latin typeface="Bahnschrift" panose="020B0502040204020203" pitchFamily="34" charset="0"/>
              </a:rPr>
              <a:t>matteo.minardi@unitn.it</a:t>
            </a:r>
          </a:p>
        </p:txBody>
      </p:sp>
      <p:sp>
        <p:nvSpPr>
          <p:cNvPr id="5" name="Slide Number Placeholder 4">
            <a:extLst>
              <a:ext uri="{FF2B5EF4-FFF2-40B4-BE49-F238E27FC236}">
                <a16:creationId xmlns:a16="http://schemas.microsoft.com/office/drawing/2014/main" id="{F972AF60-33AE-7207-8C92-0C36D4470C71}"/>
              </a:ext>
            </a:extLst>
          </p:cNvPr>
          <p:cNvSpPr>
            <a:spLocks noGrp="1"/>
          </p:cNvSpPr>
          <p:nvPr>
            <p:ph type="sldNum" sz="quarter" idx="12"/>
          </p:nvPr>
        </p:nvSpPr>
        <p:spPr/>
        <p:txBody>
          <a:bodyPr/>
          <a:lstStyle/>
          <a:p>
            <a:fld id="{700A0B3D-1A33-4DE6-901D-7EA6338CCE01}" type="slidenum">
              <a:rPr lang="it-IT" smtClean="0">
                <a:latin typeface="Bahnschrift" panose="020B0502040204020203" pitchFamily="34" charset="0"/>
              </a:rPr>
              <a:t>3</a:t>
            </a:fld>
            <a:endParaRPr lang="it-IT">
              <a:latin typeface="Bahnschrift" panose="020B0502040204020203" pitchFamily="34" charset="0"/>
            </a:endParaRPr>
          </a:p>
        </p:txBody>
      </p:sp>
    </p:spTree>
    <p:extLst>
      <p:ext uri="{BB962C8B-B14F-4D97-AF65-F5344CB8AC3E}">
        <p14:creationId xmlns:p14="http://schemas.microsoft.com/office/powerpoint/2010/main" val="2043361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3EA33-1F6C-E0C3-9015-DA52D7CB2E0C}"/>
              </a:ext>
            </a:extLst>
          </p:cNvPr>
          <p:cNvSpPr>
            <a:spLocks noGrp="1"/>
          </p:cNvSpPr>
          <p:nvPr>
            <p:ph type="title"/>
          </p:nvPr>
        </p:nvSpPr>
        <p:spPr/>
        <p:txBody>
          <a:bodyPr/>
          <a:lstStyle/>
          <a:p>
            <a:r>
              <a:rPr lang="it-IT">
                <a:latin typeface="Bahnschrift" panose="020B0502040204020203" pitchFamily="34" charset="0"/>
              </a:rPr>
              <a:t>Refinitiv Eikon and Data used</a:t>
            </a:r>
            <a:endParaRPr lang="it-IT" dirty="0"/>
          </a:p>
        </p:txBody>
      </p:sp>
      <p:sp>
        <p:nvSpPr>
          <p:cNvPr id="3" name="Content Placeholder 2">
            <a:extLst>
              <a:ext uri="{FF2B5EF4-FFF2-40B4-BE49-F238E27FC236}">
                <a16:creationId xmlns:a16="http://schemas.microsoft.com/office/drawing/2014/main" id="{DFB9E804-56ED-E203-6205-B1183EE974E3}"/>
              </a:ext>
            </a:extLst>
          </p:cNvPr>
          <p:cNvSpPr>
            <a:spLocks noGrp="1"/>
          </p:cNvSpPr>
          <p:nvPr>
            <p:ph idx="1"/>
          </p:nvPr>
        </p:nvSpPr>
        <p:spPr>
          <a:xfrm>
            <a:off x="1154083" y="1864395"/>
            <a:ext cx="10058400" cy="4023360"/>
          </a:xfrm>
        </p:spPr>
        <p:txBody>
          <a:bodyPr>
            <a:normAutofit fontScale="92500" lnSpcReduction="20000"/>
          </a:bodyPr>
          <a:lstStyle/>
          <a:p>
            <a:pPr marL="0" indent="0">
              <a:buNone/>
            </a:pPr>
            <a:r>
              <a:rPr lang="it-IT" dirty="0"/>
              <a:t>The data has been taken from the Refitiv Eikon database: </a:t>
            </a:r>
            <a:r>
              <a:rPr lang="en-US" b="0" i="0" dirty="0">
                <a:effectLst/>
                <a:latin typeface="Söhne"/>
              </a:rPr>
              <a:t>a leading financial data and analytics platform that provides real-time market data, news, and analytics tools for financial professionals and institutions. Since the quality of this database is very high, the data doesn’t need any cleaning process.</a:t>
            </a:r>
            <a:endParaRPr lang="en-US" dirty="0">
              <a:latin typeface="Söhne"/>
            </a:endParaRPr>
          </a:p>
          <a:p>
            <a:pPr marL="0" indent="0">
              <a:buNone/>
            </a:pPr>
            <a:r>
              <a:rPr lang="en-US" dirty="0">
                <a:latin typeface="Söhne"/>
              </a:rPr>
              <a:t>The data that has been used was downloaded from the Derivatives section of the Apple company (AAPL.O). The selected futures contract is AAPF3N3.</a:t>
            </a:r>
          </a:p>
          <a:p>
            <a:pPr marL="0" indent="0">
              <a:buNone/>
            </a:pPr>
            <a:endParaRPr lang="en-US" dirty="0">
              <a:latin typeface="Söhne"/>
            </a:endParaRPr>
          </a:p>
          <a:p>
            <a:pPr marL="0" indent="0">
              <a:buNone/>
            </a:pPr>
            <a:r>
              <a:rPr lang="en-US" dirty="0">
                <a:latin typeface="Söhne"/>
              </a:rPr>
              <a:t>Data used:</a:t>
            </a:r>
          </a:p>
          <a:p>
            <a:pPr>
              <a:buFont typeface="Wingdings" panose="05000000000000000000" pitchFamily="2" charset="2"/>
              <a:buChar char="§"/>
            </a:pPr>
            <a:r>
              <a:rPr lang="en-US" dirty="0">
                <a:latin typeface="Söhne"/>
              </a:rPr>
              <a:t>     AAPL.O price series</a:t>
            </a:r>
          </a:p>
          <a:p>
            <a:pPr>
              <a:buFont typeface="Wingdings" panose="05000000000000000000" pitchFamily="2" charset="2"/>
              <a:buChar char="§"/>
            </a:pPr>
            <a:r>
              <a:rPr lang="en-US" dirty="0">
                <a:latin typeface="Söhne"/>
              </a:rPr>
              <a:t>     AAPF3N3 price series</a:t>
            </a:r>
          </a:p>
          <a:p>
            <a:pPr>
              <a:buFont typeface="Wingdings" panose="05000000000000000000" pitchFamily="2" charset="2"/>
              <a:buChar char="§"/>
            </a:pPr>
            <a:r>
              <a:rPr lang="en-US" dirty="0">
                <a:latin typeface="Söhne"/>
              </a:rPr>
              <a:t>     SPREAD computed between the previous two series</a:t>
            </a:r>
          </a:p>
          <a:p>
            <a:pPr>
              <a:buFont typeface="Wingdings" panose="05000000000000000000" pitchFamily="2" charset="2"/>
              <a:buChar char="§"/>
            </a:pPr>
            <a:r>
              <a:rPr lang="en-US" dirty="0">
                <a:latin typeface="Söhne"/>
              </a:rPr>
              <a:t>     SPX price series, used for market reference</a:t>
            </a:r>
          </a:p>
          <a:p>
            <a:pPr>
              <a:buFont typeface="Wingdings" panose="05000000000000000000" pitchFamily="2" charset="2"/>
              <a:buChar char="§"/>
            </a:pPr>
            <a:r>
              <a:rPr lang="en-US" dirty="0">
                <a:latin typeface="Söhne"/>
              </a:rPr>
              <a:t>     News headlines about Apple in a predefined time period</a:t>
            </a:r>
          </a:p>
          <a:p>
            <a:endParaRPr lang="en-US" dirty="0">
              <a:latin typeface="Söhne"/>
            </a:endParaRPr>
          </a:p>
          <a:p>
            <a:endParaRPr lang="en-US" dirty="0">
              <a:latin typeface="Söhne"/>
            </a:endParaRPr>
          </a:p>
          <a:p>
            <a:endParaRPr lang="it-IT" dirty="0"/>
          </a:p>
        </p:txBody>
      </p:sp>
      <p:sp>
        <p:nvSpPr>
          <p:cNvPr id="4" name="Footer Placeholder 3">
            <a:extLst>
              <a:ext uri="{FF2B5EF4-FFF2-40B4-BE49-F238E27FC236}">
                <a16:creationId xmlns:a16="http://schemas.microsoft.com/office/drawing/2014/main" id="{BF2FA68A-5F09-3A7D-0D82-340008395E6D}"/>
              </a:ext>
            </a:extLst>
          </p:cNvPr>
          <p:cNvSpPr>
            <a:spLocks noGrp="1"/>
          </p:cNvSpPr>
          <p:nvPr>
            <p:ph type="ftr" sz="quarter" idx="11"/>
          </p:nvPr>
        </p:nvSpPr>
        <p:spPr/>
        <p:txBody>
          <a:bodyPr/>
          <a:lstStyle/>
          <a:p>
            <a:r>
              <a:rPr lang="it-IT"/>
              <a:t>matteo.minardi@unitn.it</a:t>
            </a:r>
          </a:p>
        </p:txBody>
      </p:sp>
      <p:sp>
        <p:nvSpPr>
          <p:cNvPr id="5" name="Slide Number Placeholder 4">
            <a:extLst>
              <a:ext uri="{FF2B5EF4-FFF2-40B4-BE49-F238E27FC236}">
                <a16:creationId xmlns:a16="http://schemas.microsoft.com/office/drawing/2014/main" id="{531E9A6D-93B1-D03C-CE35-A4E76C720DC8}"/>
              </a:ext>
            </a:extLst>
          </p:cNvPr>
          <p:cNvSpPr>
            <a:spLocks noGrp="1"/>
          </p:cNvSpPr>
          <p:nvPr>
            <p:ph type="sldNum" sz="quarter" idx="12"/>
          </p:nvPr>
        </p:nvSpPr>
        <p:spPr/>
        <p:txBody>
          <a:bodyPr/>
          <a:lstStyle/>
          <a:p>
            <a:fld id="{700A0B3D-1A33-4DE6-901D-7EA6338CCE01}" type="slidenum">
              <a:rPr lang="it-IT" smtClean="0"/>
              <a:t>4</a:t>
            </a:fld>
            <a:endParaRPr lang="it-IT"/>
          </a:p>
        </p:txBody>
      </p:sp>
      <p:pic>
        <p:nvPicPr>
          <p:cNvPr id="2050" name="Picture 2" descr="Refinitiv Eikon Archiving and Compliance | Smarsh">
            <a:extLst>
              <a:ext uri="{FF2B5EF4-FFF2-40B4-BE49-F238E27FC236}">
                <a16:creationId xmlns:a16="http://schemas.microsoft.com/office/drawing/2014/main" id="{86782F3C-1269-C9B3-9103-A60C06708F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20" y="3876075"/>
            <a:ext cx="2041460" cy="1932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732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CAF794-22BB-036E-6FFE-3CD6E76A26EF}"/>
              </a:ext>
            </a:extLst>
          </p:cNvPr>
          <p:cNvSpPr>
            <a:spLocks noGrp="1"/>
          </p:cNvSpPr>
          <p:nvPr>
            <p:ph type="title"/>
          </p:nvPr>
        </p:nvSpPr>
        <p:spPr>
          <a:xfrm>
            <a:off x="1097280" y="286603"/>
            <a:ext cx="10058400" cy="1450757"/>
          </a:xfrm>
        </p:spPr>
        <p:txBody>
          <a:bodyPr>
            <a:normAutofit/>
          </a:bodyPr>
          <a:lstStyle/>
          <a:p>
            <a:r>
              <a:rPr lang="it-IT" dirty="0">
                <a:latin typeface="Bahnschrift" panose="020B0502040204020203" pitchFamily="34" charset="0"/>
              </a:rPr>
              <a:t>Proposed solutions</a:t>
            </a:r>
          </a:p>
        </p:txBody>
      </p:sp>
      <p:cxnSp>
        <p:nvCxnSpPr>
          <p:cNvPr id="14" name="Straight Connector 13">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C3563236-D073-8BC6-D1BE-B15163DBA59A}"/>
              </a:ext>
            </a:extLst>
          </p:cNvPr>
          <p:cNvSpPr>
            <a:spLocks noGrp="1"/>
          </p:cNvSpPr>
          <p:nvPr>
            <p:ph idx="1"/>
          </p:nvPr>
        </p:nvSpPr>
        <p:spPr>
          <a:xfrm>
            <a:off x="1097279" y="1845734"/>
            <a:ext cx="6454987" cy="4023360"/>
          </a:xfrm>
        </p:spPr>
        <p:txBody>
          <a:bodyPr>
            <a:normAutofit/>
          </a:bodyPr>
          <a:lstStyle/>
          <a:p>
            <a:pPr marL="0" indent="0">
              <a:buNone/>
            </a:pPr>
            <a:r>
              <a:rPr lang="it-IT" sz="1300" dirty="0">
                <a:latin typeface="Bahnschrift" panose="020B0502040204020203" pitchFamily="34" charset="0"/>
              </a:rPr>
              <a:t>To find a reliable solution, two main approaches have been tried </a:t>
            </a:r>
            <a:br>
              <a:rPr lang="it-IT" sz="1300" dirty="0">
                <a:latin typeface="Bahnschrift" panose="020B0502040204020203" pitchFamily="34" charset="0"/>
              </a:rPr>
            </a:br>
            <a:r>
              <a:rPr lang="it-IT" sz="1300" dirty="0">
                <a:latin typeface="Bahnschrift" panose="020B0502040204020203" pitchFamily="34" charset="0"/>
              </a:rPr>
              <a:t>The first one is simpler and more intuitive, the second one relies on a more exhaustive analysis:</a:t>
            </a:r>
          </a:p>
          <a:p>
            <a:pPr>
              <a:buFont typeface="Wingdings" panose="05000000000000000000" pitchFamily="2" charset="2"/>
              <a:buChar char="§"/>
            </a:pPr>
            <a:r>
              <a:rPr lang="it-IT" sz="1300" dirty="0">
                <a:latin typeface="Bahnschrift" panose="020B0502040204020203" pitchFamily="34" charset="0"/>
              </a:rPr>
              <a:t>      </a:t>
            </a:r>
            <a:r>
              <a:rPr lang="it-IT" sz="1600" dirty="0">
                <a:latin typeface="Bahnschrift" panose="020B0502040204020203" pitchFamily="34" charset="0"/>
              </a:rPr>
              <a:t>Underlying stock performance</a:t>
            </a:r>
          </a:p>
          <a:p>
            <a:pPr marL="749808" lvl="1" indent="-457200">
              <a:buFont typeface="Wingdings" panose="05000000000000000000" pitchFamily="2" charset="2"/>
              <a:buChar char="§"/>
            </a:pPr>
            <a:r>
              <a:rPr lang="it-IT" sz="1600" dirty="0">
                <a:latin typeface="Bahnschrift" panose="020B0502040204020203" pitchFamily="34" charset="0"/>
              </a:rPr>
              <a:t>Standard pricing</a:t>
            </a:r>
          </a:p>
          <a:p>
            <a:pPr marL="749808" lvl="1" indent="-457200">
              <a:buFont typeface="Wingdings" panose="05000000000000000000" pitchFamily="2" charset="2"/>
              <a:buChar char="§"/>
            </a:pPr>
            <a:r>
              <a:rPr lang="it-IT" sz="1600" dirty="0">
                <a:latin typeface="Bahnschrift" panose="020B0502040204020203" pitchFamily="34" charset="0"/>
              </a:rPr>
              <a:t>Percentage returns</a:t>
            </a:r>
          </a:p>
          <a:p>
            <a:pPr>
              <a:buFont typeface="Wingdings" panose="05000000000000000000" pitchFamily="2" charset="2"/>
              <a:buChar char="§"/>
            </a:pPr>
            <a:r>
              <a:rPr lang="it-IT" sz="1600" dirty="0">
                <a:latin typeface="Bahnschrift" panose="020B0502040204020203" pitchFamily="34" charset="0"/>
              </a:rPr>
              <a:t>      Incorporating the market and sentiment analysis</a:t>
            </a:r>
          </a:p>
          <a:p>
            <a:pPr marL="457200" indent="-457200">
              <a:buFont typeface="+mj-lt"/>
              <a:buAutoNum type="arabicPeriod"/>
            </a:pPr>
            <a:endParaRPr lang="it-IT" sz="1300" dirty="0">
              <a:latin typeface="Bahnschrift" panose="020B0502040204020203" pitchFamily="34" charset="0"/>
            </a:endParaRPr>
          </a:p>
          <a:p>
            <a:pPr marL="0" indent="0">
              <a:buNone/>
            </a:pPr>
            <a:r>
              <a:rPr lang="it-IT" sz="1300" dirty="0">
                <a:solidFill>
                  <a:schemeClr val="bg1">
                    <a:lumMod val="65000"/>
                  </a:schemeClr>
                </a:solidFill>
                <a:latin typeface="Bahnschrift" panose="020B0502040204020203" pitchFamily="34" charset="0"/>
              </a:rPr>
              <a:t>For each solution, an OLS has been computed to check the statistical significance of the models</a:t>
            </a:r>
          </a:p>
          <a:p>
            <a:pPr marL="0" indent="0">
              <a:buNone/>
            </a:pPr>
            <a:r>
              <a:rPr lang="en-US" sz="1300" b="0" dirty="0">
                <a:solidFill>
                  <a:schemeClr val="bg1">
                    <a:lumMod val="65000"/>
                  </a:schemeClr>
                </a:solidFill>
                <a:effectLst/>
                <a:latin typeface="Bahnschrift" panose="020B0502040204020203" pitchFamily="34" charset="0"/>
              </a:rPr>
              <a:t>With each approach, two methods have been performed: one not-so-fair, trying to predict the future values relying on future data that wouldn't be available in a real-life scenario, just to show and ideal case, and a second one done in the correct way but obviously on a shorter forecast window.</a:t>
            </a:r>
          </a:p>
          <a:p>
            <a:pPr marL="0" indent="0">
              <a:buNone/>
            </a:pPr>
            <a:endParaRPr lang="it-IT" sz="1300" dirty="0">
              <a:latin typeface="Bahnschrift" panose="020B0502040204020203" pitchFamily="34" charset="0"/>
            </a:endParaRPr>
          </a:p>
        </p:txBody>
      </p:sp>
      <p:pic>
        <p:nvPicPr>
          <p:cNvPr id="13" name="Graphic 8" descr="Maze">
            <a:extLst>
              <a:ext uri="{FF2B5EF4-FFF2-40B4-BE49-F238E27FC236}">
                <a16:creationId xmlns:a16="http://schemas.microsoft.com/office/drawing/2014/main" id="{C8769D74-ED19-EAF2-D963-962CA3B2DB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
        <p:nvSpPr>
          <p:cNvPr id="16" name="Rectangle 15">
            <a:extLst>
              <a:ext uri="{FF2B5EF4-FFF2-40B4-BE49-F238E27FC236}">
                <a16:creationId xmlns:a16="http://schemas.microsoft.com/office/drawing/2014/main" id="{BD7A74B5-8367-4A83-ABEC-0FCDDE97B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2CC184B0-C2C6-4BF0-B078-816C7AF95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Footer Placeholder 3">
            <a:extLst>
              <a:ext uri="{FF2B5EF4-FFF2-40B4-BE49-F238E27FC236}">
                <a16:creationId xmlns:a16="http://schemas.microsoft.com/office/drawing/2014/main" id="{8F35ED2F-84B0-58DC-D938-9ABDC4542A4E}"/>
              </a:ext>
            </a:extLst>
          </p:cNvPr>
          <p:cNvSpPr>
            <a:spLocks noGrp="1"/>
          </p:cNvSpPr>
          <p:nvPr>
            <p:ph type="ftr" sz="quarter" idx="11"/>
          </p:nvPr>
        </p:nvSpPr>
        <p:spPr>
          <a:xfrm>
            <a:off x="3686185" y="6459785"/>
            <a:ext cx="4822804" cy="365125"/>
          </a:xfrm>
        </p:spPr>
        <p:txBody>
          <a:bodyPr>
            <a:normAutofit/>
          </a:bodyPr>
          <a:lstStyle/>
          <a:p>
            <a:pPr>
              <a:spcAft>
                <a:spcPts val="600"/>
              </a:spcAft>
            </a:pPr>
            <a:r>
              <a:rPr lang="it-IT"/>
              <a:t>matteo.minardi@unitn.it</a:t>
            </a:r>
          </a:p>
        </p:txBody>
      </p:sp>
      <p:sp>
        <p:nvSpPr>
          <p:cNvPr id="5" name="Slide Number Placeholder 4">
            <a:extLst>
              <a:ext uri="{FF2B5EF4-FFF2-40B4-BE49-F238E27FC236}">
                <a16:creationId xmlns:a16="http://schemas.microsoft.com/office/drawing/2014/main" id="{21B0E025-E7B6-6EBA-1E87-565FA1904BA5}"/>
              </a:ext>
            </a:extLst>
          </p:cNvPr>
          <p:cNvSpPr>
            <a:spLocks noGrp="1"/>
          </p:cNvSpPr>
          <p:nvPr>
            <p:ph type="sldNum" sz="quarter" idx="12"/>
          </p:nvPr>
        </p:nvSpPr>
        <p:spPr>
          <a:xfrm>
            <a:off x="9900458" y="6459785"/>
            <a:ext cx="1312025" cy="365125"/>
          </a:xfrm>
        </p:spPr>
        <p:txBody>
          <a:bodyPr>
            <a:normAutofit/>
          </a:bodyPr>
          <a:lstStyle/>
          <a:p>
            <a:pPr>
              <a:spcAft>
                <a:spcPts val="600"/>
              </a:spcAft>
            </a:pPr>
            <a:fld id="{700A0B3D-1A33-4DE6-901D-7EA6338CCE01}" type="slidenum">
              <a:rPr lang="it-IT" smtClean="0"/>
              <a:pPr>
                <a:spcAft>
                  <a:spcPts val="600"/>
                </a:spcAft>
              </a:pPr>
              <a:t>5</a:t>
            </a:fld>
            <a:endParaRPr lang="it-IT"/>
          </a:p>
        </p:txBody>
      </p:sp>
    </p:spTree>
    <p:extLst>
      <p:ext uri="{BB962C8B-B14F-4D97-AF65-F5344CB8AC3E}">
        <p14:creationId xmlns:p14="http://schemas.microsoft.com/office/powerpoint/2010/main" val="3370841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8DF7D-B494-B99A-2BC4-7BCCF3ADD21C}"/>
              </a:ext>
            </a:extLst>
          </p:cNvPr>
          <p:cNvSpPr>
            <a:spLocks noGrp="1"/>
          </p:cNvSpPr>
          <p:nvPr>
            <p:ph type="title"/>
          </p:nvPr>
        </p:nvSpPr>
        <p:spPr/>
        <p:txBody>
          <a:bodyPr/>
          <a:lstStyle/>
          <a:p>
            <a:r>
              <a:rPr lang="it-IT" dirty="0">
                <a:latin typeface="Bahnschrift" panose="020B0502040204020203" pitchFamily="34" charset="0"/>
              </a:rPr>
              <a:t>Forecasting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ECE078-76DD-5F96-B3A5-D28E5E3F1B45}"/>
                  </a:ext>
                </a:extLst>
              </p:cNvPr>
              <p:cNvSpPr>
                <a:spLocks noGrp="1"/>
              </p:cNvSpPr>
              <p:nvPr>
                <p:ph idx="1"/>
              </p:nvPr>
            </p:nvSpPr>
            <p:spPr/>
            <p:txBody>
              <a:bodyPr/>
              <a:lstStyle/>
              <a:p>
                <a:r>
                  <a:rPr lang="it-IT" dirty="0">
                    <a:latin typeface="Bahnschrift" panose="020B0502040204020203" pitchFamily="34" charset="0"/>
                  </a:rPr>
                  <a:t>A total of three main models have been tried:</a:t>
                </a:r>
              </a:p>
              <a:p>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𝑝</m:t>
                        </m:r>
                      </m:e>
                      <m:sub>
                        <m:r>
                          <a:rPr lang="it-IT" b="0" i="1" smtClean="0">
                            <a:latin typeface="Cambria Math" panose="02040503050406030204" pitchFamily="18" charset="0"/>
                          </a:rPr>
                          <m:t>𝑡</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1</m:t>
                            </m:r>
                          </m:e>
                          <m:sub>
                            <m:r>
                              <a:rPr lang="it-IT" b="0" i="1" smtClean="0">
                                <a:latin typeface="Cambria Math" panose="02040503050406030204" pitchFamily="18" charset="0"/>
                              </a:rPr>
                              <m:t>𝐴𝐴𝑃𝐹</m:t>
                            </m:r>
                            <m:r>
                              <a:rPr lang="it-IT" b="0" i="1" smtClean="0">
                                <a:latin typeface="Cambria Math" panose="02040503050406030204" pitchFamily="18" charset="0"/>
                              </a:rPr>
                              <m:t>3</m:t>
                            </m:r>
                            <m:r>
                              <a:rPr lang="it-IT" b="0" i="1" smtClean="0">
                                <a:latin typeface="Cambria Math" panose="02040503050406030204" pitchFamily="18" charset="0"/>
                              </a:rPr>
                              <m:t>𝑁</m:t>
                            </m:r>
                            <m:r>
                              <a:rPr lang="it-IT" b="0" i="1" smtClean="0">
                                <a:latin typeface="Cambria Math" panose="02040503050406030204" pitchFamily="18" charset="0"/>
                              </a:rPr>
                              <m:t>3</m:t>
                            </m:r>
                          </m:sub>
                        </m:sSub>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𝜔</m:t>
                        </m:r>
                      </m:e>
                      <m:sub>
                        <m:r>
                          <a:rPr lang="it-IT" b="0" i="1" smtClean="0">
                            <a:latin typeface="Cambria Math" panose="02040503050406030204" pitchFamily="18" charset="0"/>
                          </a:rPr>
                          <m:t>0</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𝜔</m:t>
                        </m:r>
                      </m:e>
                      <m:sub>
                        <m:r>
                          <a:rPr lang="it-IT" b="0" i="1" smtClean="0">
                            <a:latin typeface="Cambria Math" panose="02040503050406030204" pitchFamily="18" charset="0"/>
                          </a:rPr>
                          <m:t>1</m:t>
                        </m:r>
                      </m:sub>
                    </m:sSub>
                    <m:sSub>
                      <m:sSubPr>
                        <m:ctrlPr>
                          <a:rPr lang="it-IT" b="0" i="1" smtClean="0">
                            <a:latin typeface="Cambria Math" panose="02040503050406030204" pitchFamily="18" charset="0"/>
                          </a:rPr>
                        </m:ctrlPr>
                      </m:sSubPr>
                      <m:e>
                        <m:r>
                          <a:rPr lang="it-IT" b="0" i="1" smtClean="0">
                            <a:latin typeface="Cambria Math" panose="02040503050406030204" pitchFamily="18" charset="0"/>
                          </a:rPr>
                          <m:t>𝑝</m:t>
                        </m:r>
                      </m:e>
                      <m:sub>
                        <m:sSub>
                          <m:sSubPr>
                            <m:ctrlPr>
                              <a:rPr lang="it-IT" b="0"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𝐴𝐴𝑃𝐿</m:t>
                            </m:r>
                            <m:r>
                              <a:rPr lang="it-IT" b="0" i="1" smtClean="0">
                                <a:latin typeface="Cambria Math" panose="02040503050406030204" pitchFamily="18" charset="0"/>
                              </a:rPr>
                              <m:t>.</m:t>
                            </m:r>
                            <m:r>
                              <a:rPr lang="it-IT" b="0" i="1" smtClean="0">
                                <a:latin typeface="Cambria Math" panose="02040503050406030204" pitchFamily="18" charset="0"/>
                              </a:rPr>
                              <m:t>𝑂</m:t>
                            </m:r>
                          </m:sub>
                        </m:sSub>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𝜔</m:t>
                        </m:r>
                      </m:e>
                      <m:sub>
                        <m:r>
                          <a:rPr lang="it-IT" b="0" i="1" smtClean="0">
                            <a:latin typeface="Cambria Math" panose="02040503050406030204" pitchFamily="18" charset="0"/>
                          </a:rPr>
                          <m:t>2</m:t>
                        </m:r>
                      </m:sub>
                    </m:sSub>
                    <m:r>
                      <a:rPr lang="it-IT" b="0" i="1" smtClean="0">
                        <a:latin typeface="Cambria Math" panose="02040503050406030204" pitchFamily="18" charset="0"/>
                      </a:rPr>
                      <m:t>𝑆𝑃𝑅𝐸𝐴</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𝐷</m:t>
                        </m:r>
                      </m:e>
                      <m:sub>
                        <m:r>
                          <a:rPr lang="it-IT" b="0" i="1" smtClean="0">
                            <a:latin typeface="Cambria Math" panose="02040503050406030204" pitchFamily="18" charset="0"/>
                          </a:rPr>
                          <m:t>𝑡</m:t>
                        </m:r>
                      </m:sub>
                    </m:sSub>
                  </m:oMath>
                </a14:m>
                <a:endParaRPr lang="it-IT" b="0" dirty="0">
                  <a:latin typeface="Bahnschrift" panose="020B0502040204020203" pitchFamily="34" charset="0"/>
                </a:endParaRPr>
              </a:p>
              <a:p>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𝑟</m:t>
                        </m:r>
                      </m:e>
                      <m:sub>
                        <m:r>
                          <a:rPr lang="it-IT" b="0" i="1" smtClean="0">
                            <a:latin typeface="Cambria Math" panose="02040503050406030204" pitchFamily="18" charset="0"/>
                          </a:rPr>
                          <m:t>𝑡</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1</m:t>
                            </m:r>
                          </m:e>
                          <m:sub>
                            <m:r>
                              <a:rPr lang="it-IT" b="0" i="1" smtClean="0">
                                <a:latin typeface="Cambria Math" panose="02040503050406030204" pitchFamily="18" charset="0"/>
                              </a:rPr>
                              <m:t>𝐴𝐴𝑃𝐹</m:t>
                            </m:r>
                            <m:r>
                              <a:rPr lang="it-IT" b="0" i="1" smtClean="0">
                                <a:latin typeface="Cambria Math" panose="02040503050406030204" pitchFamily="18" charset="0"/>
                              </a:rPr>
                              <m:t>3</m:t>
                            </m:r>
                            <m:r>
                              <a:rPr lang="it-IT" b="0" i="1" smtClean="0">
                                <a:latin typeface="Cambria Math" panose="02040503050406030204" pitchFamily="18" charset="0"/>
                              </a:rPr>
                              <m:t>𝑁</m:t>
                            </m:r>
                            <m:r>
                              <a:rPr lang="it-IT" b="0" i="1" smtClean="0">
                                <a:latin typeface="Cambria Math" panose="02040503050406030204" pitchFamily="18" charset="0"/>
                              </a:rPr>
                              <m:t>3</m:t>
                            </m:r>
                          </m:sub>
                        </m:sSub>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𝜔</m:t>
                        </m:r>
                      </m:e>
                      <m:sub>
                        <m:r>
                          <a:rPr lang="it-IT" b="0" i="1" smtClean="0">
                            <a:latin typeface="Cambria Math" panose="02040503050406030204" pitchFamily="18" charset="0"/>
                          </a:rPr>
                          <m:t>0</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𝜔</m:t>
                        </m:r>
                      </m:e>
                      <m:sub>
                        <m:r>
                          <a:rPr lang="it-IT" b="0" i="1" smtClean="0">
                            <a:latin typeface="Cambria Math" panose="02040503050406030204" pitchFamily="18" charset="0"/>
                          </a:rPr>
                          <m:t>1</m:t>
                        </m:r>
                      </m:sub>
                    </m:sSub>
                    <m:sSub>
                      <m:sSubPr>
                        <m:ctrlPr>
                          <a:rPr lang="it-IT" b="0" i="1" smtClean="0">
                            <a:latin typeface="Cambria Math" panose="02040503050406030204" pitchFamily="18" charset="0"/>
                          </a:rPr>
                        </m:ctrlPr>
                      </m:sSubPr>
                      <m:e>
                        <m:r>
                          <a:rPr lang="it-IT" b="0" i="1" smtClean="0">
                            <a:latin typeface="Cambria Math" panose="02040503050406030204" pitchFamily="18" charset="0"/>
                          </a:rPr>
                          <m:t>𝑟</m:t>
                        </m:r>
                      </m:e>
                      <m:sub>
                        <m:sSub>
                          <m:sSubPr>
                            <m:ctrlPr>
                              <a:rPr lang="it-IT" b="0"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𝐴𝐴𝑃𝐿</m:t>
                            </m:r>
                            <m:r>
                              <a:rPr lang="it-IT" b="0" i="1" smtClean="0">
                                <a:latin typeface="Cambria Math" panose="02040503050406030204" pitchFamily="18" charset="0"/>
                              </a:rPr>
                              <m:t>.</m:t>
                            </m:r>
                            <m:r>
                              <a:rPr lang="it-IT" b="0" i="1" smtClean="0">
                                <a:latin typeface="Cambria Math" panose="02040503050406030204" pitchFamily="18" charset="0"/>
                              </a:rPr>
                              <m:t>𝑂</m:t>
                            </m:r>
                          </m:sub>
                        </m:sSub>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𝜔</m:t>
                        </m:r>
                      </m:e>
                      <m:sub>
                        <m:r>
                          <a:rPr lang="it-IT" b="0" i="1" smtClean="0">
                            <a:latin typeface="Cambria Math" panose="02040503050406030204" pitchFamily="18" charset="0"/>
                          </a:rPr>
                          <m:t>2</m:t>
                        </m:r>
                      </m:sub>
                    </m:sSub>
                    <m:r>
                      <a:rPr lang="it-IT" b="0" i="1" smtClean="0">
                        <a:latin typeface="Cambria Math" panose="02040503050406030204" pitchFamily="18" charset="0"/>
                      </a:rPr>
                      <m:t>𝑆𝑃𝑅𝐸𝐴</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𝐷</m:t>
                        </m:r>
                      </m:e>
                      <m:sub>
                        <m:r>
                          <a:rPr lang="it-IT" b="0" i="1" smtClean="0">
                            <a:latin typeface="Cambria Math" panose="02040503050406030204" pitchFamily="18" charset="0"/>
                          </a:rPr>
                          <m:t>𝑡</m:t>
                        </m:r>
                      </m:sub>
                    </m:sSub>
                  </m:oMath>
                </a14:m>
                <a:endParaRPr lang="it-IT" dirty="0">
                  <a:latin typeface="Bahnschrift" panose="020B0502040204020203" pitchFamily="34" charset="0"/>
                </a:endParaRPr>
              </a:p>
              <a:p>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𝑝</m:t>
                        </m:r>
                      </m:e>
                      <m:sub>
                        <m:r>
                          <a:rPr lang="it-IT" b="0" i="1" smtClean="0">
                            <a:latin typeface="Cambria Math" panose="02040503050406030204" pitchFamily="18" charset="0"/>
                          </a:rPr>
                          <m:t>𝑡</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1</m:t>
                            </m:r>
                          </m:e>
                          <m:sub>
                            <m:r>
                              <a:rPr lang="it-IT" b="0" i="1" smtClean="0">
                                <a:latin typeface="Cambria Math" panose="02040503050406030204" pitchFamily="18" charset="0"/>
                              </a:rPr>
                              <m:t>𝐴𝐴𝑃𝐹</m:t>
                            </m:r>
                            <m:r>
                              <a:rPr lang="it-IT" b="0" i="1" smtClean="0">
                                <a:latin typeface="Cambria Math" panose="02040503050406030204" pitchFamily="18" charset="0"/>
                              </a:rPr>
                              <m:t>3</m:t>
                            </m:r>
                            <m:r>
                              <a:rPr lang="it-IT" b="0" i="1" smtClean="0">
                                <a:latin typeface="Cambria Math" panose="02040503050406030204" pitchFamily="18" charset="0"/>
                              </a:rPr>
                              <m:t>𝑁</m:t>
                            </m:r>
                            <m:r>
                              <a:rPr lang="it-IT" b="0" i="1" smtClean="0">
                                <a:latin typeface="Cambria Math" panose="02040503050406030204" pitchFamily="18" charset="0"/>
                              </a:rPr>
                              <m:t>3</m:t>
                            </m:r>
                          </m:sub>
                        </m:sSub>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𝜔</m:t>
                        </m:r>
                      </m:e>
                      <m:sub>
                        <m:r>
                          <a:rPr lang="it-IT" b="0" i="1" smtClean="0">
                            <a:latin typeface="Cambria Math" panose="02040503050406030204" pitchFamily="18" charset="0"/>
                          </a:rPr>
                          <m:t>0</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𝜔</m:t>
                        </m:r>
                      </m:e>
                      <m:sub>
                        <m:r>
                          <a:rPr lang="it-IT" b="0" i="1" smtClean="0">
                            <a:latin typeface="Cambria Math" panose="02040503050406030204" pitchFamily="18" charset="0"/>
                          </a:rPr>
                          <m:t>1</m:t>
                        </m:r>
                      </m:sub>
                    </m:sSub>
                    <m:sSub>
                      <m:sSubPr>
                        <m:ctrlPr>
                          <a:rPr lang="it-IT" b="0" i="1" smtClean="0">
                            <a:latin typeface="Cambria Math" panose="02040503050406030204" pitchFamily="18" charset="0"/>
                          </a:rPr>
                        </m:ctrlPr>
                      </m:sSubPr>
                      <m:e>
                        <m:r>
                          <a:rPr lang="it-IT" b="0" i="1" smtClean="0">
                            <a:latin typeface="Cambria Math" panose="02040503050406030204" pitchFamily="18" charset="0"/>
                          </a:rPr>
                          <m:t>𝑝</m:t>
                        </m:r>
                      </m:e>
                      <m:sub>
                        <m:sSub>
                          <m:sSubPr>
                            <m:ctrlPr>
                              <a:rPr lang="it-IT" b="0"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𝐴𝐴𝑃𝐿</m:t>
                            </m:r>
                            <m:r>
                              <a:rPr lang="it-IT" b="0" i="1" smtClean="0">
                                <a:latin typeface="Cambria Math" panose="02040503050406030204" pitchFamily="18" charset="0"/>
                              </a:rPr>
                              <m:t>.</m:t>
                            </m:r>
                            <m:r>
                              <a:rPr lang="it-IT" b="0" i="1" smtClean="0">
                                <a:latin typeface="Cambria Math" panose="02040503050406030204" pitchFamily="18" charset="0"/>
                              </a:rPr>
                              <m:t>𝑂</m:t>
                            </m:r>
                          </m:sub>
                        </m:sSub>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𝜔</m:t>
                        </m:r>
                      </m:e>
                      <m:sub>
                        <m:r>
                          <a:rPr lang="it-IT" b="0" i="1" smtClean="0">
                            <a:latin typeface="Cambria Math" panose="02040503050406030204" pitchFamily="18" charset="0"/>
                          </a:rPr>
                          <m:t>2</m:t>
                        </m:r>
                      </m:sub>
                    </m:sSub>
                    <m:sSub>
                      <m:sSubPr>
                        <m:ctrlPr>
                          <a:rPr lang="it-IT" b="0" i="1" smtClean="0">
                            <a:latin typeface="Cambria Math" panose="02040503050406030204" pitchFamily="18" charset="0"/>
                          </a:rPr>
                        </m:ctrlPr>
                      </m:sSubPr>
                      <m:e>
                        <m:r>
                          <a:rPr lang="it-IT" b="0" i="1" smtClean="0">
                            <a:latin typeface="Cambria Math" panose="02040503050406030204" pitchFamily="18" charset="0"/>
                          </a:rPr>
                          <m:t>𝑝</m:t>
                        </m:r>
                      </m:e>
                      <m:sub>
                        <m:sSub>
                          <m:sSubPr>
                            <m:ctrlPr>
                              <a:rPr lang="it-IT" b="0"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𝑆𝑃𝑋</m:t>
                            </m:r>
                          </m:sub>
                        </m:sSub>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𝜔</m:t>
                        </m:r>
                      </m:e>
                      <m:sub>
                        <m:r>
                          <a:rPr lang="it-IT" b="0" i="1" smtClean="0">
                            <a:latin typeface="Cambria Math" panose="02040503050406030204" pitchFamily="18" charset="0"/>
                          </a:rPr>
                          <m:t>3</m:t>
                        </m:r>
                      </m:sub>
                    </m:sSub>
                    <m:sSub>
                      <m:sSubPr>
                        <m:ctrlPr>
                          <a:rPr lang="it-IT" b="0" i="1" smtClean="0">
                            <a:latin typeface="Cambria Math" panose="02040503050406030204" pitchFamily="18" charset="0"/>
                          </a:rPr>
                        </m:ctrlPr>
                      </m:sSubPr>
                      <m:e>
                        <m:r>
                          <a:rPr lang="it-IT" b="0" i="1" smtClean="0">
                            <a:latin typeface="Cambria Math" panose="02040503050406030204" pitchFamily="18" charset="0"/>
                          </a:rPr>
                          <m:t>𝑠</m:t>
                        </m:r>
                      </m:e>
                      <m:sub>
                        <m:sSub>
                          <m:sSubPr>
                            <m:ctrlPr>
                              <a:rPr lang="it-IT" b="0"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𝐴𝐴𝑃𝐿</m:t>
                            </m:r>
                            <m:r>
                              <a:rPr lang="it-IT" b="0" i="1" smtClean="0">
                                <a:latin typeface="Cambria Math" panose="02040503050406030204" pitchFamily="18" charset="0"/>
                              </a:rPr>
                              <m:t>.</m:t>
                            </m:r>
                            <m:r>
                              <a:rPr lang="it-IT" b="0" i="1" smtClean="0">
                                <a:latin typeface="Cambria Math" panose="02040503050406030204" pitchFamily="18" charset="0"/>
                              </a:rPr>
                              <m:t>𝑂</m:t>
                            </m:r>
                          </m:sub>
                        </m:sSub>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𝜔</m:t>
                        </m:r>
                      </m:e>
                      <m:sub>
                        <m:r>
                          <a:rPr lang="it-IT" b="0" i="1" smtClean="0">
                            <a:latin typeface="Cambria Math" panose="02040503050406030204" pitchFamily="18" charset="0"/>
                          </a:rPr>
                          <m:t>4</m:t>
                        </m:r>
                      </m:sub>
                    </m:sSub>
                    <m:sSub>
                      <m:sSubPr>
                        <m:ctrlPr>
                          <a:rPr lang="it-IT" b="0" i="1" smtClean="0">
                            <a:latin typeface="Cambria Math" panose="02040503050406030204" pitchFamily="18" charset="0"/>
                          </a:rPr>
                        </m:ctrlPr>
                      </m:sSubPr>
                      <m:e>
                        <m:r>
                          <a:rPr lang="it-IT" b="0" i="1" smtClean="0">
                            <a:latin typeface="Cambria Math" panose="02040503050406030204" pitchFamily="18" charset="0"/>
                          </a:rPr>
                          <m:t>𝑠</m:t>
                        </m:r>
                      </m:e>
                      <m:sub>
                        <m:sSub>
                          <m:sSubPr>
                            <m:ctrlPr>
                              <a:rPr lang="it-IT" b="0"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𝑆𝑃𝑋</m:t>
                            </m:r>
                          </m:sub>
                        </m:sSub>
                      </m:sub>
                    </m:sSub>
                  </m:oMath>
                </a14:m>
                <a:endParaRPr lang="it-IT" dirty="0">
                  <a:latin typeface="Bahnschrift" panose="020B0502040204020203" pitchFamily="34" charset="0"/>
                </a:endParaRPr>
              </a:p>
              <a:p>
                <a:endParaRPr lang="it-IT" dirty="0">
                  <a:latin typeface="Bahnschrift" panose="020B0502040204020203" pitchFamily="34" charset="0"/>
                </a:endParaRPr>
              </a:p>
              <a:p>
                <a:r>
                  <a:rPr lang="it-IT" dirty="0">
                    <a:solidFill>
                      <a:schemeClr val="bg1">
                        <a:lumMod val="65000"/>
                      </a:schemeClr>
                    </a:solidFill>
                    <a:latin typeface="Bahnschrift" panose="020B0502040204020203" pitchFamily="34" charset="0"/>
                  </a:rPr>
                  <a:t>Where the </a:t>
                </a:r>
                <a:r>
                  <a:rPr lang="it-IT" i="1" dirty="0">
                    <a:solidFill>
                      <a:schemeClr val="bg1">
                        <a:lumMod val="65000"/>
                      </a:schemeClr>
                    </a:solidFill>
                    <a:latin typeface="Bahnschrift" panose="020B0502040204020203" pitchFamily="34" charset="0"/>
                  </a:rPr>
                  <a:t>omegas</a:t>
                </a:r>
                <a:r>
                  <a:rPr lang="it-IT" dirty="0">
                    <a:solidFill>
                      <a:schemeClr val="bg1">
                        <a:lumMod val="65000"/>
                      </a:schemeClr>
                    </a:solidFill>
                    <a:latin typeface="Bahnschrift" panose="020B0502040204020203" pitchFamily="34" charset="0"/>
                  </a:rPr>
                  <a:t> are the weights, </a:t>
                </a:r>
                <a:r>
                  <a:rPr lang="it-IT" i="1" dirty="0">
                    <a:solidFill>
                      <a:schemeClr val="bg1">
                        <a:lumMod val="65000"/>
                      </a:schemeClr>
                    </a:solidFill>
                    <a:latin typeface="Bahnschrift" panose="020B0502040204020203" pitchFamily="34" charset="0"/>
                  </a:rPr>
                  <a:t>p</a:t>
                </a:r>
                <a:r>
                  <a:rPr lang="it-IT" dirty="0">
                    <a:solidFill>
                      <a:schemeClr val="bg1">
                        <a:lumMod val="65000"/>
                      </a:schemeClr>
                    </a:solidFill>
                    <a:latin typeface="Bahnschrift" panose="020B0502040204020203" pitchFamily="34" charset="0"/>
                  </a:rPr>
                  <a:t> are the prices and </a:t>
                </a:r>
                <a:r>
                  <a:rPr lang="it-IT" i="1" dirty="0">
                    <a:solidFill>
                      <a:schemeClr val="bg1">
                        <a:lumMod val="65000"/>
                      </a:schemeClr>
                    </a:solidFill>
                    <a:latin typeface="Bahnschrift" panose="020B0502040204020203" pitchFamily="34" charset="0"/>
                  </a:rPr>
                  <a:t>s</a:t>
                </a:r>
                <a:r>
                  <a:rPr lang="it-IT" dirty="0">
                    <a:solidFill>
                      <a:schemeClr val="bg1">
                        <a:lumMod val="65000"/>
                      </a:schemeClr>
                    </a:solidFill>
                    <a:latin typeface="Bahnschrift" panose="020B0502040204020203" pitchFamily="34" charset="0"/>
                  </a:rPr>
                  <a:t> are the sentiment scores</a:t>
                </a:r>
              </a:p>
              <a:p>
                <a:r>
                  <a:rPr lang="it-IT" dirty="0">
                    <a:solidFill>
                      <a:schemeClr val="bg1">
                        <a:lumMod val="65000"/>
                      </a:schemeClr>
                    </a:solidFill>
                    <a:latin typeface="Bahnschrift" panose="020B0502040204020203" pitchFamily="34" charset="0"/>
                  </a:rPr>
                  <a:t>Important to notice that the first and third ones are directly trying to predict the exact prices of the contract, and the second one is trying to predict its precentage returns.</a:t>
                </a:r>
              </a:p>
            </p:txBody>
          </p:sp>
        </mc:Choice>
        <mc:Fallback xmlns="">
          <p:sp>
            <p:nvSpPr>
              <p:cNvPr id="3" name="Content Placeholder 2">
                <a:extLst>
                  <a:ext uri="{FF2B5EF4-FFF2-40B4-BE49-F238E27FC236}">
                    <a16:creationId xmlns:a16="http://schemas.microsoft.com/office/drawing/2014/main" id="{6BECE078-76DD-5F96-B3A5-D28E5E3F1B45}"/>
                  </a:ext>
                </a:extLst>
              </p:cNvPr>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it-IT">
                    <a:noFill/>
                  </a:rPr>
                  <a:t> </a:t>
                </a:r>
              </a:p>
            </p:txBody>
          </p:sp>
        </mc:Fallback>
      </mc:AlternateContent>
      <p:sp>
        <p:nvSpPr>
          <p:cNvPr id="4" name="Footer Placeholder 3">
            <a:extLst>
              <a:ext uri="{FF2B5EF4-FFF2-40B4-BE49-F238E27FC236}">
                <a16:creationId xmlns:a16="http://schemas.microsoft.com/office/drawing/2014/main" id="{093558E7-D480-A94C-FEAC-8FC3CF318214}"/>
              </a:ext>
            </a:extLst>
          </p:cNvPr>
          <p:cNvSpPr>
            <a:spLocks noGrp="1"/>
          </p:cNvSpPr>
          <p:nvPr>
            <p:ph type="ftr" sz="quarter" idx="11"/>
          </p:nvPr>
        </p:nvSpPr>
        <p:spPr/>
        <p:txBody>
          <a:bodyPr/>
          <a:lstStyle/>
          <a:p>
            <a:r>
              <a:rPr lang="it-IT"/>
              <a:t>matteo.minardi@unitn.it</a:t>
            </a:r>
          </a:p>
        </p:txBody>
      </p:sp>
      <p:sp>
        <p:nvSpPr>
          <p:cNvPr id="5" name="Slide Number Placeholder 4">
            <a:extLst>
              <a:ext uri="{FF2B5EF4-FFF2-40B4-BE49-F238E27FC236}">
                <a16:creationId xmlns:a16="http://schemas.microsoft.com/office/drawing/2014/main" id="{D474EDAC-823E-2F17-7B4F-0D056CB8A6D9}"/>
              </a:ext>
            </a:extLst>
          </p:cNvPr>
          <p:cNvSpPr>
            <a:spLocks noGrp="1"/>
          </p:cNvSpPr>
          <p:nvPr>
            <p:ph type="sldNum" sz="quarter" idx="12"/>
          </p:nvPr>
        </p:nvSpPr>
        <p:spPr/>
        <p:txBody>
          <a:bodyPr/>
          <a:lstStyle/>
          <a:p>
            <a:fld id="{700A0B3D-1A33-4DE6-901D-7EA6338CCE01}" type="slidenum">
              <a:rPr lang="it-IT" smtClean="0"/>
              <a:t>6</a:t>
            </a:fld>
            <a:endParaRPr lang="it-IT"/>
          </a:p>
        </p:txBody>
      </p:sp>
    </p:spTree>
    <p:extLst>
      <p:ext uri="{BB962C8B-B14F-4D97-AF65-F5344CB8AC3E}">
        <p14:creationId xmlns:p14="http://schemas.microsoft.com/office/powerpoint/2010/main" val="3594046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DEE58-C6A0-2E8D-CFE9-EFE2A8FA462F}"/>
              </a:ext>
            </a:extLst>
          </p:cNvPr>
          <p:cNvSpPr>
            <a:spLocks noGrp="1"/>
          </p:cNvSpPr>
          <p:nvPr>
            <p:ph type="title"/>
          </p:nvPr>
        </p:nvSpPr>
        <p:spPr/>
        <p:txBody>
          <a:bodyPr/>
          <a:lstStyle/>
          <a:p>
            <a:r>
              <a:rPr lang="it-IT" dirty="0">
                <a:latin typeface="Bahnschrift" panose="020B0502040204020203" pitchFamily="34" charset="0"/>
              </a:rPr>
              <a:t>General intuition: </a:t>
            </a:r>
            <a:r>
              <a:rPr lang="it-IT" sz="3800" dirty="0">
                <a:latin typeface="Bahnschrift" panose="020B0502040204020203" pitchFamily="34" charset="0"/>
              </a:rPr>
              <a:t>ideal (unrealistic) case</a:t>
            </a:r>
          </a:p>
        </p:txBody>
      </p:sp>
      <p:sp>
        <p:nvSpPr>
          <p:cNvPr id="3" name="Content Placeholder 2">
            <a:extLst>
              <a:ext uri="{FF2B5EF4-FFF2-40B4-BE49-F238E27FC236}">
                <a16:creationId xmlns:a16="http://schemas.microsoft.com/office/drawing/2014/main" id="{5D289368-2119-7340-76E8-F980B481184A}"/>
              </a:ext>
            </a:extLst>
          </p:cNvPr>
          <p:cNvSpPr>
            <a:spLocks noGrp="1"/>
          </p:cNvSpPr>
          <p:nvPr>
            <p:ph idx="1"/>
          </p:nvPr>
        </p:nvSpPr>
        <p:spPr/>
        <p:txBody>
          <a:bodyPr/>
          <a:lstStyle/>
          <a:p>
            <a:r>
              <a:rPr lang="en-US" b="0" dirty="0">
                <a:solidFill>
                  <a:schemeClr val="bg1">
                    <a:lumMod val="65000"/>
                  </a:schemeClr>
                </a:solidFill>
                <a:effectLst/>
                <a:latin typeface="Bahnschrift" panose="020B0502040204020203" pitchFamily="34" charset="0"/>
              </a:rPr>
              <a:t>Visualizing </a:t>
            </a:r>
            <a:r>
              <a:rPr lang="en-US" b="1" dirty="0">
                <a:solidFill>
                  <a:schemeClr val="bg1">
                    <a:lumMod val="65000"/>
                  </a:schemeClr>
                </a:solidFill>
                <a:effectLst/>
                <a:latin typeface="Bahnschrift" panose="020B0502040204020203" pitchFamily="34" charset="0"/>
              </a:rPr>
              <a:t>ideal </a:t>
            </a:r>
            <a:r>
              <a:rPr lang="en-US" b="0" dirty="0">
                <a:solidFill>
                  <a:schemeClr val="bg1">
                    <a:lumMod val="65000"/>
                  </a:schemeClr>
                </a:solidFill>
                <a:effectLst/>
                <a:latin typeface="Bahnschrift" panose="020B0502040204020203" pitchFamily="34" charset="0"/>
              </a:rPr>
              <a:t>results, assuming to split a hypothetical dataset right where the dotted line is placed, trying to predict the evolution of the price of the contract, training it on the price of the main stock, and seeing how they might behave in the future. </a:t>
            </a:r>
          </a:p>
          <a:p>
            <a:endParaRPr lang="it-IT" dirty="0">
              <a:latin typeface="Bahnschrift" panose="020B0502040204020203" pitchFamily="34" charset="0"/>
            </a:endParaRPr>
          </a:p>
        </p:txBody>
      </p:sp>
      <p:sp>
        <p:nvSpPr>
          <p:cNvPr id="4" name="Footer Placeholder 3">
            <a:extLst>
              <a:ext uri="{FF2B5EF4-FFF2-40B4-BE49-F238E27FC236}">
                <a16:creationId xmlns:a16="http://schemas.microsoft.com/office/drawing/2014/main" id="{0BB214B0-BB38-E7D1-159E-63C71AF32B17}"/>
              </a:ext>
            </a:extLst>
          </p:cNvPr>
          <p:cNvSpPr>
            <a:spLocks noGrp="1"/>
          </p:cNvSpPr>
          <p:nvPr>
            <p:ph type="ftr" sz="quarter" idx="11"/>
          </p:nvPr>
        </p:nvSpPr>
        <p:spPr/>
        <p:txBody>
          <a:bodyPr/>
          <a:lstStyle/>
          <a:p>
            <a:r>
              <a:rPr lang="it-IT"/>
              <a:t>matteo.minardi@unitn.it</a:t>
            </a:r>
          </a:p>
        </p:txBody>
      </p:sp>
      <p:sp>
        <p:nvSpPr>
          <p:cNvPr id="5" name="Slide Number Placeholder 4">
            <a:extLst>
              <a:ext uri="{FF2B5EF4-FFF2-40B4-BE49-F238E27FC236}">
                <a16:creationId xmlns:a16="http://schemas.microsoft.com/office/drawing/2014/main" id="{40FC0E01-F49B-B14A-5772-E9279F4944DA}"/>
              </a:ext>
            </a:extLst>
          </p:cNvPr>
          <p:cNvSpPr>
            <a:spLocks noGrp="1"/>
          </p:cNvSpPr>
          <p:nvPr>
            <p:ph type="sldNum" sz="quarter" idx="12"/>
          </p:nvPr>
        </p:nvSpPr>
        <p:spPr/>
        <p:txBody>
          <a:bodyPr/>
          <a:lstStyle/>
          <a:p>
            <a:fld id="{700A0B3D-1A33-4DE6-901D-7EA6338CCE01}" type="slidenum">
              <a:rPr lang="it-IT" smtClean="0"/>
              <a:t>7</a:t>
            </a:fld>
            <a:endParaRPr lang="it-IT"/>
          </a:p>
        </p:txBody>
      </p:sp>
      <p:pic>
        <p:nvPicPr>
          <p:cNvPr id="7" name="Picture 6">
            <a:extLst>
              <a:ext uri="{FF2B5EF4-FFF2-40B4-BE49-F238E27FC236}">
                <a16:creationId xmlns:a16="http://schemas.microsoft.com/office/drawing/2014/main" id="{37ACA016-74B3-5F5B-D110-4C430D6E611E}"/>
              </a:ext>
            </a:extLst>
          </p:cNvPr>
          <p:cNvPicPr>
            <a:picLocks noChangeAspect="1"/>
          </p:cNvPicPr>
          <p:nvPr/>
        </p:nvPicPr>
        <p:blipFill>
          <a:blip r:embed="rId2"/>
          <a:stretch>
            <a:fillRect/>
          </a:stretch>
        </p:blipFill>
        <p:spPr>
          <a:xfrm>
            <a:off x="3262293" y="3058511"/>
            <a:ext cx="5667414" cy="2918957"/>
          </a:xfrm>
          <a:prstGeom prst="rect">
            <a:avLst/>
          </a:prstGeom>
        </p:spPr>
      </p:pic>
    </p:spTree>
    <p:extLst>
      <p:ext uri="{BB962C8B-B14F-4D97-AF65-F5344CB8AC3E}">
        <p14:creationId xmlns:p14="http://schemas.microsoft.com/office/powerpoint/2010/main" val="377222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442CB-C0F5-3E5E-A082-3476349A1FC3}"/>
              </a:ext>
            </a:extLst>
          </p:cNvPr>
          <p:cNvSpPr>
            <a:spLocks noGrp="1"/>
          </p:cNvSpPr>
          <p:nvPr>
            <p:ph type="title"/>
          </p:nvPr>
        </p:nvSpPr>
        <p:spPr/>
        <p:txBody>
          <a:bodyPr/>
          <a:lstStyle/>
          <a:p>
            <a:r>
              <a:rPr lang="it-IT">
                <a:latin typeface="Bahnschrift" panose="020B0502040204020203" pitchFamily="34" charset="0"/>
              </a:rPr>
              <a:t>Underlying stock performance</a:t>
            </a:r>
            <a:endParaRPr lang="it-IT" dirty="0">
              <a:latin typeface="Bahnschrift" panose="020B0502040204020203"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7B975A-34EB-536F-A078-C3135BEE830C}"/>
                  </a:ext>
                </a:extLst>
              </p:cNvPr>
              <p:cNvSpPr>
                <a:spLocks noGrp="1"/>
              </p:cNvSpPr>
              <p:nvPr>
                <p:ph idx="1"/>
              </p:nvPr>
            </p:nvSpPr>
            <p:spPr>
              <a:xfrm>
                <a:off x="1097280" y="1845734"/>
                <a:ext cx="6385871" cy="4023360"/>
              </a:xfrm>
            </p:spPr>
            <p:txBody>
              <a:bodyPr>
                <a:normAutofit/>
              </a:bodyPr>
              <a:lstStyle/>
              <a:p>
                <a14:m>
                  <m:oMath xmlns:m="http://schemas.openxmlformats.org/officeDocument/2006/math">
                    <m:sSub>
                      <m:sSubPr>
                        <m:ctrlPr>
                          <a:rPr lang="it-IT" sz="1500" b="0" i="1" smtClean="0">
                            <a:latin typeface="Cambria Math" panose="02040503050406030204" pitchFamily="18" charset="0"/>
                          </a:rPr>
                        </m:ctrlPr>
                      </m:sSubPr>
                      <m:e>
                        <m:r>
                          <a:rPr lang="it-IT" sz="1500" b="0" i="1" smtClean="0">
                            <a:latin typeface="Cambria Math" panose="02040503050406030204" pitchFamily="18" charset="0"/>
                          </a:rPr>
                          <m:t>𝑝</m:t>
                        </m:r>
                      </m:e>
                      <m:sub>
                        <m:r>
                          <a:rPr lang="it-IT" sz="1500" b="0" i="1" smtClean="0">
                            <a:latin typeface="Cambria Math" panose="02040503050406030204" pitchFamily="18" charset="0"/>
                          </a:rPr>
                          <m:t>𝑡</m:t>
                        </m:r>
                        <m:r>
                          <a:rPr lang="it-IT" sz="1500" b="0" i="1" smtClean="0">
                            <a:latin typeface="Cambria Math" panose="02040503050406030204" pitchFamily="18" charset="0"/>
                          </a:rPr>
                          <m:t>+</m:t>
                        </m:r>
                        <m:sSub>
                          <m:sSubPr>
                            <m:ctrlPr>
                              <a:rPr lang="it-IT" sz="1500" b="0" i="1" smtClean="0">
                                <a:latin typeface="Cambria Math" panose="02040503050406030204" pitchFamily="18" charset="0"/>
                              </a:rPr>
                            </m:ctrlPr>
                          </m:sSubPr>
                          <m:e>
                            <m:r>
                              <a:rPr lang="it-IT" sz="1500" b="0" i="1" smtClean="0">
                                <a:latin typeface="Cambria Math" panose="02040503050406030204" pitchFamily="18" charset="0"/>
                              </a:rPr>
                              <m:t>1</m:t>
                            </m:r>
                          </m:e>
                          <m:sub>
                            <m:r>
                              <a:rPr lang="it-IT" sz="1500" b="0" i="1" smtClean="0">
                                <a:latin typeface="Cambria Math" panose="02040503050406030204" pitchFamily="18" charset="0"/>
                              </a:rPr>
                              <m:t>𝐴𝐴𝑃𝐹</m:t>
                            </m:r>
                            <m:r>
                              <a:rPr lang="it-IT" sz="1500" b="0" i="1" smtClean="0">
                                <a:latin typeface="Cambria Math" panose="02040503050406030204" pitchFamily="18" charset="0"/>
                              </a:rPr>
                              <m:t>3</m:t>
                            </m:r>
                            <m:r>
                              <a:rPr lang="it-IT" sz="1500" b="0" i="1" smtClean="0">
                                <a:latin typeface="Cambria Math" panose="02040503050406030204" pitchFamily="18" charset="0"/>
                              </a:rPr>
                              <m:t>𝑁</m:t>
                            </m:r>
                            <m:r>
                              <a:rPr lang="it-IT" sz="1500" b="0" i="1" smtClean="0">
                                <a:latin typeface="Cambria Math" panose="02040503050406030204" pitchFamily="18" charset="0"/>
                              </a:rPr>
                              <m:t>3</m:t>
                            </m:r>
                          </m:sub>
                        </m:sSub>
                      </m:sub>
                    </m:sSub>
                    <m:r>
                      <a:rPr lang="it-IT" sz="1500" b="0" i="1" smtClean="0">
                        <a:latin typeface="Cambria Math" panose="02040503050406030204" pitchFamily="18" charset="0"/>
                      </a:rPr>
                      <m:t>=</m:t>
                    </m:r>
                    <m:sSub>
                      <m:sSubPr>
                        <m:ctrlPr>
                          <a:rPr lang="it-IT" sz="1500" b="0" i="1" smtClean="0">
                            <a:latin typeface="Cambria Math" panose="02040503050406030204" pitchFamily="18" charset="0"/>
                          </a:rPr>
                        </m:ctrlPr>
                      </m:sSubPr>
                      <m:e>
                        <m:r>
                          <a:rPr lang="it-IT" sz="1500" b="0" i="1" smtClean="0">
                            <a:latin typeface="Cambria Math" panose="02040503050406030204" pitchFamily="18" charset="0"/>
                          </a:rPr>
                          <m:t>𝜔</m:t>
                        </m:r>
                      </m:e>
                      <m:sub>
                        <m:r>
                          <a:rPr lang="it-IT" sz="1500" b="0" i="1" smtClean="0">
                            <a:latin typeface="Cambria Math" panose="02040503050406030204" pitchFamily="18" charset="0"/>
                          </a:rPr>
                          <m:t>0</m:t>
                        </m:r>
                      </m:sub>
                    </m:sSub>
                    <m:r>
                      <a:rPr lang="it-IT" sz="1500" b="0" i="1" smtClean="0">
                        <a:latin typeface="Cambria Math" panose="02040503050406030204" pitchFamily="18" charset="0"/>
                      </a:rPr>
                      <m:t>+</m:t>
                    </m:r>
                    <m:sSub>
                      <m:sSubPr>
                        <m:ctrlPr>
                          <a:rPr lang="it-IT" sz="1500" b="0" i="1" smtClean="0">
                            <a:latin typeface="Cambria Math" panose="02040503050406030204" pitchFamily="18" charset="0"/>
                          </a:rPr>
                        </m:ctrlPr>
                      </m:sSubPr>
                      <m:e>
                        <m:r>
                          <a:rPr lang="it-IT" sz="1500" b="0" i="1" smtClean="0">
                            <a:latin typeface="Cambria Math" panose="02040503050406030204" pitchFamily="18" charset="0"/>
                          </a:rPr>
                          <m:t>𝜔</m:t>
                        </m:r>
                      </m:e>
                      <m:sub>
                        <m:r>
                          <a:rPr lang="it-IT" sz="1500" b="0" i="1" smtClean="0">
                            <a:latin typeface="Cambria Math" panose="02040503050406030204" pitchFamily="18" charset="0"/>
                          </a:rPr>
                          <m:t>1</m:t>
                        </m:r>
                      </m:sub>
                    </m:sSub>
                    <m:sSub>
                      <m:sSubPr>
                        <m:ctrlPr>
                          <a:rPr lang="it-IT" sz="1500" b="0" i="1" smtClean="0">
                            <a:latin typeface="Cambria Math" panose="02040503050406030204" pitchFamily="18" charset="0"/>
                          </a:rPr>
                        </m:ctrlPr>
                      </m:sSubPr>
                      <m:e>
                        <m:r>
                          <a:rPr lang="it-IT" sz="1500" b="0" i="1" smtClean="0">
                            <a:latin typeface="Cambria Math" panose="02040503050406030204" pitchFamily="18" charset="0"/>
                          </a:rPr>
                          <m:t>𝑝</m:t>
                        </m:r>
                      </m:e>
                      <m:sub>
                        <m:sSub>
                          <m:sSubPr>
                            <m:ctrlPr>
                              <a:rPr lang="it-IT" sz="1500" b="0" i="1" smtClean="0">
                                <a:latin typeface="Cambria Math" panose="02040503050406030204" pitchFamily="18" charset="0"/>
                              </a:rPr>
                            </m:ctrlPr>
                          </m:sSubPr>
                          <m:e>
                            <m:r>
                              <a:rPr lang="it-IT" sz="1500" b="0" i="1" smtClean="0">
                                <a:latin typeface="Cambria Math" panose="02040503050406030204" pitchFamily="18" charset="0"/>
                              </a:rPr>
                              <m:t>𝑡</m:t>
                            </m:r>
                          </m:e>
                          <m:sub>
                            <m:r>
                              <a:rPr lang="it-IT" sz="1500" b="0" i="1" smtClean="0">
                                <a:latin typeface="Cambria Math" panose="02040503050406030204" pitchFamily="18" charset="0"/>
                              </a:rPr>
                              <m:t>𝐴𝐴𝑃𝐿</m:t>
                            </m:r>
                            <m:r>
                              <a:rPr lang="it-IT" sz="1500" b="0" i="1" smtClean="0">
                                <a:latin typeface="Cambria Math" panose="02040503050406030204" pitchFamily="18" charset="0"/>
                              </a:rPr>
                              <m:t>.</m:t>
                            </m:r>
                            <m:r>
                              <a:rPr lang="it-IT" sz="1500" b="0" i="1" smtClean="0">
                                <a:latin typeface="Cambria Math" panose="02040503050406030204" pitchFamily="18" charset="0"/>
                              </a:rPr>
                              <m:t>𝑂</m:t>
                            </m:r>
                          </m:sub>
                        </m:sSub>
                      </m:sub>
                    </m:sSub>
                    <m:r>
                      <a:rPr lang="it-IT" sz="1500" b="0" i="1" smtClean="0">
                        <a:latin typeface="Cambria Math" panose="02040503050406030204" pitchFamily="18" charset="0"/>
                      </a:rPr>
                      <m:t>+</m:t>
                    </m:r>
                    <m:sSub>
                      <m:sSubPr>
                        <m:ctrlPr>
                          <a:rPr lang="it-IT" sz="1500" b="0" i="1" smtClean="0">
                            <a:latin typeface="Cambria Math" panose="02040503050406030204" pitchFamily="18" charset="0"/>
                          </a:rPr>
                        </m:ctrlPr>
                      </m:sSubPr>
                      <m:e>
                        <m:r>
                          <a:rPr lang="it-IT" sz="1500" b="0" i="1" smtClean="0">
                            <a:latin typeface="Cambria Math" panose="02040503050406030204" pitchFamily="18" charset="0"/>
                          </a:rPr>
                          <m:t>𝜔</m:t>
                        </m:r>
                      </m:e>
                      <m:sub>
                        <m:r>
                          <a:rPr lang="it-IT" sz="1500" b="0" i="1" smtClean="0">
                            <a:latin typeface="Cambria Math" panose="02040503050406030204" pitchFamily="18" charset="0"/>
                          </a:rPr>
                          <m:t>2</m:t>
                        </m:r>
                      </m:sub>
                    </m:sSub>
                    <m:r>
                      <a:rPr lang="it-IT" sz="1500" b="0" i="1" smtClean="0">
                        <a:latin typeface="Cambria Math" panose="02040503050406030204" pitchFamily="18" charset="0"/>
                      </a:rPr>
                      <m:t>𝑆𝑃𝑅𝐸𝐴</m:t>
                    </m:r>
                    <m:sSub>
                      <m:sSubPr>
                        <m:ctrlPr>
                          <a:rPr lang="it-IT" sz="1500" b="0" i="1" smtClean="0">
                            <a:latin typeface="Cambria Math" panose="02040503050406030204" pitchFamily="18" charset="0"/>
                          </a:rPr>
                        </m:ctrlPr>
                      </m:sSubPr>
                      <m:e>
                        <m:r>
                          <a:rPr lang="it-IT" sz="1500" b="0" i="1" smtClean="0">
                            <a:latin typeface="Cambria Math" panose="02040503050406030204" pitchFamily="18" charset="0"/>
                          </a:rPr>
                          <m:t>𝐷</m:t>
                        </m:r>
                      </m:e>
                      <m:sub>
                        <m:r>
                          <a:rPr lang="it-IT" sz="1500" b="0" i="1" smtClean="0">
                            <a:latin typeface="Cambria Math" panose="02040503050406030204" pitchFamily="18" charset="0"/>
                          </a:rPr>
                          <m:t>𝑡</m:t>
                        </m:r>
                      </m:sub>
                    </m:sSub>
                  </m:oMath>
                </a14:m>
                <a:endParaRPr lang="it-IT" sz="1500" dirty="0">
                  <a:latin typeface="Bahnschrift" panose="020B0502040204020203" pitchFamily="34" charset="0"/>
                </a:endParaRPr>
              </a:p>
              <a:p>
                <a:r>
                  <a:rPr lang="en-US" sz="1500" b="0" dirty="0">
                    <a:effectLst/>
                    <a:latin typeface="Bahnschrift" panose="020B0502040204020203" pitchFamily="34" charset="0"/>
                  </a:rPr>
                  <a:t>Given the fact that the price of the Apple stock and the contract have almost a correlation of 1, it was expected that also the R-squared was going to be 1, since obviously the Apple price is extremely significant for the estimate. </a:t>
                </a:r>
              </a:p>
              <a:p>
                <a:endParaRPr lang="it-IT" sz="1500" dirty="0">
                  <a:latin typeface="Bahnschrift" panose="020B0502040204020203" pitchFamily="34" charset="0"/>
                </a:endParaRPr>
              </a:p>
              <a:p>
                <a:endParaRPr lang="it-IT" sz="1500" dirty="0">
                  <a:latin typeface="Bahnschrift" panose="020B0502040204020203" pitchFamily="34" charset="0"/>
                </a:endParaRPr>
              </a:p>
            </p:txBody>
          </p:sp>
        </mc:Choice>
        <mc:Fallback xmlns="">
          <p:sp>
            <p:nvSpPr>
              <p:cNvPr id="3" name="Content Placeholder 2">
                <a:extLst>
                  <a:ext uri="{FF2B5EF4-FFF2-40B4-BE49-F238E27FC236}">
                    <a16:creationId xmlns:a16="http://schemas.microsoft.com/office/drawing/2014/main" id="{CD7B975A-34EB-536F-A078-C3135BEE830C}"/>
                  </a:ext>
                </a:extLst>
              </p:cNvPr>
              <p:cNvSpPr>
                <a:spLocks noGrp="1" noRot="1" noChangeAspect="1" noMove="1" noResize="1" noEditPoints="1" noAdjustHandles="1" noChangeArrowheads="1" noChangeShapeType="1" noTextEdit="1"/>
              </p:cNvSpPr>
              <p:nvPr>
                <p:ph idx="1"/>
              </p:nvPr>
            </p:nvSpPr>
            <p:spPr>
              <a:xfrm>
                <a:off x="1097280" y="1845734"/>
                <a:ext cx="6385871" cy="4023360"/>
              </a:xfrm>
              <a:blipFill>
                <a:blip r:embed="rId2"/>
                <a:stretch>
                  <a:fillRect l="-382"/>
                </a:stretch>
              </a:blipFill>
            </p:spPr>
            <p:txBody>
              <a:bodyPr/>
              <a:lstStyle/>
              <a:p>
                <a:r>
                  <a:rPr lang="it-IT">
                    <a:noFill/>
                  </a:rPr>
                  <a:t> </a:t>
                </a:r>
              </a:p>
            </p:txBody>
          </p:sp>
        </mc:Fallback>
      </mc:AlternateContent>
      <p:sp>
        <p:nvSpPr>
          <p:cNvPr id="4" name="Footer Placeholder 3">
            <a:extLst>
              <a:ext uri="{FF2B5EF4-FFF2-40B4-BE49-F238E27FC236}">
                <a16:creationId xmlns:a16="http://schemas.microsoft.com/office/drawing/2014/main" id="{EED6C4D7-698A-F41C-6A05-D68499797D33}"/>
              </a:ext>
            </a:extLst>
          </p:cNvPr>
          <p:cNvSpPr>
            <a:spLocks noGrp="1"/>
          </p:cNvSpPr>
          <p:nvPr>
            <p:ph type="ftr" sz="quarter" idx="11"/>
          </p:nvPr>
        </p:nvSpPr>
        <p:spPr/>
        <p:txBody>
          <a:bodyPr/>
          <a:lstStyle/>
          <a:p>
            <a:r>
              <a:rPr lang="it-IT"/>
              <a:t>matteo.minardi@unitn.it</a:t>
            </a:r>
          </a:p>
        </p:txBody>
      </p:sp>
      <p:sp>
        <p:nvSpPr>
          <p:cNvPr id="5" name="Slide Number Placeholder 4">
            <a:extLst>
              <a:ext uri="{FF2B5EF4-FFF2-40B4-BE49-F238E27FC236}">
                <a16:creationId xmlns:a16="http://schemas.microsoft.com/office/drawing/2014/main" id="{B9441D79-DCB2-D4F8-070E-718CB63E678E}"/>
              </a:ext>
            </a:extLst>
          </p:cNvPr>
          <p:cNvSpPr>
            <a:spLocks noGrp="1"/>
          </p:cNvSpPr>
          <p:nvPr>
            <p:ph type="sldNum" sz="quarter" idx="12"/>
          </p:nvPr>
        </p:nvSpPr>
        <p:spPr/>
        <p:txBody>
          <a:bodyPr/>
          <a:lstStyle/>
          <a:p>
            <a:fld id="{700A0B3D-1A33-4DE6-901D-7EA6338CCE01}" type="slidenum">
              <a:rPr lang="it-IT" smtClean="0"/>
              <a:t>8</a:t>
            </a:fld>
            <a:endParaRPr lang="it-IT"/>
          </a:p>
        </p:txBody>
      </p:sp>
      <p:pic>
        <p:nvPicPr>
          <p:cNvPr id="7" name="Picture 6">
            <a:extLst>
              <a:ext uri="{FF2B5EF4-FFF2-40B4-BE49-F238E27FC236}">
                <a16:creationId xmlns:a16="http://schemas.microsoft.com/office/drawing/2014/main" id="{632EEEA3-386A-C392-6279-DC2B514185AD}"/>
              </a:ext>
            </a:extLst>
          </p:cNvPr>
          <p:cNvPicPr>
            <a:picLocks noChangeAspect="1"/>
          </p:cNvPicPr>
          <p:nvPr/>
        </p:nvPicPr>
        <p:blipFill>
          <a:blip r:embed="rId3"/>
          <a:stretch>
            <a:fillRect/>
          </a:stretch>
        </p:blipFill>
        <p:spPr>
          <a:xfrm>
            <a:off x="3384199" y="3204857"/>
            <a:ext cx="3048592" cy="2474391"/>
          </a:xfrm>
          <a:prstGeom prst="rect">
            <a:avLst/>
          </a:prstGeom>
        </p:spPr>
      </p:pic>
      <p:pic>
        <p:nvPicPr>
          <p:cNvPr id="9" name="Picture 8">
            <a:extLst>
              <a:ext uri="{FF2B5EF4-FFF2-40B4-BE49-F238E27FC236}">
                <a16:creationId xmlns:a16="http://schemas.microsoft.com/office/drawing/2014/main" id="{E05DC1A8-6113-019E-47D6-B82263305BBA}"/>
              </a:ext>
            </a:extLst>
          </p:cNvPr>
          <p:cNvPicPr>
            <a:picLocks noChangeAspect="1"/>
          </p:cNvPicPr>
          <p:nvPr/>
        </p:nvPicPr>
        <p:blipFill>
          <a:blip r:embed="rId4"/>
          <a:stretch>
            <a:fillRect/>
          </a:stretch>
        </p:blipFill>
        <p:spPr>
          <a:xfrm>
            <a:off x="7639600" y="2044534"/>
            <a:ext cx="3572883" cy="3625759"/>
          </a:xfrm>
          <a:prstGeom prst="rect">
            <a:avLst/>
          </a:prstGeom>
        </p:spPr>
      </p:pic>
    </p:spTree>
    <p:extLst>
      <p:ext uri="{BB962C8B-B14F-4D97-AF65-F5344CB8AC3E}">
        <p14:creationId xmlns:p14="http://schemas.microsoft.com/office/powerpoint/2010/main" val="2438459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442CB-C0F5-3E5E-A082-3476349A1FC3}"/>
              </a:ext>
            </a:extLst>
          </p:cNvPr>
          <p:cNvSpPr>
            <a:spLocks noGrp="1"/>
          </p:cNvSpPr>
          <p:nvPr>
            <p:ph type="title"/>
          </p:nvPr>
        </p:nvSpPr>
        <p:spPr/>
        <p:txBody>
          <a:bodyPr/>
          <a:lstStyle/>
          <a:p>
            <a:r>
              <a:rPr lang="it-IT" dirty="0">
                <a:latin typeface="Bahnschrift" panose="020B0502040204020203" pitchFamily="34" charset="0"/>
              </a:rPr>
              <a:t>Underlying stock performance </a:t>
            </a:r>
            <a:r>
              <a:rPr lang="it-IT" sz="3200" dirty="0">
                <a:latin typeface="Bahnschrift" panose="020B0502040204020203" pitchFamily="34" charset="0"/>
              </a:rPr>
              <a:t>(price)</a:t>
            </a:r>
          </a:p>
        </p:txBody>
      </p:sp>
      <p:sp>
        <p:nvSpPr>
          <p:cNvPr id="3" name="Content Placeholder 2">
            <a:extLst>
              <a:ext uri="{FF2B5EF4-FFF2-40B4-BE49-F238E27FC236}">
                <a16:creationId xmlns:a16="http://schemas.microsoft.com/office/drawing/2014/main" id="{CD7B975A-34EB-536F-A078-C3135BEE830C}"/>
              </a:ext>
            </a:extLst>
          </p:cNvPr>
          <p:cNvSpPr>
            <a:spLocks noGrp="1"/>
          </p:cNvSpPr>
          <p:nvPr>
            <p:ph idx="1"/>
          </p:nvPr>
        </p:nvSpPr>
        <p:spPr>
          <a:xfrm>
            <a:off x="1097280" y="1783588"/>
            <a:ext cx="10115203" cy="4023360"/>
          </a:xfrm>
        </p:spPr>
        <p:txBody>
          <a:bodyPr>
            <a:normAutofit/>
          </a:bodyPr>
          <a:lstStyle/>
          <a:p>
            <a:r>
              <a:rPr lang="it-IT" sz="1500" dirty="0">
                <a:latin typeface="Bahnschrift" panose="020B0502040204020203" pitchFamily="34" charset="0"/>
              </a:rPr>
              <a:t>                    UNFAIR RESULTS                                     VS                                        FAIR RESULTS</a:t>
            </a:r>
          </a:p>
        </p:txBody>
      </p:sp>
      <p:sp>
        <p:nvSpPr>
          <p:cNvPr id="4" name="Footer Placeholder 3">
            <a:extLst>
              <a:ext uri="{FF2B5EF4-FFF2-40B4-BE49-F238E27FC236}">
                <a16:creationId xmlns:a16="http://schemas.microsoft.com/office/drawing/2014/main" id="{EED6C4D7-698A-F41C-6A05-D68499797D33}"/>
              </a:ext>
            </a:extLst>
          </p:cNvPr>
          <p:cNvSpPr>
            <a:spLocks noGrp="1"/>
          </p:cNvSpPr>
          <p:nvPr>
            <p:ph type="ftr" sz="quarter" idx="11"/>
          </p:nvPr>
        </p:nvSpPr>
        <p:spPr/>
        <p:txBody>
          <a:bodyPr/>
          <a:lstStyle/>
          <a:p>
            <a:r>
              <a:rPr lang="it-IT"/>
              <a:t>matteo.minardi@unitn.it</a:t>
            </a:r>
          </a:p>
        </p:txBody>
      </p:sp>
      <p:sp>
        <p:nvSpPr>
          <p:cNvPr id="5" name="Slide Number Placeholder 4">
            <a:extLst>
              <a:ext uri="{FF2B5EF4-FFF2-40B4-BE49-F238E27FC236}">
                <a16:creationId xmlns:a16="http://schemas.microsoft.com/office/drawing/2014/main" id="{B9441D79-DCB2-D4F8-070E-718CB63E678E}"/>
              </a:ext>
            </a:extLst>
          </p:cNvPr>
          <p:cNvSpPr>
            <a:spLocks noGrp="1"/>
          </p:cNvSpPr>
          <p:nvPr>
            <p:ph type="sldNum" sz="quarter" idx="12"/>
          </p:nvPr>
        </p:nvSpPr>
        <p:spPr/>
        <p:txBody>
          <a:bodyPr/>
          <a:lstStyle/>
          <a:p>
            <a:fld id="{700A0B3D-1A33-4DE6-901D-7EA6338CCE01}" type="slidenum">
              <a:rPr lang="it-IT" smtClean="0"/>
              <a:t>9</a:t>
            </a:fld>
            <a:endParaRPr lang="it-IT"/>
          </a:p>
        </p:txBody>
      </p:sp>
      <p:sp>
        <p:nvSpPr>
          <p:cNvPr id="13" name="TextBox 12">
            <a:extLst>
              <a:ext uri="{FF2B5EF4-FFF2-40B4-BE49-F238E27FC236}">
                <a16:creationId xmlns:a16="http://schemas.microsoft.com/office/drawing/2014/main" id="{F153D92F-56B8-192E-92AE-C6E043A9A9A7}"/>
              </a:ext>
            </a:extLst>
          </p:cNvPr>
          <p:cNvSpPr txBox="1"/>
          <p:nvPr/>
        </p:nvSpPr>
        <p:spPr>
          <a:xfrm>
            <a:off x="6970881" y="5026134"/>
            <a:ext cx="3868754" cy="830997"/>
          </a:xfrm>
          <a:prstGeom prst="rect">
            <a:avLst/>
          </a:prstGeom>
          <a:noFill/>
        </p:spPr>
        <p:txBody>
          <a:bodyPr wrap="square">
            <a:spAutoFit/>
          </a:bodyPr>
          <a:lstStyle/>
          <a:p>
            <a:r>
              <a:rPr lang="en-US" sz="1200" b="0" i="0" dirty="0">
                <a:solidFill>
                  <a:srgbClr val="3B3B3B"/>
                </a:solidFill>
                <a:effectLst/>
                <a:latin typeface="Consolas" panose="020B0609020204030204" pitchFamily="49" charset="0"/>
              </a:rPr>
              <a:t>Single value prediction:</a:t>
            </a:r>
            <a:br>
              <a:rPr lang="en-US" sz="1200" b="0" i="0" dirty="0">
                <a:solidFill>
                  <a:srgbClr val="3B3B3B"/>
                </a:solidFill>
                <a:effectLst/>
                <a:latin typeface="Consolas" panose="020B0609020204030204" pitchFamily="49" charset="0"/>
              </a:rPr>
            </a:br>
            <a:r>
              <a:rPr lang="en-US" sz="1200" b="0" i="0" dirty="0">
                <a:solidFill>
                  <a:srgbClr val="3B3B3B"/>
                </a:solidFill>
                <a:effectLst/>
                <a:latin typeface="Consolas" panose="020B0609020204030204" pitchFamily="49" charset="0"/>
              </a:rPr>
              <a:t>Accuracy score: 0.9968941058794363 </a:t>
            </a:r>
            <a:br>
              <a:rPr lang="en-US" sz="1200" b="0" i="0" dirty="0">
                <a:solidFill>
                  <a:srgbClr val="3B3B3B"/>
                </a:solidFill>
                <a:effectLst/>
                <a:latin typeface="Consolas" panose="020B0609020204030204" pitchFamily="49" charset="0"/>
              </a:rPr>
            </a:br>
            <a:r>
              <a:rPr lang="en-US" sz="1200" b="0" i="0" dirty="0">
                <a:solidFill>
                  <a:srgbClr val="3B3B3B"/>
                </a:solidFill>
                <a:effectLst/>
                <a:latin typeface="Consolas" panose="020B0609020204030204" pitchFamily="49" charset="0"/>
              </a:rPr>
              <a:t>Predicted value: 0.9303200797880049 </a:t>
            </a:r>
            <a:br>
              <a:rPr lang="en-US" sz="1200" b="0" i="0" dirty="0">
                <a:solidFill>
                  <a:srgbClr val="3B3B3B"/>
                </a:solidFill>
                <a:effectLst/>
                <a:latin typeface="Consolas" panose="020B0609020204030204" pitchFamily="49" charset="0"/>
              </a:rPr>
            </a:br>
            <a:r>
              <a:rPr lang="en-US" sz="1200" b="0" i="0" dirty="0" err="1">
                <a:solidFill>
                  <a:srgbClr val="3B3B3B"/>
                </a:solidFill>
                <a:effectLst/>
                <a:latin typeface="Consolas" panose="020B0609020204030204" pitchFamily="49" charset="0"/>
              </a:rPr>
              <a:t>GroundTruth</a:t>
            </a:r>
            <a:r>
              <a:rPr lang="en-US" sz="1200" b="0" i="0" dirty="0">
                <a:solidFill>
                  <a:srgbClr val="3B3B3B"/>
                </a:solidFill>
                <a:effectLst/>
                <a:latin typeface="Consolas" panose="020B0609020204030204" pitchFamily="49" charset="0"/>
              </a:rPr>
              <a:t> value: 0.9860506290456943</a:t>
            </a:r>
            <a:endParaRPr lang="it-IT" sz="1200" dirty="0"/>
          </a:p>
        </p:txBody>
      </p:sp>
      <p:grpSp>
        <p:nvGrpSpPr>
          <p:cNvPr id="17" name="Group 16">
            <a:extLst>
              <a:ext uri="{FF2B5EF4-FFF2-40B4-BE49-F238E27FC236}">
                <a16:creationId xmlns:a16="http://schemas.microsoft.com/office/drawing/2014/main" id="{1A61593D-C994-6984-8239-B4EEFAECB11F}"/>
              </a:ext>
            </a:extLst>
          </p:cNvPr>
          <p:cNvGrpSpPr/>
          <p:nvPr/>
        </p:nvGrpSpPr>
        <p:grpSpPr>
          <a:xfrm>
            <a:off x="1097280" y="2043585"/>
            <a:ext cx="3868755" cy="2250518"/>
            <a:chOff x="1097280" y="2289450"/>
            <a:chExt cx="3868755" cy="2250518"/>
          </a:xfrm>
        </p:grpSpPr>
        <p:pic>
          <p:nvPicPr>
            <p:cNvPr id="8" name="Picture 7">
              <a:extLst>
                <a:ext uri="{FF2B5EF4-FFF2-40B4-BE49-F238E27FC236}">
                  <a16:creationId xmlns:a16="http://schemas.microsoft.com/office/drawing/2014/main" id="{8786A582-EAC6-F53E-A5BD-1C94BB1D6681}"/>
                </a:ext>
              </a:extLst>
            </p:cNvPr>
            <p:cNvPicPr>
              <a:picLocks noChangeAspect="1"/>
            </p:cNvPicPr>
            <p:nvPr/>
          </p:nvPicPr>
          <p:blipFill>
            <a:blip r:embed="rId2"/>
            <a:stretch>
              <a:fillRect/>
            </a:stretch>
          </p:blipFill>
          <p:spPr>
            <a:xfrm>
              <a:off x="1097280" y="2289450"/>
              <a:ext cx="3868755" cy="2004634"/>
            </a:xfrm>
            <a:prstGeom prst="rect">
              <a:avLst/>
            </a:prstGeom>
          </p:spPr>
        </p:pic>
        <p:sp>
          <p:nvSpPr>
            <p:cNvPr id="14" name="TextBox 13">
              <a:extLst>
                <a:ext uri="{FF2B5EF4-FFF2-40B4-BE49-F238E27FC236}">
                  <a16:creationId xmlns:a16="http://schemas.microsoft.com/office/drawing/2014/main" id="{08CF9C4C-91DB-AC96-5BC1-218CEC65943D}"/>
                </a:ext>
              </a:extLst>
            </p:cNvPr>
            <p:cNvSpPr txBox="1"/>
            <p:nvPr/>
          </p:nvSpPr>
          <p:spPr>
            <a:xfrm>
              <a:off x="1970937" y="4262969"/>
              <a:ext cx="2452338" cy="276999"/>
            </a:xfrm>
            <a:prstGeom prst="rect">
              <a:avLst/>
            </a:prstGeom>
            <a:noFill/>
          </p:spPr>
          <p:txBody>
            <a:bodyPr wrap="none" rtlCol="0">
              <a:spAutoFit/>
            </a:bodyPr>
            <a:lstStyle/>
            <a:p>
              <a:r>
                <a:rPr lang="it-IT" sz="1200" dirty="0"/>
                <a:t>Above: using LSTM,  Below: using RF</a:t>
              </a:r>
            </a:p>
          </p:txBody>
        </p:sp>
      </p:grpSp>
      <p:grpSp>
        <p:nvGrpSpPr>
          <p:cNvPr id="18" name="Group 17">
            <a:extLst>
              <a:ext uri="{FF2B5EF4-FFF2-40B4-BE49-F238E27FC236}">
                <a16:creationId xmlns:a16="http://schemas.microsoft.com/office/drawing/2014/main" id="{DCC4CB42-B336-949B-A810-111744980D5B}"/>
              </a:ext>
            </a:extLst>
          </p:cNvPr>
          <p:cNvGrpSpPr/>
          <p:nvPr/>
        </p:nvGrpSpPr>
        <p:grpSpPr>
          <a:xfrm>
            <a:off x="6232849" y="2058263"/>
            <a:ext cx="4606786" cy="2281634"/>
            <a:chOff x="6232849" y="2289449"/>
            <a:chExt cx="4606786" cy="2281634"/>
          </a:xfrm>
        </p:grpSpPr>
        <p:pic>
          <p:nvPicPr>
            <p:cNvPr id="11" name="Picture 10">
              <a:extLst>
                <a:ext uri="{FF2B5EF4-FFF2-40B4-BE49-F238E27FC236}">
                  <a16:creationId xmlns:a16="http://schemas.microsoft.com/office/drawing/2014/main" id="{535AC559-FE10-7B33-8197-9C9B7A5F5B11}"/>
                </a:ext>
              </a:extLst>
            </p:cNvPr>
            <p:cNvPicPr>
              <a:picLocks noChangeAspect="1"/>
            </p:cNvPicPr>
            <p:nvPr/>
          </p:nvPicPr>
          <p:blipFill>
            <a:blip r:embed="rId3"/>
            <a:stretch>
              <a:fillRect/>
            </a:stretch>
          </p:blipFill>
          <p:spPr>
            <a:xfrm>
              <a:off x="6232849" y="2289449"/>
              <a:ext cx="4606786" cy="1977135"/>
            </a:xfrm>
            <a:prstGeom prst="rect">
              <a:avLst/>
            </a:prstGeom>
          </p:spPr>
        </p:pic>
        <p:sp>
          <p:nvSpPr>
            <p:cNvPr id="15" name="TextBox 14">
              <a:extLst>
                <a:ext uri="{FF2B5EF4-FFF2-40B4-BE49-F238E27FC236}">
                  <a16:creationId xmlns:a16="http://schemas.microsoft.com/office/drawing/2014/main" id="{AEE5839E-0E92-AE67-8B10-277812709D05}"/>
                </a:ext>
              </a:extLst>
            </p:cNvPr>
            <p:cNvSpPr txBox="1"/>
            <p:nvPr/>
          </p:nvSpPr>
          <p:spPr>
            <a:xfrm>
              <a:off x="6720328" y="4294084"/>
              <a:ext cx="2477858" cy="276999"/>
            </a:xfrm>
            <a:prstGeom prst="rect">
              <a:avLst/>
            </a:prstGeom>
            <a:noFill/>
          </p:spPr>
          <p:txBody>
            <a:bodyPr wrap="none" rtlCol="0">
              <a:spAutoFit/>
            </a:bodyPr>
            <a:lstStyle/>
            <a:p>
              <a:r>
                <a:rPr lang="it-IT" sz="1200" dirty="0"/>
                <a:t>Fig.2: fair prediction, multiple results</a:t>
              </a:r>
            </a:p>
          </p:txBody>
        </p:sp>
      </p:grpSp>
      <p:sp>
        <p:nvSpPr>
          <p:cNvPr id="16" name="TextBox 15">
            <a:extLst>
              <a:ext uri="{FF2B5EF4-FFF2-40B4-BE49-F238E27FC236}">
                <a16:creationId xmlns:a16="http://schemas.microsoft.com/office/drawing/2014/main" id="{6F0FD242-1040-591C-F5B1-C8170633BBA1}"/>
              </a:ext>
            </a:extLst>
          </p:cNvPr>
          <p:cNvSpPr txBox="1"/>
          <p:nvPr/>
        </p:nvSpPr>
        <p:spPr>
          <a:xfrm>
            <a:off x="7145989" y="4646122"/>
            <a:ext cx="2780505" cy="369332"/>
          </a:xfrm>
          <a:prstGeom prst="rect">
            <a:avLst/>
          </a:prstGeom>
          <a:noFill/>
        </p:spPr>
        <p:txBody>
          <a:bodyPr wrap="none" rtlCol="0">
            <a:spAutoFit/>
          </a:bodyPr>
          <a:lstStyle/>
          <a:p>
            <a:r>
              <a:rPr lang="it-IT" dirty="0"/>
              <a:t>Fair prediction, single result</a:t>
            </a:r>
          </a:p>
        </p:txBody>
      </p:sp>
      <p:pic>
        <p:nvPicPr>
          <p:cNvPr id="20" name="Picture 19">
            <a:extLst>
              <a:ext uri="{FF2B5EF4-FFF2-40B4-BE49-F238E27FC236}">
                <a16:creationId xmlns:a16="http://schemas.microsoft.com/office/drawing/2014/main" id="{CF116E1C-F274-D26E-CED0-E823912326A1}"/>
              </a:ext>
            </a:extLst>
          </p:cNvPr>
          <p:cNvPicPr>
            <a:picLocks noChangeAspect="1"/>
          </p:cNvPicPr>
          <p:nvPr/>
        </p:nvPicPr>
        <p:blipFill>
          <a:blip r:embed="rId4"/>
          <a:stretch>
            <a:fillRect/>
          </a:stretch>
        </p:blipFill>
        <p:spPr>
          <a:xfrm>
            <a:off x="1097280" y="4294084"/>
            <a:ext cx="3971798" cy="2004634"/>
          </a:xfrm>
          <a:prstGeom prst="rect">
            <a:avLst/>
          </a:prstGeom>
        </p:spPr>
      </p:pic>
    </p:spTree>
    <p:extLst>
      <p:ext uri="{BB962C8B-B14F-4D97-AF65-F5344CB8AC3E}">
        <p14:creationId xmlns:p14="http://schemas.microsoft.com/office/powerpoint/2010/main" val="262704320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509</TotalTime>
  <Words>1468</Words>
  <Application>Microsoft Office PowerPoint</Application>
  <PresentationFormat>Widescreen</PresentationFormat>
  <Paragraphs>150</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Bahnschrift</vt:lpstr>
      <vt:lpstr>Calibri</vt:lpstr>
      <vt:lpstr>Calibri Light</vt:lpstr>
      <vt:lpstr>Cambria Math</vt:lpstr>
      <vt:lpstr>Consolas</vt:lpstr>
      <vt:lpstr>Söhne</vt:lpstr>
      <vt:lpstr>Wingdings</vt:lpstr>
      <vt:lpstr>Retrospect</vt:lpstr>
      <vt:lpstr>AI for Finance: Forecasting pricing of futures contract</vt:lpstr>
      <vt:lpstr>Table of contents</vt:lpstr>
      <vt:lpstr>Introduction to the problem</vt:lpstr>
      <vt:lpstr>Refinitiv Eikon and Data used</vt:lpstr>
      <vt:lpstr>Proposed solutions</vt:lpstr>
      <vt:lpstr>Forecasting models</vt:lpstr>
      <vt:lpstr>General intuition: ideal (unrealistic) case</vt:lpstr>
      <vt:lpstr>Underlying stock performance</vt:lpstr>
      <vt:lpstr>Underlying stock performance (price)</vt:lpstr>
      <vt:lpstr>Underlying stock performance</vt:lpstr>
      <vt:lpstr>Underlying stock performance (returns)</vt:lpstr>
      <vt:lpstr>Incorporating the market and sentiment analysis</vt:lpstr>
      <vt:lpstr>Incorporating the market and sentiment analysis</vt:lpstr>
      <vt:lpstr>Incorporating the market and sentiment analysis</vt:lpstr>
      <vt:lpstr>Incorporating the market and sentiment analysis</vt:lpstr>
      <vt:lpstr>Incorporating the market and sentiment analysis</vt:lpstr>
      <vt:lpstr>Incorporating the market and sentiment analysis</vt:lpstr>
      <vt:lpstr>Comparing results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for Finance: Forecasting pricing of futures contract</dc:title>
  <dc:creator>Minardi, Matteo</dc:creator>
  <cp:lastModifiedBy>Minardi, Matteo</cp:lastModifiedBy>
  <cp:revision>3</cp:revision>
  <dcterms:created xsi:type="dcterms:W3CDTF">2023-07-05T09:38:43Z</dcterms:created>
  <dcterms:modified xsi:type="dcterms:W3CDTF">2023-07-05T18:14:05Z</dcterms:modified>
</cp:coreProperties>
</file>