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735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94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98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62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27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055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20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503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07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8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54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41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797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5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3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841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5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E396-9A35-4D26-BF1D-A8070E35A707}" type="datetimeFigureOut">
              <a:rPr lang="it-IT" smtClean="0"/>
              <a:t>07/12/2023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4C6B6A-1D86-4C1F-84EA-B890869845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4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EA38E9-D397-6D4A-8C90-9DE3AF11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13564"/>
            <a:ext cx="8915399" cy="2262781"/>
          </a:xfrm>
        </p:spPr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</a:rPr>
              <a:t>Education in Bogotá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3A3173-0A9A-93ED-B2B1-A0C325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776345"/>
            <a:ext cx="8915399" cy="1126283"/>
          </a:xfrm>
        </p:spPr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</a:rPr>
              <a:t>Analysis of education level in Bogotá schools</a:t>
            </a: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8971C69-8010-D27B-CDAD-CFCDBDFDFC20}"/>
              </a:ext>
            </a:extLst>
          </p:cNvPr>
          <p:cNvSpPr txBox="1">
            <a:spLocks/>
          </p:cNvSpPr>
          <p:nvPr/>
        </p:nvSpPr>
        <p:spPr>
          <a:xfrm>
            <a:off x="9384633" y="5120640"/>
            <a:ext cx="2119980" cy="137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Sebastian Leiva </a:t>
            </a:r>
          </a:p>
          <a:p>
            <a:r>
              <a:rPr lang="it-IT" dirty="0"/>
              <a:t>Matteo Negri</a:t>
            </a:r>
          </a:p>
          <a:p>
            <a:r>
              <a:rPr lang="it-IT" dirty="0"/>
              <a:t>Paolo </a:t>
            </a:r>
            <a:r>
              <a:rPr lang="it-IT" dirty="0" err="1"/>
              <a:t>Trifilio</a:t>
            </a:r>
            <a:endParaRPr lang="it-IT" dirty="0"/>
          </a:p>
          <a:p>
            <a:r>
              <a:rPr lang="it-IT" dirty="0"/>
              <a:t>Luca Tramacere</a:t>
            </a:r>
          </a:p>
        </p:txBody>
      </p:sp>
    </p:spTree>
    <p:extLst>
      <p:ext uri="{BB962C8B-B14F-4D97-AF65-F5344CB8AC3E}">
        <p14:creationId xmlns:p14="http://schemas.microsoft.com/office/powerpoint/2010/main" val="240155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ED657-442D-9B84-015F-55D939FF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5E09432-FA50-9E4A-A04F-050FED097781}"/>
              </a:ext>
            </a:extLst>
          </p:cNvPr>
          <p:cNvSpPr txBox="1">
            <a:spLocks/>
          </p:cNvSpPr>
          <p:nvPr/>
        </p:nvSpPr>
        <p:spPr>
          <a:xfrm>
            <a:off x="2357414" y="1512001"/>
            <a:ext cx="1990779" cy="57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/>
              <a:t>Main</a:t>
            </a:r>
            <a:r>
              <a:rPr lang="it-IT" sz="2000" b="1" dirty="0"/>
              <a:t> </a:t>
            </a:r>
            <a:r>
              <a:rPr lang="it-IT" sz="2000" b="1" dirty="0" err="1"/>
              <a:t>variables</a:t>
            </a:r>
            <a:endParaRPr lang="it-IT" sz="2000" b="1" dirty="0"/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67A92B53-52CA-1544-BFCA-B0BB9105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65" y="3246197"/>
            <a:ext cx="965734" cy="96573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3EF8FCF-B4C8-254A-A651-0A8A7C59645B}"/>
              </a:ext>
            </a:extLst>
          </p:cNvPr>
          <p:cNvCxnSpPr>
            <a:cxnSpLocks/>
          </p:cNvCxnSpPr>
          <p:nvPr/>
        </p:nvCxnSpPr>
        <p:spPr>
          <a:xfrm>
            <a:off x="6328475" y="1487759"/>
            <a:ext cx="0" cy="512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A51E191-F9D8-4047-95B5-FB5A441914A2}"/>
              </a:ext>
            </a:extLst>
          </p:cNvPr>
          <p:cNvSpPr txBox="1">
            <a:spLocks/>
          </p:cNvSpPr>
          <p:nvPr/>
        </p:nvSpPr>
        <p:spPr>
          <a:xfrm>
            <a:off x="1367555" y="2132688"/>
            <a:ext cx="4728441" cy="738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scores</a:t>
            </a:r>
            <a:r>
              <a:rPr lang="it-IT" dirty="0"/>
              <a:t> of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 in </a:t>
            </a:r>
            <a:r>
              <a:rPr lang="it-IT" dirty="0" err="1"/>
              <a:t>schools</a:t>
            </a:r>
            <a:r>
              <a:rPr lang="it-IT" dirty="0"/>
              <a:t> of </a:t>
            </a:r>
            <a:r>
              <a:rPr lang="it-IT" dirty="0" err="1"/>
              <a:t>Bogotà</a:t>
            </a:r>
            <a:r>
              <a:rPr lang="it-IT" dirty="0"/>
              <a:t> </a:t>
            </a:r>
            <a:r>
              <a:rPr lang="it-IT" dirty="0" err="1"/>
              <a:t>overall</a:t>
            </a:r>
            <a:r>
              <a:rPr lang="it-IT" dirty="0"/>
              <a:t> and by </a:t>
            </a:r>
            <a:r>
              <a:rPr lang="it-IT" dirty="0" err="1"/>
              <a:t>subject</a:t>
            </a:r>
            <a:r>
              <a:rPr lang="it-IT" dirty="0"/>
              <a:t>.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5B6499B2-AB7C-2548-8AC8-6E50B338DCEB}"/>
              </a:ext>
            </a:extLst>
          </p:cNvPr>
          <p:cNvSpPr txBox="1">
            <a:spLocks/>
          </p:cNvSpPr>
          <p:nvPr/>
        </p:nvSpPr>
        <p:spPr>
          <a:xfrm>
            <a:off x="1075300" y="4992441"/>
            <a:ext cx="5108516" cy="57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Reading		Math		Social </a:t>
            </a:r>
            <a:r>
              <a:rPr lang="it-IT" dirty="0" err="1"/>
              <a:t>Studies</a:t>
            </a:r>
            <a:endParaRPr lang="it-IT" sz="2000" dirty="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79E6B446-9E44-8B47-ABEF-99656DFB423A}"/>
              </a:ext>
            </a:extLst>
          </p:cNvPr>
          <p:cNvSpPr txBox="1">
            <a:spLocks/>
          </p:cNvSpPr>
          <p:nvPr/>
        </p:nvSpPr>
        <p:spPr>
          <a:xfrm>
            <a:off x="1876117" y="5988891"/>
            <a:ext cx="4086086" cy="57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Science		English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A834B78-43F6-7745-99EC-1C4E3B6AAF80}"/>
              </a:ext>
            </a:extLst>
          </p:cNvPr>
          <p:cNvCxnSpPr>
            <a:cxnSpLocks/>
          </p:cNvCxnSpPr>
          <p:nvPr/>
        </p:nvCxnSpPr>
        <p:spPr>
          <a:xfrm flipH="1">
            <a:off x="1876117" y="4211931"/>
            <a:ext cx="1476687" cy="7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0B32101-47AE-594C-B5FC-FF5886BDDCEF}"/>
              </a:ext>
            </a:extLst>
          </p:cNvPr>
          <p:cNvCxnSpPr>
            <a:cxnSpLocks/>
          </p:cNvCxnSpPr>
          <p:nvPr/>
        </p:nvCxnSpPr>
        <p:spPr>
          <a:xfrm>
            <a:off x="3352804" y="4211931"/>
            <a:ext cx="0" cy="7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7D902C2-ADB2-744F-A178-19AD71BCC039}"/>
              </a:ext>
            </a:extLst>
          </p:cNvPr>
          <p:cNvCxnSpPr>
            <a:cxnSpLocks/>
          </p:cNvCxnSpPr>
          <p:nvPr/>
        </p:nvCxnSpPr>
        <p:spPr>
          <a:xfrm>
            <a:off x="3352804" y="4211931"/>
            <a:ext cx="1694543" cy="7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1A4A834-5913-8B48-8E7A-4109BE9FAC48}"/>
              </a:ext>
            </a:extLst>
          </p:cNvPr>
          <p:cNvCxnSpPr>
            <a:cxnSpLocks/>
          </p:cNvCxnSpPr>
          <p:nvPr/>
        </p:nvCxnSpPr>
        <p:spPr>
          <a:xfrm>
            <a:off x="3352804" y="4211931"/>
            <a:ext cx="847271" cy="16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D5D1B47-C272-B44D-9592-A95C11A82165}"/>
              </a:ext>
            </a:extLst>
          </p:cNvPr>
          <p:cNvCxnSpPr>
            <a:cxnSpLocks/>
          </p:cNvCxnSpPr>
          <p:nvPr/>
        </p:nvCxnSpPr>
        <p:spPr>
          <a:xfrm flipH="1">
            <a:off x="2422447" y="4211931"/>
            <a:ext cx="930357" cy="17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45E24FE8-53FA-3D47-B600-2D23ACF23BBB}"/>
              </a:ext>
            </a:extLst>
          </p:cNvPr>
          <p:cNvSpPr txBox="1">
            <a:spLocks/>
          </p:cNvSpPr>
          <p:nvPr/>
        </p:nvSpPr>
        <p:spPr>
          <a:xfrm>
            <a:off x="8244851" y="1512001"/>
            <a:ext cx="1990779" cy="57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/>
              <a:t>Features</a:t>
            </a:r>
            <a:endParaRPr lang="it-IT" sz="2000" b="1" dirty="0"/>
          </a:p>
          <a:p>
            <a:pPr marL="0" indent="0">
              <a:buNone/>
            </a:pPr>
            <a:endParaRPr lang="it-IT" sz="2000" b="1" dirty="0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5E1D147-8523-FD4F-9A81-62F08F2D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281" y="2977108"/>
            <a:ext cx="890570" cy="89057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D1EDEED9-D876-CD48-B658-CECF26778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11" y="5139666"/>
            <a:ext cx="892840" cy="892840"/>
          </a:xfrm>
          <a:prstGeom prst="rect">
            <a:avLst/>
          </a:prstGeom>
        </p:spPr>
      </p:pic>
      <p:sp>
        <p:nvSpPr>
          <p:cNvPr id="39" name="Segnaposto contenuto 2">
            <a:extLst>
              <a:ext uri="{FF2B5EF4-FFF2-40B4-BE49-F238E27FC236}">
                <a16:creationId xmlns:a16="http://schemas.microsoft.com/office/drawing/2014/main" id="{144A9946-C05F-454A-BF38-0720C3145A31}"/>
              </a:ext>
            </a:extLst>
          </p:cNvPr>
          <p:cNvSpPr txBox="1">
            <a:spLocks/>
          </p:cNvSpPr>
          <p:nvPr/>
        </p:nvSpPr>
        <p:spPr>
          <a:xfrm>
            <a:off x="9488876" y="2132161"/>
            <a:ext cx="2320831" cy="148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it-IT" dirty="0"/>
              <a:t>School </a:t>
            </a:r>
            <a:r>
              <a:rPr lang="it-IT" dirty="0" err="1"/>
              <a:t>coordinates</a:t>
            </a:r>
            <a:endParaRPr lang="it-IT" dirty="0"/>
          </a:p>
          <a:p>
            <a:pPr>
              <a:buFontTx/>
              <a:buChar char="-"/>
            </a:pPr>
            <a:r>
              <a:rPr lang="it-IT" dirty="0" err="1"/>
              <a:t>Neighborhood</a:t>
            </a:r>
            <a:endParaRPr lang="it-IT" dirty="0"/>
          </a:p>
        </p:txBody>
      </p: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0C55723D-4962-6E40-8B1C-2B6FCA4559AC}"/>
              </a:ext>
            </a:extLst>
          </p:cNvPr>
          <p:cNvSpPr txBox="1">
            <a:spLocks/>
          </p:cNvSpPr>
          <p:nvPr/>
        </p:nvSpPr>
        <p:spPr>
          <a:xfrm>
            <a:off x="6622763" y="2132161"/>
            <a:ext cx="2311231" cy="711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Geographical</a:t>
            </a:r>
            <a:r>
              <a:rPr lang="it-IT" dirty="0"/>
              <a:t> information</a:t>
            </a:r>
          </a:p>
        </p:txBody>
      </p:sp>
      <p:sp>
        <p:nvSpPr>
          <p:cNvPr id="42" name="Segnaposto contenuto 2">
            <a:extLst>
              <a:ext uri="{FF2B5EF4-FFF2-40B4-BE49-F238E27FC236}">
                <a16:creationId xmlns:a16="http://schemas.microsoft.com/office/drawing/2014/main" id="{30C40661-D1D7-174F-B630-4B5653683F5F}"/>
              </a:ext>
            </a:extLst>
          </p:cNvPr>
          <p:cNvSpPr txBox="1">
            <a:spLocks/>
          </p:cNvSpPr>
          <p:nvPr/>
        </p:nvSpPr>
        <p:spPr>
          <a:xfrm>
            <a:off x="6622762" y="4328401"/>
            <a:ext cx="2536723" cy="711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School – </a:t>
            </a:r>
            <a:r>
              <a:rPr lang="it-IT" dirty="0" err="1"/>
              <a:t>specific</a:t>
            </a:r>
            <a:r>
              <a:rPr lang="it-IT" dirty="0"/>
              <a:t> information</a:t>
            </a:r>
          </a:p>
        </p:txBody>
      </p: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697D8636-9290-C247-A94B-45E77F83641C}"/>
              </a:ext>
            </a:extLst>
          </p:cNvPr>
          <p:cNvSpPr txBox="1">
            <a:spLocks/>
          </p:cNvSpPr>
          <p:nvPr/>
        </p:nvSpPr>
        <p:spPr>
          <a:xfrm>
            <a:off x="9488876" y="4328401"/>
            <a:ext cx="2320831" cy="2288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students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Public or private</a:t>
            </a:r>
          </a:p>
          <a:p>
            <a:pPr>
              <a:buFontTx/>
              <a:buChar char="-"/>
            </a:pPr>
            <a:r>
              <a:rPr lang="it-IT" dirty="0" err="1"/>
              <a:t>Type</a:t>
            </a:r>
            <a:r>
              <a:rPr lang="it-IT" dirty="0"/>
              <a:t> of educational </a:t>
            </a:r>
            <a:r>
              <a:rPr lang="it-IT" dirty="0" err="1"/>
              <a:t>program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4738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B2C9E-981B-029B-72ED-A567CB4B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Goals of the 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8A7414-EC68-8D69-EF17-0BE8EF07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756" y="1801981"/>
            <a:ext cx="9272856" cy="4431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The Mayor of Bogotá </a:t>
            </a:r>
            <a:r>
              <a:rPr lang="it-IT" sz="2000" dirty="0" err="1"/>
              <a:t>is</a:t>
            </a:r>
            <a:r>
              <a:rPr lang="it-IT" sz="2000" dirty="0"/>
              <a:t> planning to </a:t>
            </a:r>
            <a:r>
              <a:rPr lang="it-IT" sz="2000" dirty="0" err="1"/>
              <a:t>invest</a:t>
            </a:r>
            <a:r>
              <a:rPr lang="it-IT" sz="2000" dirty="0"/>
              <a:t> in a new </a:t>
            </a:r>
            <a:r>
              <a:rPr lang="it-IT" sz="2000" dirty="0" err="1"/>
              <a:t>school</a:t>
            </a:r>
            <a:r>
              <a:rPr lang="it-IT" sz="2000" dirty="0"/>
              <a:t> and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asked</a:t>
            </a:r>
            <a:r>
              <a:rPr lang="it-IT" sz="2000" dirty="0"/>
              <a:t> for </a:t>
            </a:r>
            <a:r>
              <a:rPr lang="it-IT" sz="2000" dirty="0" err="1"/>
              <a:t>our</a:t>
            </a:r>
            <a:r>
              <a:rPr lang="it-IT" sz="2000" dirty="0"/>
              <a:t> help to </a:t>
            </a:r>
            <a:r>
              <a:rPr lang="it-IT" sz="2000" dirty="0" err="1"/>
              <a:t>identify</a:t>
            </a:r>
            <a:r>
              <a:rPr lang="it-IT" sz="2000" dirty="0"/>
              <a:t> the best </a:t>
            </a:r>
            <a:r>
              <a:rPr lang="it-IT" sz="2000" dirty="0" err="1"/>
              <a:t>conditions</a:t>
            </a:r>
            <a:r>
              <a:rPr lang="it-IT" sz="2000" dirty="0"/>
              <a:t> to </a:t>
            </a:r>
            <a:r>
              <a:rPr lang="it-IT" sz="2000" dirty="0" err="1"/>
              <a:t>maximize</a:t>
            </a:r>
            <a:r>
              <a:rPr lang="it-IT" sz="2000" dirty="0"/>
              <a:t> the </a:t>
            </a:r>
            <a:r>
              <a:rPr lang="it-IT" sz="2000" dirty="0" err="1"/>
              <a:t>mean</a:t>
            </a:r>
            <a:r>
              <a:rPr lang="it-IT" sz="2000" dirty="0"/>
              <a:t> score of the </a:t>
            </a:r>
            <a:r>
              <a:rPr lang="it-IT" sz="2000" dirty="0" err="1"/>
              <a:t>students</a:t>
            </a:r>
            <a:r>
              <a:rPr lang="it-IT" sz="2000" dirty="0"/>
              <a:t> on the </a:t>
            </a:r>
            <a:r>
              <a:rPr lang="it-IT" sz="2000" dirty="0" err="1"/>
              <a:t>final</a:t>
            </a:r>
            <a:r>
              <a:rPr lang="it-IT" sz="2000" dirty="0"/>
              <a:t> test.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want</a:t>
            </a:r>
            <a:r>
              <a:rPr lang="it-IT" sz="2000" dirty="0"/>
              <a:t> to </a:t>
            </a:r>
            <a:r>
              <a:rPr lang="it-IT" sz="2000" dirty="0" err="1"/>
              <a:t>analyse</a:t>
            </a:r>
            <a:r>
              <a:rPr lang="it-IT" sz="2000" dirty="0"/>
              <a:t>:</a:t>
            </a:r>
          </a:p>
          <a:p>
            <a:pPr lvl="1"/>
            <a:r>
              <a:rPr lang="it-IT" sz="2000" dirty="0" err="1"/>
              <a:t>Spatial</a:t>
            </a:r>
            <a:r>
              <a:rPr lang="it-IT" sz="2000" dirty="0"/>
              <a:t> </a:t>
            </a:r>
            <a:r>
              <a:rPr lang="it-IT" sz="2000" dirty="0" err="1"/>
              <a:t>dependence</a:t>
            </a:r>
            <a:r>
              <a:rPr lang="it-IT" sz="2000" dirty="0"/>
              <a:t> of the </a:t>
            </a:r>
            <a:r>
              <a:rPr lang="it-IT" sz="2000" dirty="0" err="1"/>
              <a:t>overall</a:t>
            </a:r>
            <a:r>
              <a:rPr lang="it-IT" sz="2000" dirty="0"/>
              <a:t> score and of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subject’s</a:t>
            </a:r>
            <a:r>
              <a:rPr lang="it-IT" sz="2000" dirty="0"/>
              <a:t> score</a:t>
            </a:r>
          </a:p>
          <a:p>
            <a:pPr lvl="1"/>
            <a:r>
              <a:rPr lang="it-IT" sz="2000" dirty="0"/>
              <a:t>How the </a:t>
            </a:r>
            <a:r>
              <a:rPr lang="it-IT" sz="2000" dirty="0" err="1"/>
              <a:t>specific</a:t>
            </a:r>
            <a:r>
              <a:rPr lang="it-IT" sz="2000" dirty="0"/>
              <a:t> </a:t>
            </a:r>
            <a:r>
              <a:rPr lang="it-IT" sz="2000" dirty="0" err="1"/>
              <a:t>characteristics</a:t>
            </a:r>
            <a:r>
              <a:rPr lang="it-IT" sz="2000" dirty="0"/>
              <a:t> of the </a:t>
            </a:r>
            <a:r>
              <a:rPr lang="it-IT" sz="2000" dirty="0" err="1"/>
              <a:t>schools</a:t>
            </a:r>
            <a:r>
              <a:rPr lang="it-IT" sz="2000" dirty="0"/>
              <a:t> </a:t>
            </a:r>
            <a:r>
              <a:rPr lang="it-IT" sz="2000" dirty="0" err="1"/>
              <a:t>influence</a:t>
            </a:r>
            <a:r>
              <a:rPr lang="it-IT" sz="2000" dirty="0"/>
              <a:t> </a:t>
            </a:r>
            <a:r>
              <a:rPr lang="it-IT" sz="2000" dirty="0" err="1"/>
              <a:t>both</a:t>
            </a:r>
            <a:r>
              <a:rPr lang="it-IT" sz="2000" dirty="0"/>
              <a:t> the </a:t>
            </a:r>
            <a:r>
              <a:rPr lang="it-IT" sz="2000" dirty="0" err="1"/>
              <a:t>average</a:t>
            </a:r>
            <a:r>
              <a:rPr lang="it-IT" sz="2000" dirty="0"/>
              <a:t> score and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subject-wise</a:t>
            </a:r>
            <a:endParaRPr lang="it-IT" sz="2000" dirty="0"/>
          </a:p>
          <a:p>
            <a:pPr lvl="1"/>
            <a:r>
              <a:rPr lang="it-IT" sz="2000" dirty="0" err="1"/>
              <a:t>If</a:t>
            </a:r>
            <a:r>
              <a:rPr lang="it-IT" sz="2000" dirty="0"/>
              <a:t> the rating of the </a:t>
            </a:r>
            <a:r>
              <a:rPr lang="it-IT" sz="2000" dirty="0" err="1"/>
              <a:t>preceding</a:t>
            </a:r>
            <a:r>
              <a:rPr lang="it-IT" sz="2000" dirty="0"/>
              <a:t> </a:t>
            </a:r>
            <a:r>
              <a:rPr lang="it-IT" sz="2000" dirty="0" err="1"/>
              <a:t>year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actually</a:t>
            </a:r>
            <a:r>
              <a:rPr lang="it-IT" sz="2000" dirty="0"/>
              <a:t> a </a:t>
            </a:r>
            <a:r>
              <a:rPr lang="it-IT" sz="2000" dirty="0" err="1"/>
              <a:t>good</a:t>
            </a:r>
            <a:r>
              <a:rPr lang="it-IT" sz="2000" dirty="0"/>
              <a:t> </a:t>
            </a:r>
            <a:r>
              <a:rPr lang="it-IT" sz="2000" dirty="0" err="1"/>
              <a:t>measure</a:t>
            </a:r>
            <a:r>
              <a:rPr lang="it-IT" sz="2000" dirty="0"/>
              <a:t> of the </a:t>
            </a:r>
            <a:r>
              <a:rPr lang="it-IT" sz="2000" dirty="0" err="1"/>
              <a:t>school</a:t>
            </a:r>
            <a:r>
              <a:rPr lang="it-IT" sz="2000" dirty="0"/>
              <a:t> </a:t>
            </a:r>
            <a:r>
              <a:rPr lang="it-IT" sz="2000" dirty="0" err="1"/>
              <a:t>prestige</a:t>
            </a:r>
            <a:endParaRPr lang="it-IT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CD1965-2128-9C47-A185-4E4235BD3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4" y="1801981"/>
            <a:ext cx="987714" cy="9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FF124-E1E1-0111-2B3B-9777757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it-IT" dirty="0" err="1"/>
              <a:t>Our</a:t>
            </a:r>
            <a:r>
              <a:rPr lang="it-IT" dirty="0"/>
              <a:t>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2C37C-916F-31DF-60F2-8A874B78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802188" cy="3870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IDEAS?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6B050E-D42F-2459-EA66-A3A944F4F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2" r="19873" b="-2"/>
          <a:stretch/>
        </p:blipFill>
        <p:spPr>
          <a:xfrm>
            <a:off x="7736146" y="711199"/>
            <a:ext cx="3768466" cy="54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3EE14-9F03-9333-0D64-0AEA67FB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Depth </a:t>
            </a:r>
            <a:r>
              <a:rPr lang="it-IT" dirty="0" err="1"/>
              <a:t>measures</a:t>
            </a:r>
            <a:r>
              <a:rPr lang="it-IT" dirty="0"/>
              <a:t> and </a:t>
            </a:r>
            <a:r>
              <a:rPr lang="it-IT" dirty="0" err="1"/>
              <a:t>outlier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B2F91D-CF29-D691-7E58-61400D11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Bogotà schools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: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e.g</a:t>
            </a:r>
            <a:r>
              <a:rPr lang="it-IT" dirty="0"/>
              <a:t> big schools and </a:t>
            </a:r>
            <a:r>
              <a:rPr lang="it-IT" dirty="0" err="1"/>
              <a:t>very</a:t>
            </a:r>
            <a:r>
              <a:rPr lang="it-IT" dirty="0"/>
              <a:t> small schools,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some </a:t>
            </a:r>
            <a:r>
              <a:rPr lang="it-IT" dirty="0" err="1"/>
              <a:t>extreme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in the scores of the single </a:t>
            </a:r>
            <a:r>
              <a:rPr lang="it-IT" dirty="0" err="1"/>
              <a:t>subjects</a:t>
            </a:r>
            <a:r>
              <a:rPr lang="it-IT" dirty="0"/>
              <a:t>. To be more precise,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outliers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schools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outliers</a:t>
            </a:r>
            <a:r>
              <a:rPr lang="it-IT" dirty="0"/>
              <a:t> in the </a:t>
            </a:r>
            <a:r>
              <a:rPr lang="it-IT" dirty="0" err="1"/>
              <a:t>majority</a:t>
            </a:r>
            <a:r>
              <a:rPr lang="it-IT" dirty="0"/>
              <a:t> of the </a:t>
            </a:r>
            <a:r>
              <a:rPr lang="it-IT" dirty="0" err="1"/>
              <a:t>bagplots</a:t>
            </a: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INSERT GRAPH, DISCUSS THE TABLE</a:t>
            </a:r>
          </a:p>
        </p:txBody>
      </p:sp>
    </p:spTree>
    <p:extLst>
      <p:ext uri="{BB962C8B-B14F-4D97-AF65-F5344CB8AC3E}">
        <p14:creationId xmlns:p14="http://schemas.microsoft.com/office/powerpoint/2010/main" val="103332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5BDDF5B-1133-45D7-A901-9F28E0872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3D118-8917-2971-C2C9-E2E6DEC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it-IT" dirty="0" err="1"/>
              <a:t>Nonparametric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- 1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F22C7101-14DA-4743-898E-3563B0FC9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852485A5-D37D-5ED0-2803-C179FCD05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Permutation T – test =&gt; Scores from different calendars have different distribution</a:t>
            </a:r>
          </a:p>
          <a:p>
            <a:r>
              <a:rPr lang="en-US" dirty="0"/>
              <a:t>Wilcoxon test for non-paired data =&gt; the median score of calendar B is greater than the median score of calendar 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Schools starting the year in August </a:t>
            </a:r>
            <a:r>
              <a:rPr lang="en-US" b="1" dirty="0"/>
              <a:t>perform better</a:t>
            </a:r>
            <a:r>
              <a:rPr lang="en-US" dirty="0"/>
              <a:t> than those starting the year in January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EDD0748D-5151-4F2A-8DD0-FC4BB944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C71DC7B4-2929-9EFD-74D0-3B265283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32" y="809698"/>
            <a:ext cx="4104031" cy="2534239"/>
          </a:xfrm>
          <a:prstGeom prst="rect">
            <a:avLst/>
          </a:prstGeom>
        </p:spPr>
      </p:pic>
      <p:pic>
        <p:nvPicPr>
          <p:cNvPr id="5" name="Segnaposto contenuto 4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9FD22F6E-1F40-84B7-4C54-3CAB787D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44" y="3508529"/>
            <a:ext cx="3587019" cy="2214984"/>
          </a:xfrm>
          <a:prstGeom prst="rect">
            <a:avLst/>
          </a:prstGeom>
        </p:spPr>
      </p:pic>
      <p:sp>
        <p:nvSpPr>
          <p:cNvPr id="20" name="Freeform 12">
            <a:extLst>
              <a:ext uri="{FF2B5EF4-FFF2-40B4-BE49-F238E27FC236}">
                <a16:creationId xmlns:a16="http://schemas.microsoft.com/office/drawing/2014/main" id="{EE1A7EAA-DE31-45FD-8A51-7ADE7901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9B9789D-739F-0217-B62D-26A3E9B27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5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DA8593-5BA7-45F3-B447-37FB2B9F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F9D9A9-F9C9-7BBA-A2D0-B3AEE5EE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044176" cy="669344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Nonparametric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– 2</a:t>
            </a:r>
            <a:br>
              <a:rPr lang="it-IT" dirty="0"/>
            </a:br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5CBF17-C0BF-49C1-8FB7-B43A3545D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A9A03-5441-F07B-E6E0-80B71D34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25" y="5176772"/>
            <a:ext cx="5034025" cy="1022403"/>
          </a:xfrm>
        </p:spPr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permutational</a:t>
            </a:r>
            <a:r>
              <a:rPr lang="it-IT" dirty="0"/>
              <a:t> ANOVA </a:t>
            </a:r>
            <a:r>
              <a:rPr lang="it-IT" dirty="0" err="1"/>
              <a:t>confirms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b="1" dirty="0"/>
              <a:t>scores in </a:t>
            </a:r>
            <a:r>
              <a:rPr lang="it-IT" b="1" dirty="0" err="1"/>
              <a:t>different</a:t>
            </a:r>
            <a:r>
              <a:rPr lang="it-IT" b="1" dirty="0"/>
              <a:t> zones of the city are </a:t>
            </a:r>
            <a:r>
              <a:rPr lang="it-IT" b="1" dirty="0" err="1"/>
              <a:t>different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7E46DA-3B2B-795E-67A3-AC46956A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050" y="1596318"/>
            <a:ext cx="4962298" cy="3064217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F5147F3F-3E4A-4255-8C92-856618C47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37C60E1-50A6-5E9A-F96D-FF83F5C7A9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7BA8C2A-FCD9-0650-80F6-78E79CA5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3" y="1524854"/>
            <a:ext cx="5335027" cy="3295632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8E3C6F4-439C-04E5-A75C-ECAF660670DA}"/>
              </a:ext>
            </a:extLst>
          </p:cNvPr>
          <p:cNvSpPr txBox="1"/>
          <p:nvPr/>
        </p:nvSpPr>
        <p:spPr>
          <a:xfrm>
            <a:off x="6544035" y="4885189"/>
            <a:ext cx="5335027" cy="1605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rank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tests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confirms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scores in public schools are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different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scores in private schools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Wilcoxon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test shows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private schools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perform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better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than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private schools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84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1566BD-A32A-ED8F-2E2B-3C87BC4B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Nonparametric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- 3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BA27C-3247-714D-3513-CE1EAF92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in the </a:t>
            </a:r>
            <a:r>
              <a:rPr lang="it-IT" dirty="0" err="1"/>
              <a:t>outlier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small schools and big schools </a:t>
            </a:r>
            <a:r>
              <a:rPr lang="it-IT" dirty="0" err="1"/>
              <a:t>seemed</a:t>
            </a:r>
            <a:r>
              <a:rPr lang="it-IT" dirty="0"/>
              <a:t> to make a </a:t>
            </a:r>
            <a:r>
              <a:rPr lang="it-IT" dirty="0" err="1"/>
              <a:t>difference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wanted</a:t>
            </a:r>
            <a:r>
              <a:rPr lang="it-IT" dirty="0"/>
              <a:t> to be sure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variable</a:t>
            </a:r>
            <a:r>
              <a:rPr lang="it-IT" dirty="0"/>
              <a:t> «</a:t>
            </a:r>
            <a:r>
              <a:rPr lang="it-IT" dirty="0" err="1"/>
              <a:t>Evaluados</a:t>
            </a:r>
            <a:r>
              <a:rPr lang="it-IT" dirty="0"/>
              <a:t>» </a:t>
            </a:r>
            <a:r>
              <a:rPr lang="it-IT" dirty="0" err="1"/>
              <a:t>had</a:t>
            </a:r>
            <a:r>
              <a:rPr lang="it-IT" dirty="0"/>
              <a:t> an </a:t>
            </a:r>
            <a:r>
              <a:rPr lang="it-IT" dirty="0" err="1"/>
              <a:t>actual</a:t>
            </a:r>
            <a:r>
              <a:rPr lang="it-IT" dirty="0"/>
              <a:t> impact on the scores,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a </a:t>
            </a:r>
            <a:r>
              <a:rPr lang="it-IT" dirty="0" err="1"/>
              <a:t>permutational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positive,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far from </a:t>
            </a:r>
            <a:r>
              <a:rPr lang="it-IT" dirty="0" err="1"/>
              <a:t>being</a:t>
            </a:r>
            <a:r>
              <a:rPr lang="it-IT" dirty="0"/>
              <a:t> linear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INSERT GRAPH</a:t>
            </a:r>
          </a:p>
        </p:txBody>
      </p:sp>
    </p:spTree>
    <p:extLst>
      <p:ext uri="{BB962C8B-B14F-4D97-AF65-F5344CB8AC3E}">
        <p14:creationId xmlns:p14="http://schemas.microsoft.com/office/powerpoint/2010/main" val="139712274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{E7D9A8B3-33C4-C54C-A406-66CC8287BEF4}tf10001069_mac</Template>
  <TotalTime>0</TotalTime>
  <Words>403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Filo</vt:lpstr>
      <vt:lpstr>Education in Bogotá</vt:lpstr>
      <vt:lpstr>Dataset description</vt:lpstr>
      <vt:lpstr>Goals of the project</vt:lpstr>
      <vt:lpstr>Our data</vt:lpstr>
      <vt:lpstr>Depth measures and outlier detection</vt:lpstr>
      <vt:lpstr>Nonparametric Inference - 1</vt:lpstr>
      <vt:lpstr>Nonparametric inference – 2 </vt:lpstr>
      <vt:lpstr>Nonparametric Inference - 3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 Bogotà</dc:title>
  <dc:creator>Roberto Negri</dc:creator>
  <cp:lastModifiedBy>Paolo Trifilio</cp:lastModifiedBy>
  <cp:revision>10</cp:revision>
  <dcterms:created xsi:type="dcterms:W3CDTF">2023-11-10T14:06:42Z</dcterms:created>
  <dcterms:modified xsi:type="dcterms:W3CDTF">2023-12-07T11:40:01Z</dcterms:modified>
</cp:coreProperties>
</file>