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AD40-D6CB-4F4C-ACB6-70540DE18823}" type="datetimeFigureOut">
              <a:rPr lang="en-GB" smtClean="0"/>
              <a:pPr/>
              <a:t>02/11/2016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02F2-FE20-40DE-95CA-2F96B66F35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91680" y="5589240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699792" y="5589240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 rot="5400000">
            <a:off x="2195736" y="508518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5400000">
            <a:off x="1187624" y="508518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707904" y="5589240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 rot="5400000">
            <a:off x="4211960" y="508518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 rot="5400000">
            <a:off x="3203848" y="508518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691680" y="458112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699792" y="458112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 rot="5400000">
            <a:off x="2195736" y="407707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 rot="5400000">
            <a:off x="1187624" y="407707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707904" y="458112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 rot="5400000">
            <a:off x="4211960" y="407707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 rot="5400000">
            <a:off x="3203848" y="407707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691680" y="3573016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699792" y="3573016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07904" y="3573016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7164288" y="5589240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 rot="5400000">
            <a:off x="6660232" y="508518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164288" y="458112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 rot="5400000">
            <a:off x="7668344" y="508518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 rot="5400000">
            <a:off x="7668344" y="407707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827584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(1; 0)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1331640" y="58052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(0; 0)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2339752" y="58052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(0; 1)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347864" y="58052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(0; 2)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1835696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(1; </a:t>
            </a:r>
            <a:r>
              <a:rPr lang="en-GB" dirty="0"/>
              <a:t>1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2843808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(1; </a:t>
            </a:r>
            <a:r>
              <a:rPr lang="en-GB" dirty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3851920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(1; </a:t>
            </a:r>
            <a:r>
              <a:rPr lang="en-GB" dirty="0"/>
              <a:t>3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331640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(2; 0)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(2; 1)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3347864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(2; 2)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827584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(3; 0)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(3; </a:t>
            </a:r>
            <a:r>
              <a:rPr lang="en-GB" dirty="0"/>
              <a:t>1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2843808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(3; </a:t>
            </a:r>
            <a:r>
              <a:rPr lang="en-GB" dirty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3851920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(3; </a:t>
            </a:r>
            <a:r>
              <a:rPr lang="en-GB" dirty="0"/>
              <a:t>3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1619672" y="623731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0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27784" y="623731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35896" y="623731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9592" y="558924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N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07704" y="558924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N+1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87824" y="55892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N+2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95936" y="55892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N+3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7584" y="494116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2N+1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35696" y="494116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2N+2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43808" y="494116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2N+3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04248" y="58052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(0; N-1)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7308304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(1; N)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804248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(2; N-1)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7308304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(3; N)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6948264" y="623731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N-1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308304" y="55892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2N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72200" y="494116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3N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691680" y="184482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2699792" y="184482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 rot="5400000">
            <a:off x="2195736" y="134076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 rot="5400000">
            <a:off x="1187624" y="134076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3707904" y="184482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 rot="5400000">
            <a:off x="4211960" y="134076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 rot="5400000">
            <a:off x="3203848" y="134076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1691680" y="83671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2699792" y="83671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3707904" y="83671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 rot="5400000">
            <a:off x="6660232" y="407707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164288" y="3573016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164288" y="184482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 rot="5400000">
            <a:off x="6660232" y="134076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7164288" y="83671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 rot="5400000">
            <a:off x="7668344" y="134076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5148064" y="12687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148064" y="400506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48064" y="50131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1546794" y="2781798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2556646" y="278179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3564758" y="278179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7021142" y="278179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771800" y="4462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 smtClean="0"/>
              <a:t>M</a:t>
            </a:r>
            <a:r>
              <a:rPr lang="en-GB" sz="2400" b="1" dirty="0" smtClean="0"/>
              <a:t> x</a:t>
            </a:r>
            <a:r>
              <a:rPr lang="en-GB" sz="2400" b="1" i="1" dirty="0" smtClean="0"/>
              <a:t> </a:t>
            </a:r>
            <a:r>
              <a:rPr lang="en-GB" sz="2400" b="1" i="1" dirty="0"/>
              <a:t>N</a:t>
            </a:r>
            <a:r>
              <a:rPr lang="en-GB" sz="2400" b="1" i="1" dirty="0" smtClean="0"/>
              <a:t> </a:t>
            </a:r>
            <a:r>
              <a:rPr lang="en-GB" sz="2400" b="1" dirty="0" smtClean="0"/>
              <a:t>Vertices (</a:t>
            </a:r>
            <a:r>
              <a:rPr lang="en-GB" sz="2400" b="1" dirty="0" smtClean="0">
                <a:solidFill>
                  <a:srgbClr val="FF0000"/>
                </a:solidFill>
              </a:rPr>
              <a:t>‘finite’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187624" y="9807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(2M; 0)</a:t>
            </a:r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2195736" y="9807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(2M; 1)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6660232" y="9807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(2M; N-1)</a:t>
            </a:r>
            <a:endParaRPr lang="en-GB" dirty="0"/>
          </a:p>
        </p:txBody>
      </p:sp>
      <p:sp>
        <p:nvSpPr>
          <p:cNvPr id="99" name="TextBox 98"/>
          <p:cNvSpPr txBox="1"/>
          <p:nvPr/>
        </p:nvSpPr>
        <p:spPr>
          <a:xfrm>
            <a:off x="4427984" y="2420888"/>
            <a:ext cx="2232248" cy="147732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>
                <a:solidFill>
                  <a:srgbClr val="00B050"/>
                </a:solidFill>
              </a:rPr>
              <a:t>(</a:t>
            </a:r>
            <a:r>
              <a:rPr lang="en-GB" b="1" i="1" dirty="0" err="1" smtClean="0">
                <a:solidFill>
                  <a:srgbClr val="00B050"/>
                </a:solidFill>
              </a:rPr>
              <a:t>i</a:t>
            </a:r>
            <a:r>
              <a:rPr lang="en-GB" b="1" i="1" dirty="0" smtClean="0">
                <a:solidFill>
                  <a:srgbClr val="00B050"/>
                </a:solidFill>
              </a:rPr>
              <a:t>; j)</a:t>
            </a:r>
          </a:p>
          <a:p>
            <a:pPr algn="ctr"/>
            <a:endParaRPr lang="en-GB" b="1" i="1" dirty="0" smtClean="0">
              <a:solidFill>
                <a:srgbClr val="00B050"/>
              </a:solidFill>
            </a:endParaRPr>
          </a:p>
          <a:p>
            <a:pPr algn="ctr"/>
            <a:endParaRPr lang="en-GB" b="1" i="1" dirty="0">
              <a:solidFill>
                <a:srgbClr val="00B050"/>
              </a:solidFill>
            </a:endParaRPr>
          </a:p>
          <a:p>
            <a:pPr algn="ctr"/>
            <a:r>
              <a:rPr lang="en-GB" b="1" i="1" dirty="0" smtClean="0">
                <a:solidFill>
                  <a:srgbClr val="00B050"/>
                </a:solidFill>
              </a:rPr>
              <a:t>(N+1)*floor(</a:t>
            </a:r>
            <a:r>
              <a:rPr lang="en-GB" b="1" i="1" dirty="0" err="1" smtClean="0">
                <a:solidFill>
                  <a:srgbClr val="00B050"/>
                </a:solidFill>
              </a:rPr>
              <a:t>i</a:t>
            </a:r>
            <a:r>
              <a:rPr lang="en-GB" b="1" i="1" dirty="0" smtClean="0">
                <a:solidFill>
                  <a:srgbClr val="00B050"/>
                </a:solidFill>
              </a:rPr>
              <a:t>/2) + (N)*ceil(</a:t>
            </a:r>
            <a:r>
              <a:rPr lang="en-GB" b="1" i="1" dirty="0" err="1" smtClean="0">
                <a:solidFill>
                  <a:srgbClr val="00B050"/>
                </a:solidFill>
              </a:rPr>
              <a:t>i</a:t>
            </a:r>
            <a:r>
              <a:rPr lang="en-GB" b="1" i="1" dirty="0" smtClean="0">
                <a:solidFill>
                  <a:srgbClr val="00B050"/>
                </a:solidFill>
              </a:rPr>
              <a:t>/2)  + j</a:t>
            </a:r>
            <a:endParaRPr lang="en-GB" b="1" i="1" dirty="0">
              <a:solidFill>
                <a:srgbClr val="00B05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508104" y="2780928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 rot="5400000">
            <a:off x="6660232" y="407707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691680" y="5589240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699792" y="5589240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 rot="5400000">
            <a:off x="2195736" y="508518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5400000">
            <a:off x="1187624" y="508518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707904" y="5589240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 rot="5400000">
            <a:off x="4211960" y="508518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 rot="5400000">
            <a:off x="3203848" y="508518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691680" y="458112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699792" y="458112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 rot="5400000">
            <a:off x="2195736" y="407707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 rot="5400000">
            <a:off x="1187624" y="407707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707904" y="458112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 rot="5400000">
            <a:off x="4211960" y="407707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 rot="5400000">
            <a:off x="3203848" y="4077072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691680" y="3573016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699792" y="3573016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707904" y="3573016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7164288" y="5589240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 rot="5400000">
            <a:off x="6660232" y="508518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164288" y="458112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827584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(1; 0)</a:t>
            </a:r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1331640" y="58052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(0; 0)</a:t>
            </a:r>
            <a:endParaRPr lang="en-GB" dirty="0"/>
          </a:p>
        </p:txBody>
      </p:sp>
      <p:sp>
        <p:nvSpPr>
          <p:cNvPr id="61" name="TextBox 60"/>
          <p:cNvSpPr txBox="1"/>
          <p:nvPr/>
        </p:nvSpPr>
        <p:spPr>
          <a:xfrm>
            <a:off x="2339752" y="58052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(0; 1)</a:t>
            </a:r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>
            <a:off x="3347864" y="58052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(0; 2)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1835696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(1; </a:t>
            </a:r>
            <a:r>
              <a:rPr lang="en-GB" dirty="0"/>
              <a:t>1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2843808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(1; </a:t>
            </a:r>
            <a:r>
              <a:rPr lang="en-GB" dirty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3851920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(1; </a:t>
            </a:r>
            <a:r>
              <a:rPr lang="en-GB" dirty="0"/>
              <a:t>3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0" name="TextBox 69"/>
          <p:cNvSpPr txBox="1"/>
          <p:nvPr/>
        </p:nvSpPr>
        <p:spPr>
          <a:xfrm>
            <a:off x="1331640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(2; 0)</a:t>
            </a:r>
            <a:endParaRPr lang="en-GB" dirty="0"/>
          </a:p>
        </p:txBody>
      </p:sp>
      <p:sp>
        <p:nvSpPr>
          <p:cNvPr id="71" name="TextBox 70"/>
          <p:cNvSpPr txBox="1"/>
          <p:nvPr/>
        </p:nvSpPr>
        <p:spPr>
          <a:xfrm>
            <a:off x="2339752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(2; 1)</a:t>
            </a:r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3347864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(2; 2)</a:t>
            </a:r>
            <a:endParaRPr lang="en-GB" dirty="0"/>
          </a:p>
        </p:txBody>
      </p:sp>
      <p:sp>
        <p:nvSpPr>
          <p:cNvPr id="74" name="TextBox 73"/>
          <p:cNvSpPr txBox="1"/>
          <p:nvPr/>
        </p:nvSpPr>
        <p:spPr>
          <a:xfrm>
            <a:off x="827584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(3; 0)</a:t>
            </a:r>
            <a:endParaRPr lang="en-GB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(3; </a:t>
            </a:r>
            <a:r>
              <a:rPr lang="en-GB" dirty="0"/>
              <a:t>1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6" name="TextBox 75"/>
          <p:cNvSpPr txBox="1"/>
          <p:nvPr/>
        </p:nvSpPr>
        <p:spPr>
          <a:xfrm>
            <a:off x="2843808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(3; </a:t>
            </a:r>
            <a:r>
              <a:rPr lang="en-GB" dirty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77" name="TextBox 76"/>
          <p:cNvSpPr txBox="1"/>
          <p:nvPr/>
        </p:nvSpPr>
        <p:spPr>
          <a:xfrm>
            <a:off x="3851920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(3; </a:t>
            </a:r>
            <a:r>
              <a:rPr lang="en-GB" dirty="0"/>
              <a:t>3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1619672" y="623731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0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627784" y="623731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35896" y="6237312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9592" y="558924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N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907704" y="558924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N+1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87824" y="55892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N+2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95936" y="558924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N+3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7584" y="494116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2N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835696" y="494116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2N+1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843808" y="494116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2N+2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804248" y="580526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(0; N-1)</a:t>
            </a:r>
            <a:endParaRPr lang="en-GB" dirty="0"/>
          </a:p>
        </p:txBody>
      </p:sp>
      <p:sp>
        <p:nvSpPr>
          <p:cNvPr id="73" name="TextBox 72"/>
          <p:cNvSpPr txBox="1"/>
          <p:nvPr/>
        </p:nvSpPr>
        <p:spPr>
          <a:xfrm>
            <a:off x="6804248" y="47251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(2; N-1)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6300192" y="42210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(3; N-1)</a:t>
            </a:r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6948264" y="623731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N-1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228184" y="55892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2N-1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372200" y="494116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3N-1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691680" y="184482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2699792" y="184482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 rot="5400000">
            <a:off x="2195736" y="134076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 rot="5400000">
            <a:off x="1187624" y="134076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3707904" y="184482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 rot="5400000">
            <a:off x="4211960" y="134076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 rot="5400000">
            <a:off x="3203848" y="134076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164288" y="3573016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164288" y="1844824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 rot="5400000">
            <a:off x="6660232" y="1340768"/>
            <a:ext cx="288032" cy="72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5148064" y="12687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148064" y="400506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48064" y="501317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1546794" y="2781798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2556646" y="278179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3564758" y="278179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7021142" y="2781799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/>
              <a:t>...</a:t>
            </a:r>
            <a:endParaRPr lang="en-GB" sz="36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771800" y="44624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i="1" dirty="0" smtClean="0"/>
              <a:t>M</a:t>
            </a:r>
            <a:r>
              <a:rPr lang="en-GB" sz="2400" b="1" dirty="0" smtClean="0"/>
              <a:t> x</a:t>
            </a:r>
            <a:r>
              <a:rPr lang="en-GB" sz="2400" b="1" i="1" dirty="0" smtClean="0"/>
              <a:t> </a:t>
            </a:r>
            <a:r>
              <a:rPr lang="en-GB" sz="2400" b="1" i="1" dirty="0"/>
              <a:t>N</a:t>
            </a:r>
            <a:r>
              <a:rPr lang="en-GB" sz="2400" b="1" i="1" dirty="0" smtClean="0"/>
              <a:t> </a:t>
            </a:r>
            <a:r>
              <a:rPr lang="en-GB" sz="2400" b="1" dirty="0" smtClean="0"/>
              <a:t>Vertices (</a:t>
            </a:r>
            <a:r>
              <a:rPr lang="en-GB" sz="2400" b="1" dirty="0" smtClean="0">
                <a:solidFill>
                  <a:srgbClr val="FF0000"/>
                </a:solidFill>
              </a:rPr>
              <a:t>‘</a:t>
            </a:r>
            <a:r>
              <a:rPr lang="en-GB" sz="2400" b="1" dirty="0" err="1" smtClean="0">
                <a:solidFill>
                  <a:srgbClr val="FF0000"/>
                </a:solidFill>
              </a:rPr>
              <a:t>pbc</a:t>
            </a:r>
            <a:r>
              <a:rPr lang="en-GB" sz="2400" b="1" dirty="0" smtClean="0">
                <a:solidFill>
                  <a:srgbClr val="FF0000"/>
                </a:solidFill>
              </a:rPr>
              <a:t>’</a:t>
            </a:r>
            <a:r>
              <a:rPr lang="en-GB" sz="2400" b="1" dirty="0" smtClean="0"/>
              <a:t>)</a:t>
            </a:r>
            <a:endParaRPr lang="en-GB" sz="2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55576" y="14847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(2M-1; 0)</a:t>
            </a:r>
            <a:endParaRPr lang="en-GB" dirty="0"/>
          </a:p>
        </p:txBody>
      </p:sp>
      <p:sp>
        <p:nvSpPr>
          <p:cNvPr id="83" name="TextBox 82"/>
          <p:cNvSpPr txBox="1"/>
          <p:nvPr/>
        </p:nvSpPr>
        <p:spPr>
          <a:xfrm>
            <a:off x="1763688" y="14847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(2M-1; 1)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5868144" y="14847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(2M-1; N-1)</a:t>
            </a:r>
            <a:endParaRPr lang="en-GB" dirty="0"/>
          </a:p>
        </p:txBody>
      </p:sp>
      <p:sp>
        <p:nvSpPr>
          <p:cNvPr id="99" name="TextBox 98"/>
          <p:cNvSpPr txBox="1"/>
          <p:nvPr/>
        </p:nvSpPr>
        <p:spPr>
          <a:xfrm>
            <a:off x="4427984" y="2420888"/>
            <a:ext cx="2232248" cy="120032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i="1" dirty="0" smtClean="0">
                <a:solidFill>
                  <a:srgbClr val="00B050"/>
                </a:solidFill>
              </a:rPr>
              <a:t>(</a:t>
            </a:r>
            <a:r>
              <a:rPr lang="en-GB" b="1" i="1" dirty="0" err="1" smtClean="0">
                <a:solidFill>
                  <a:srgbClr val="00B050"/>
                </a:solidFill>
              </a:rPr>
              <a:t>i</a:t>
            </a:r>
            <a:r>
              <a:rPr lang="en-GB" b="1" i="1" dirty="0" smtClean="0">
                <a:solidFill>
                  <a:srgbClr val="00B050"/>
                </a:solidFill>
              </a:rPr>
              <a:t>; j)</a:t>
            </a:r>
          </a:p>
          <a:p>
            <a:pPr algn="ctr"/>
            <a:endParaRPr lang="en-GB" b="1" i="1" dirty="0" smtClean="0">
              <a:solidFill>
                <a:srgbClr val="00B050"/>
              </a:solidFill>
            </a:endParaRPr>
          </a:p>
          <a:p>
            <a:pPr algn="ctr"/>
            <a:endParaRPr lang="en-GB" b="1" i="1" dirty="0">
              <a:solidFill>
                <a:srgbClr val="00B050"/>
              </a:solidFill>
            </a:endParaRPr>
          </a:p>
          <a:p>
            <a:pPr algn="ctr"/>
            <a:r>
              <a:rPr lang="en-GB" b="1" i="1" dirty="0" smtClean="0">
                <a:solidFill>
                  <a:srgbClr val="00B050"/>
                </a:solidFill>
              </a:rPr>
              <a:t>N*</a:t>
            </a:r>
            <a:r>
              <a:rPr lang="en-GB" b="1" i="1" dirty="0" err="1" smtClean="0">
                <a:solidFill>
                  <a:srgbClr val="00B050"/>
                </a:solidFill>
              </a:rPr>
              <a:t>i</a:t>
            </a:r>
            <a:r>
              <a:rPr lang="en-GB" b="1" i="1" dirty="0" smtClean="0">
                <a:solidFill>
                  <a:srgbClr val="00B050"/>
                </a:solidFill>
              </a:rPr>
              <a:t> + j</a:t>
            </a:r>
            <a:endParaRPr lang="en-GB" b="1" i="1" dirty="0">
              <a:solidFill>
                <a:srgbClr val="00B05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508104" y="2780928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00192" y="522920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(1; N-1)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290</Words>
  <Application>Microsoft Office PowerPoint</Application>
  <PresentationFormat>On-screen Show (4:3)</PresentationFormat>
  <Paragraphs>92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Matteo Pancaldi</dc:creator>
  <cp:lastModifiedBy>Matteo Pancaldi</cp:lastModifiedBy>
  <cp:revision>12</cp:revision>
  <dcterms:created xsi:type="dcterms:W3CDTF">2016-11-02T14:49:27Z</dcterms:created>
  <dcterms:modified xsi:type="dcterms:W3CDTF">2016-11-02T16:58:22Z</dcterms:modified>
</cp:coreProperties>
</file>