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41" r:id="rId1"/>
  </p:sldMasterIdLst>
  <p:notesMasterIdLst>
    <p:notesMasterId r:id="rId23"/>
  </p:notesMasterIdLst>
  <p:handoutMasterIdLst>
    <p:handoutMasterId r:id="rId24"/>
  </p:handoutMasterIdLst>
  <p:sldIdLst>
    <p:sldId id="472" r:id="rId2"/>
    <p:sldId id="492" r:id="rId3"/>
    <p:sldId id="509" r:id="rId4"/>
    <p:sldId id="510" r:id="rId5"/>
    <p:sldId id="494" r:id="rId6"/>
    <p:sldId id="511" r:id="rId7"/>
    <p:sldId id="512" r:id="rId8"/>
    <p:sldId id="513" r:id="rId9"/>
    <p:sldId id="514" r:id="rId10"/>
    <p:sldId id="518" r:id="rId11"/>
    <p:sldId id="527" r:id="rId12"/>
    <p:sldId id="515" r:id="rId13"/>
    <p:sldId id="516" r:id="rId14"/>
    <p:sldId id="517" r:id="rId15"/>
    <p:sldId id="519" r:id="rId16"/>
    <p:sldId id="526" r:id="rId17"/>
    <p:sldId id="520" r:id="rId18"/>
    <p:sldId id="522" r:id="rId19"/>
    <p:sldId id="523" r:id="rId20"/>
    <p:sldId id="524" r:id="rId21"/>
    <p:sldId id="525" r:id="rId22"/>
  </p:sldIdLst>
  <p:sldSz cx="9906000" cy="6858000" type="A4"/>
  <p:notesSz cx="7315200" cy="9601200"/>
  <p:defaultTextStyle>
    <a:defPPr>
      <a:defRPr lang="en-US"/>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A667F"/>
    <a:srgbClr val="8B94A5"/>
    <a:srgbClr val="FF3300"/>
    <a:srgbClr val="FF9900"/>
    <a:srgbClr val="0070C0"/>
    <a:srgbClr val="3333CC"/>
    <a:srgbClr val="F9FFE4"/>
    <a:srgbClr val="F3FF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67" autoAdjust="0"/>
    <p:restoredTop sz="94690" autoAdjust="0"/>
  </p:normalViewPr>
  <p:slideViewPr>
    <p:cSldViewPr>
      <p:cViewPr varScale="1">
        <p:scale>
          <a:sx n="78" d="100"/>
          <a:sy n="78" d="100"/>
        </p:scale>
        <p:origin x="90" y="67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1902"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9525"/>
            <a:ext cx="3170238" cy="450850"/>
          </a:xfrm>
          <a:prstGeom prst="rect">
            <a:avLst/>
          </a:prstGeom>
          <a:noFill/>
          <a:ln w="9525">
            <a:noFill/>
            <a:miter lim="800000"/>
            <a:headEnd/>
            <a:tailEnd/>
          </a:ln>
          <a:effectLst/>
        </p:spPr>
        <p:txBody>
          <a:bodyPr vert="horz" wrap="square" lIns="19798" tIns="0" rIns="19798" bIns="0" numCol="1" anchor="t" anchorCtr="0" compatLnSpc="1">
            <a:prstTxWarp prst="textNoShape">
              <a:avLst/>
            </a:prstTxWarp>
          </a:bodyPr>
          <a:lstStyle>
            <a:lvl1pPr defTabSz="950913">
              <a:defRPr sz="1100" b="0" i="1"/>
            </a:lvl1pPr>
          </a:lstStyle>
          <a:p>
            <a:pPr>
              <a:defRPr/>
            </a:pPr>
            <a:endParaRPr lang="it-IT"/>
          </a:p>
        </p:txBody>
      </p:sp>
      <p:sp>
        <p:nvSpPr>
          <p:cNvPr id="3075" name="Rectangle 3"/>
          <p:cNvSpPr>
            <a:spLocks noGrp="1" noChangeArrowheads="1"/>
          </p:cNvSpPr>
          <p:nvPr>
            <p:ph type="dt" sz="quarter" idx="1"/>
          </p:nvPr>
        </p:nvSpPr>
        <p:spPr bwMode="auto">
          <a:xfrm>
            <a:off x="4144964" y="9525"/>
            <a:ext cx="3170237" cy="450850"/>
          </a:xfrm>
          <a:prstGeom prst="rect">
            <a:avLst/>
          </a:prstGeom>
          <a:noFill/>
          <a:ln w="9525">
            <a:noFill/>
            <a:miter lim="800000"/>
            <a:headEnd/>
            <a:tailEnd/>
          </a:ln>
          <a:effectLst/>
        </p:spPr>
        <p:txBody>
          <a:bodyPr vert="horz" wrap="square" lIns="19798" tIns="0" rIns="19798" bIns="0" numCol="1" anchor="t" anchorCtr="0" compatLnSpc="1">
            <a:prstTxWarp prst="textNoShape">
              <a:avLst/>
            </a:prstTxWarp>
          </a:bodyPr>
          <a:lstStyle>
            <a:lvl1pPr algn="r" defTabSz="950913">
              <a:defRPr sz="1100" b="0" i="1"/>
            </a:lvl1pPr>
          </a:lstStyle>
          <a:p>
            <a:pPr>
              <a:defRPr/>
            </a:pPr>
            <a:endParaRPr lang="it-IT"/>
          </a:p>
        </p:txBody>
      </p:sp>
      <p:sp>
        <p:nvSpPr>
          <p:cNvPr id="3076" name="Rectangle 4"/>
          <p:cNvSpPr>
            <a:spLocks noGrp="1" noChangeArrowheads="1"/>
          </p:cNvSpPr>
          <p:nvPr>
            <p:ph type="ftr" sz="quarter" idx="2"/>
          </p:nvPr>
        </p:nvSpPr>
        <p:spPr bwMode="auto">
          <a:xfrm>
            <a:off x="1" y="9140825"/>
            <a:ext cx="3170238" cy="450850"/>
          </a:xfrm>
          <a:prstGeom prst="rect">
            <a:avLst/>
          </a:prstGeom>
          <a:noFill/>
          <a:ln w="9525">
            <a:noFill/>
            <a:miter lim="800000"/>
            <a:headEnd/>
            <a:tailEnd/>
          </a:ln>
          <a:effectLst/>
        </p:spPr>
        <p:txBody>
          <a:bodyPr vert="horz" wrap="square" lIns="19798" tIns="0" rIns="19798" bIns="0" numCol="1" anchor="b" anchorCtr="0" compatLnSpc="1">
            <a:prstTxWarp prst="textNoShape">
              <a:avLst/>
            </a:prstTxWarp>
          </a:bodyPr>
          <a:lstStyle>
            <a:lvl1pPr defTabSz="950913">
              <a:defRPr sz="1100" b="0" i="1"/>
            </a:lvl1pPr>
          </a:lstStyle>
          <a:p>
            <a:pPr>
              <a:defRPr/>
            </a:pPr>
            <a:endParaRPr lang="it-IT"/>
          </a:p>
        </p:txBody>
      </p:sp>
      <p:sp>
        <p:nvSpPr>
          <p:cNvPr id="3077" name="Rectangle 5"/>
          <p:cNvSpPr>
            <a:spLocks noGrp="1" noChangeArrowheads="1"/>
          </p:cNvSpPr>
          <p:nvPr>
            <p:ph type="sldNum" sz="quarter" idx="3"/>
          </p:nvPr>
        </p:nvSpPr>
        <p:spPr bwMode="auto">
          <a:xfrm>
            <a:off x="4144964" y="9140825"/>
            <a:ext cx="3170237" cy="450850"/>
          </a:xfrm>
          <a:prstGeom prst="rect">
            <a:avLst/>
          </a:prstGeom>
          <a:noFill/>
          <a:ln w="9525">
            <a:noFill/>
            <a:miter lim="800000"/>
            <a:headEnd/>
            <a:tailEnd/>
          </a:ln>
          <a:effectLst/>
        </p:spPr>
        <p:txBody>
          <a:bodyPr vert="horz" wrap="square" lIns="19798" tIns="0" rIns="19798" bIns="0" numCol="1" anchor="b" anchorCtr="0" compatLnSpc="1">
            <a:prstTxWarp prst="textNoShape">
              <a:avLst/>
            </a:prstTxWarp>
          </a:bodyPr>
          <a:lstStyle>
            <a:lvl1pPr algn="r" defTabSz="950913">
              <a:defRPr sz="1100" b="0" i="1"/>
            </a:lvl1pPr>
          </a:lstStyle>
          <a:p>
            <a:pPr>
              <a:defRPr/>
            </a:pPr>
            <a:fld id="{69CB949F-B0B1-4C66-9A79-C31DE11A24FD}" type="slidenum">
              <a:rPr lang="it-IT" altLang="it-IT"/>
              <a:pPr>
                <a:defRPr/>
              </a:pPr>
              <a:t>‹#›</a:t>
            </a:fld>
            <a:endParaRPr lang="it-IT" altLang="it-IT"/>
          </a:p>
        </p:txBody>
      </p:sp>
      <p:sp>
        <p:nvSpPr>
          <p:cNvPr id="81926" name="Rectangle 6"/>
          <p:cNvSpPr>
            <a:spLocks noChangeArrowheads="1"/>
          </p:cNvSpPr>
          <p:nvPr/>
        </p:nvSpPr>
        <p:spPr bwMode="auto">
          <a:xfrm>
            <a:off x="3267824" y="9148764"/>
            <a:ext cx="777967" cy="27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740" tIns="46195" rIns="90740" bIns="46195">
            <a:spAutoFit/>
          </a:bodyPr>
          <a:lstStyle>
            <a:lvl1pPr defTabSz="903288">
              <a:defRPr sz="2400" b="1">
                <a:solidFill>
                  <a:schemeClr val="tx1"/>
                </a:solidFill>
                <a:latin typeface="Times New Roman" panose="02020603050405020304" pitchFamily="18" charset="0"/>
              </a:defRPr>
            </a:lvl1pPr>
            <a:lvl2pPr marL="742950" indent="-285750" defTabSz="903288">
              <a:defRPr sz="2400" b="1">
                <a:solidFill>
                  <a:schemeClr val="tx1"/>
                </a:solidFill>
                <a:latin typeface="Times New Roman" panose="02020603050405020304" pitchFamily="18" charset="0"/>
              </a:defRPr>
            </a:lvl2pPr>
            <a:lvl3pPr marL="1143000" indent="-228600" defTabSz="903288">
              <a:defRPr sz="2400" b="1">
                <a:solidFill>
                  <a:schemeClr val="tx1"/>
                </a:solidFill>
                <a:latin typeface="Times New Roman" panose="02020603050405020304" pitchFamily="18" charset="0"/>
              </a:defRPr>
            </a:lvl3pPr>
            <a:lvl4pPr marL="1600200" indent="-228600" defTabSz="903288">
              <a:defRPr sz="2400" b="1">
                <a:solidFill>
                  <a:schemeClr val="tx1"/>
                </a:solidFill>
                <a:latin typeface="Times New Roman" panose="02020603050405020304" pitchFamily="18" charset="0"/>
              </a:defRPr>
            </a:lvl4pPr>
            <a:lvl5pPr marL="2057400" indent="-228600" defTabSz="903288">
              <a:defRPr sz="2400" b="1">
                <a:solidFill>
                  <a:schemeClr val="tx1"/>
                </a:solidFill>
                <a:latin typeface="Times New Roman" panose="02020603050405020304" pitchFamily="18" charset="0"/>
              </a:defRPr>
            </a:lvl5pPr>
            <a:lvl6pPr marL="2514600" indent="-228600" defTabSz="9032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032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032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03288" eaLnBrk="0" fontAlgn="base" hangingPunct="0">
              <a:spcBef>
                <a:spcPct val="0"/>
              </a:spcBef>
              <a:spcAft>
                <a:spcPct val="0"/>
              </a:spcAft>
              <a:defRPr sz="2400" b="1">
                <a:solidFill>
                  <a:schemeClr val="tx1"/>
                </a:solidFill>
                <a:latin typeface="Times New Roman" panose="02020603050405020304" pitchFamily="18" charset="0"/>
              </a:defRPr>
            </a:lvl9pPr>
          </a:lstStyle>
          <a:p>
            <a:pPr algn="ctr">
              <a:lnSpc>
                <a:spcPct val="90000"/>
              </a:lnSpc>
              <a:defRPr/>
            </a:pPr>
            <a:r>
              <a:rPr lang="it-IT" altLang="it-IT" sz="1300" b="0">
                <a:latin typeface="Arial" panose="020B0604020202020204" pitchFamily="34" charset="0"/>
              </a:rPr>
              <a:t>Pag. </a:t>
            </a:r>
            <a:fld id="{2E39AD74-8170-4C9F-A941-985FC099C26A}" type="slidenum">
              <a:rPr lang="it-IT" altLang="it-IT" sz="1300" b="0" smtClean="0">
                <a:latin typeface="Arial" panose="020B0604020202020204" pitchFamily="34" charset="0"/>
              </a:rPr>
              <a:pPr algn="ctr">
                <a:lnSpc>
                  <a:spcPct val="90000"/>
                </a:lnSpc>
                <a:defRPr/>
              </a:pPr>
              <a:t>‹#›</a:t>
            </a:fld>
            <a:endParaRPr lang="it-IT" altLang="it-IT" sz="1300" b="0">
              <a:latin typeface="Arial" panose="020B0604020202020204" pitchFamily="34" charset="0"/>
            </a:endParaRPr>
          </a:p>
        </p:txBody>
      </p:sp>
    </p:spTree>
    <p:extLst>
      <p:ext uri="{BB962C8B-B14F-4D97-AF65-F5344CB8AC3E}">
        <p14:creationId xmlns:p14="http://schemas.microsoft.com/office/powerpoint/2010/main" val="1238932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9525"/>
            <a:ext cx="3170238" cy="450850"/>
          </a:xfrm>
          <a:prstGeom prst="rect">
            <a:avLst/>
          </a:prstGeom>
          <a:noFill/>
          <a:ln w="9525">
            <a:noFill/>
            <a:miter lim="800000"/>
            <a:headEnd/>
            <a:tailEnd/>
          </a:ln>
          <a:effectLst/>
        </p:spPr>
        <p:txBody>
          <a:bodyPr vert="horz" wrap="square" lIns="19798" tIns="0" rIns="19798" bIns="0" numCol="1" anchor="t" anchorCtr="0" compatLnSpc="1">
            <a:prstTxWarp prst="textNoShape">
              <a:avLst/>
            </a:prstTxWarp>
          </a:bodyPr>
          <a:lstStyle>
            <a:lvl1pPr defTabSz="790575">
              <a:defRPr sz="1100" b="0" i="1"/>
            </a:lvl1pPr>
          </a:lstStyle>
          <a:p>
            <a:pPr>
              <a:defRPr/>
            </a:pPr>
            <a:endParaRPr lang="it-IT"/>
          </a:p>
        </p:txBody>
      </p:sp>
      <p:sp>
        <p:nvSpPr>
          <p:cNvPr id="2051" name="Rectangle 3"/>
          <p:cNvSpPr>
            <a:spLocks noGrp="1" noChangeArrowheads="1"/>
          </p:cNvSpPr>
          <p:nvPr>
            <p:ph type="dt" idx="1"/>
          </p:nvPr>
        </p:nvSpPr>
        <p:spPr bwMode="auto">
          <a:xfrm>
            <a:off x="4144964" y="9525"/>
            <a:ext cx="3170237" cy="450850"/>
          </a:xfrm>
          <a:prstGeom prst="rect">
            <a:avLst/>
          </a:prstGeom>
          <a:noFill/>
          <a:ln w="9525">
            <a:noFill/>
            <a:miter lim="800000"/>
            <a:headEnd/>
            <a:tailEnd/>
          </a:ln>
          <a:effectLst/>
        </p:spPr>
        <p:txBody>
          <a:bodyPr vert="horz" wrap="square" lIns="19798" tIns="0" rIns="19798" bIns="0" numCol="1" anchor="t" anchorCtr="0" compatLnSpc="1">
            <a:prstTxWarp prst="textNoShape">
              <a:avLst/>
            </a:prstTxWarp>
          </a:bodyPr>
          <a:lstStyle>
            <a:lvl1pPr algn="r" defTabSz="790575">
              <a:defRPr sz="1100" b="0" i="1"/>
            </a:lvl1pPr>
          </a:lstStyle>
          <a:p>
            <a:pPr>
              <a:defRPr/>
            </a:pPr>
            <a:endParaRPr lang="it-IT"/>
          </a:p>
        </p:txBody>
      </p:sp>
      <p:sp>
        <p:nvSpPr>
          <p:cNvPr id="2052" name="Rectangle 4"/>
          <p:cNvSpPr>
            <a:spLocks noGrp="1" noChangeArrowheads="1"/>
          </p:cNvSpPr>
          <p:nvPr>
            <p:ph type="ftr" sz="quarter" idx="4"/>
          </p:nvPr>
        </p:nvSpPr>
        <p:spPr bwMode="auto">
          <a:xfrm>
            <a:off x="1" y="9140825"/>
            <a:ext cx="3170238" cy="450850"/>
          </a:xfrm>
          <a:prstGeom prst="rect">
            <a:avLst/>
          </a:prstGeom>
          <a:noFill/>
          <a:ln w="9525">
            <a:noFill/>
            <a:miter lim="800000"/>
            <a:headEnd/>
            <a:tailEnd/>
          </a:ln>
          <a:effectLst/>
        </p:spPr>
        <p:txBody>
          <a:bodyPr vert="horz" wrap="square" lIns="19798" tIns="0" rIns="19798" bIns="0" numCol="1" anchor="b" anchorCtr="0" compatLnSpc="1">
            <a:prstTxWarp prst="textNoShape">
              <a:avLst/>
            </a:prstTxWarp>
          </a:bodyPr>
          <a:lstStyle>
            <a:lvl1pPr defTabSz="790575">
              <a:defRPr sz="1100" b="0" i="1"/>
            </a:lvl1pPr>
          </a:lstStyle>
          <a:p>
            <a:pPr>
              <a:defRPr/>
            </a:pPr>
            <a:endParaRPr lang="it-IT"/>
          </a:p>
        </p:txBody>
      </p:sp>
      <p:sp>
        <p:nvSpPr>
          <p:cNvPr id="2053" name="Rectangle 5"/>
          <p:cNvSpPr>
            <a:spLocks noGrp="1" noChangeArrowheads="1"/>
          </p:cNvSpPr>
          <p:nvPr>
            <p:ph type="sldNum" sz="quarter" idx="5"/>
          </p:nvPr>
        </p:nvSpPr>
        <p:spPr bwMode="auto">
          <a:xfrm>
            <a:off x="4144964" y="9140825"/>
            <a:ext cx="3170237" cy="450850"/>
          </a:xfrm>
          <a:prstGeom prst="rect">
            <a:avLst/>
          </a:prstGeom>
          <a:noFill/>
          <a:ln w="9525">
            <a:noFill/>
            <a:miter lim="800000"/>
            <a:headEnd/>
            <a:tailEnd/>
          </a:ln>
          <a:effectLst/>
        </p:spPr>
        <p:txBody>
          <a:bodyPr vert="horz" wrap="square" lIns="19798" tIns="0" rIns="19798" bIns="0" numCol="1" anchor="b" anchorCtr="0" compatLnSpc="1">
            <a:prstTxWarp prst="textNoShape">
              <a:avLst/>
            </a:prstTxWarp>
          </a:bodyPr>
          <a:lstStyle>
            <a:lvl1pPr algn="r" defTabSz="790575">
              <a:defRPr sz="1100" b="0" i="1"/>
            </a:lvl1pPr>
          </a:lstStyle>
          <a:p>
            <a:pPr>
              <a:defRPr/>
            </a:pPr>
            <a:fld id="{D916E916-63B1-48B6-B8F7-721F8941BE9B}" type="slidenum">
              <a:rPr lang="it-IT" altLang="it-IT"/>
              <a:pPr>
                <a:defRPr/>
              </a:pPr>
              <a:t>‹#›</a:t>
            </a:fld>
            <a:endParaRPr lang="it-IT" altLang="it-IT"/>
          </a:p>
        </p:txBody>
      </p:sp>
      <p:sp>
        <p:nvSpPr>
          <p:cNvPr id="46086" name="Rectangle 6"/>
          <p:cNvSpPr>
            <a:spLocks noChangeArrowheads="1"/>
          </p:cNvSpPr>
          <p:nvPr/>
        </p:nvSpPr>
        <p:spPr bwMode="auto">
          <a:xfrm>
            <a:off x="3170238" y="9123364"/>
            <a:ext cx="857250" cy="273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0" tIns="46195" rIns="90740" bIns="46195">
            <a:spAutoFit/>
          </a:bodyPr>
          <a:lstStyle>
            <a:lvl1pPr defTabSz="903288">
              <a:defRPr sz="2400" b="1">
                <a:solidFill>
                  <a:schemeClr val="tx1"/>
                </a:solidFill>
                <a:latin typeface="Times New Roman" panose="02020603050405020304" pitchFamily="18" charset="0"/>
              </a:defRPr>
            </a:lvl1pPr>
            <a:lvl2pPr marL="742950" indent="-285750" defTabSz="903288">
              <a:defRPr sz="2400" b="1">
                <a:solidFill>
                  <a:schemeClr val="tx1"/>
                </a:solidFill>
                <a:latin typeface="Times New Roman" panose="02020603050405020304" pitchFamily="18" charset="0"/>
              </a:defRPr>
            </a:lvl2pPr>
            <a:lvl3pPr marL="1143000" indent="-228600" defTabSz="903288">
              <a:defRPr sz="2400" b="1">
                <a:solidFill>
                  <a:schemeClr val="tx1"/>
                </a:solidFill>
                <a:latin typeface="Times New Roman" panose="02020603050405020304" pitchFamily="18" charset="0"/>
              </a:defRPr>
            </a:lvl3pPr>
            <a:lvl4pPr marL="1600200" indent="-228600" defTabSz="903288">
              <a:defRPr sz="2400" b="1">
                <a:solidFill>
                  <a:schemeClr val="tx1"/>
                </a:solidFill>
                <a:latin typeface="Times New Roman" panose="02020603050405020304" pitchFamily="18" charset="0"/>
              </a:defRPr>
            </a:lvl4pPr>
            <a:lvl5pPr marL="2057400" indent="-228600" defTabSz="903288">
              <a:defRPr sz="2400" b="1">
                <a:solidFill>
                  <a:schemeClr val="tx1"/>
                </a:solidFill>
                <a:latin typeface="Times New Roman" panose="02020603050405020304" pitchFamily="18" charset="0"/>
              </a:defRPr>
            </a:lvl5pPr>
            <a:lvl6pPr marL="2514600" indent="-228600" defTabSz="903288"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903288"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903288"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903288" eaLnBrk="0" fontAlgn="base" hangingPunct="0">
              <a:spcBef>
                <a:spcPct val="0"/>
              </a:spcBef>
              <a:spcAft>
                <a:spcPct val="0"/>
              </a:spcAft>
              <a:defRPr sz="2400" b="1">
                <a:solidFill>
                  <a:schemeClr val="tx1"/>
                </a:solidFill>
                <a:latin typeface="Times New Roman" panose="02020603050405020304" pitchFamily="18" charset="0"/>
              </a:defRPr>
            </a:lvl9pPr>
          </a:lstStyle>
          <a:p>
            <a:pPr algn="ctr">
              <a:lnSpc>
                <a:spcPct val="90000"/>
              </a:lnSpc>
              <a:defRPr/>
            </a:pPr>
            <a:r>
              <a:rPr lang="it-IT" altLang="it-IT" sz="1300" b="0">
                <a:latin typeface="Arial" panose="020B0604020202020204" pitchFamily="34" charset="0"/>
              </a:rPr>
              <a:t>Pag. </a:t>
            </a:r>
            <a:fld id="{7CBC2A5E-CF97-4C90-8A30-8B7F5BD8E186}" type="slidenum">
              <a:rPr lang="it-IT" altLang="it-IT" sz="1300" b="0" smtClean="0">
                <a:latin typeface="Arial" panose="020B0604020202020204" pitchFamily="34" charset="0"/>
              </a:rPr>
              <a:pPr algn="ctr">
                <a:lnSpc>
                  <a:spcPct val="90000"/>
                </a:lnSpc>
                <a:defRPr/>
              </a:pPr>
              <a:t>‹#›</a:t>
            </a:fld>
            <a:endParaRPr lang="it-IT" altLang="it-IT" sz="1300" b="0">
              <a:latin typeface="Arial" panose="020B0604020202020204" pitchFamily="34" charset="0"/>
            </a:endParaRPr>
          </a:p>
        </p:txBody>
      </p:sp>
      <p:sp>
        <p:nvSpPr>
          <p:cNvPr id="8199" name="Rectangle 7"/>
          <p:cNvSpPr>
            <a:spLocks noGrp="1" noRot="1" noChangeAspect="1" noChangeArrowheads="1" noTextEdit="1"/>
          </p:cNvSpPr>
          <p:nvPr>
            <p:ph type="sldImg" idx="2"/>
          </p:nvPr>
        </p:nvSpPr>
        <p:spPr bwMode="auto">
          <a:xfrm>
            <a:off x="1235075" y="842963"/>
            <a:ext cx="4845050" cy="33543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Grp="1" noChangeArrowheads="1"/>
          </p:cNvSpPr>
          <p:nvPr>
            <p:ph type="body" sz="quarter" idx="3"/>
          </p:nvPr>
        </p:nvSpPr>
        <p:spPr bwMode="auto">
          <a:xfrm>
            <a:off x="974726" y="4560888"/>
            <a:ext cx="5365750" cy="4043362"/>
          </a:xfrm>
          <a:prstGeom prst="rect">
            <a:avLst/>
          </a:prstGeom>
          <a:noFill/>
          <a:ln w="9525">
            <a:noFill/>
            <a:miter lim="800000"/>
            <a:headEnd/>
            <a:tailEnd/>
          </a:ln>
          <a:effectLst/>
        </p:spPr>
        <p:txBody>
          <a:bodyPr vert="horz" wrap="square" lIns="95691" tIns="47845" rIns="95691" bIns="47845" numCol="1" anchor="t" anchorCtr="0" compatLnSpc="1">
            <a:prstTxWarp prst="textNoShape">
              <a:avLst/>
            </a:prstTxWarp>
          </a:bodyPr>
          <a:lstStyle/>
          <a:p>
            <a:pPr lvl="0"/>
            <a:r>
              <a:rPr lang="en-US" noProof="0"/>
              <a:t>Corpo testo</a:t>
            </a:r>
          </a:p>
          <a:p>
            <a:pPr lvl="1"/>
            <a:r>
              <a:rPr lang="en-US" noProof="0"/>
              <a:t>Secondo livello</a:t>
            </a:r>
          </a:p>
          <a:p>
            <a:pPr lvl="2"/>
            <a:r>
              <a:rPr lang="en-US" noProof="0"/>
              <a:t>Terzo livello</a:t>
            </a:r>
          </a:p>
          <a:p>
            <a:pPr lvl="3"/>
            <a:r>
              <a:rPr lang="en-US" noProof="0"/>
              <a:t>Quarto livello</a:t>
            </a:r>
          </a:p>
          <a:p>
            <a:pPr lvl="4"/>
            <a:r>
              <a:rPr lang="en-US" noProof="0"/>
              <a:t>Quinto livello</a:t>
            </a:r>
          </a:p>
        </p:txBody>
      </p:sp>
    </p:spTree>
    <p:extLst>
      <p:ext uri="{BB962C8B-B14F-4D97-AF65-F5344CB8AC3E}">
        <p14:creationId xmlns:p14="http://schemas.microsoft.com/office/powerpoint/2010/main" val="1985050037"/>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egnaposto immagine diapositiva 1"/>
          <p:cNvSpPr>
            <a:spLocks noGrp="1" noRot="1" noChangeAspect="1" noTextEdit="1"/>
          </p:cNvSpPr>
          <p:nvPr>
            <p:ph type="sldImg"/>
          </p:nvPr>
        </p:nvSpPr>
        <p:spPr>
          <a:ln/>
        </p:spPr>
      </p:sp>
      <p:sp>
        <p:nvSpPr>
          <p:cNvPr id="1126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1126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0575">
              <a:defRPr sz="2400" b="1">
                <a:solidFill>
                  <a:schemeClr val="tx1"/>
                </a:solidFill>
                <a:latin typeface="Times New Roman" panose="02020603050405020304" pitchFamily="18" charset="0"/>
              </a:defRPr>
            </a:lvl1pPr>
            <a:lvl2pPr marL="742950" indent="-285750" defTabSz="790575">
              <a:defRPr sz="2400" b="1">
                <a:solidFill>
                  <a:schemeClr val="tx1"/>
                </a:solidFill>
                <a:latin typeface="Times New Roman" panose="02020603050405020304" pitchFamily="18" charset="0"/>
              </a:defRPr>
            </a:lvl2pPr>
            <a:lvl3pPr marL="1143000" indent="-228600" defTabSz="790575">
              <a:defRPr sz="2400" b="1">
                <a:solidFill>
                  <a:schemeClr val="tx1"/>
                </a:solidFill>
                <a:latin typeface="Times New Roman" panose="02020603050405020304" pitchFamily="18" charset="0"/>
              </a:defRPr>
            </a:lvl3pPr>
            <a:lvl4pPr marL="1600200" indent="-228600" defTabSz="790575">
              <a:defRPr sz="2400" b="1">
                <a:solidFill>
                  <a:schemeClr val="tx1"/>
                </a:solidFill>
                <a:latin typeface="Times New Roman" panose="02020603050405020304" pitchFamily="18" charset="0"/>
              </a:defRPr>
            </a:lvl4pPr>
            <a:lvl5pPr marL="2057400" indent="-228600" defTabSz="790575">
              <a:defRPr sz="2400" b="1">
                <a:solidFill>
                  <a:schemeClr val="tx1"/>
                </a:solidFill>
                <a:latin typeface="Times New Roman" panose="02020603050405020304" pitchFamily="18" charset="0"/>
              </a:defRPr>
            </a:lvl5pPr>
            <a:lvl6pPr marL="2514600" indent="-228600" defTabSz="790575"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defTabSz="790575"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defTabSz="790575"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defTabSz="790575" eaLnBrk="0" fontAlgn="base" hangingPunct="0">
              <a:spcBef>
                <a:spcPct val="0"/>
              </a:spcBef>
              <a:spcAft>
                <a:spcPct val="0"/>
              </a:spcAft>
              <a:defRPr sz="2400" b="1">
                <a:solidFill>
                  <a:schemeClr val="tx1"/>
                </a:solidFill>
                <a:latin typeface="Times New Roman" panose="02020603050405020304" pitchFamily="18" charset="0"/>
              </a:defRPr>
            </a:lvl9pPr>
          </a:lstStyle>
          <a:p>
            <a:fld id="{F3BCCF3E-C27C-4FFC-9690-5EC4E509A285}" type="slidenum">
              <a:rPr lang="it-IT" altLang="it-IT" sz="1100" b="0" smtClean="0"/>
              <a:pPr/>
              <a:t>1</a:t>
            </a:fld>
            <a:endParaRPr lang="it-IT" altLang="it-IT" sz="1100" b="0"/>
          </a:p>
        </p:txBody>
      </p:sp>
    </p:spTree>
    <p:extLst>
      <p:ext uri="{BB962C8B-B14F-4D97-AF65-F5344CB8AC3E}">
        <p14:creationId xmlns:p14="http://schemas.microsoft.com/office/powerpoint/2010/main" val="1754759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OPEN CHAPTER">
    <p:spTree>
      <p:nvGrpSpPr>
        <p:cNvPr id="1" name=""/>
        <p:cNvGrpSpPr/>
        <p:nvPr/>
      </p:nvGrpSpPr>
      <p:grpSpPr>
        <a:xfrm>
          <a:off x="0" y="0"/>
          <a:ext cx="0" cy="0"/>
          <a:chOff x="0" y="0"/>
          <a:chExt cx="0" cy="0"/>
        </a:xfrm>
      </p:grpSpPr>
      <p:grpSp>
        <p:nvGrpSpPr>
          <p:cNvPr id="14" name="Gruppo 13"/>
          <p:cNvGrpSpPr/>
          <p:nvPr userDrawn="1"/>
        </p:nvGrpSpPr>
        <p:grpSpPr>
          <a:xfrm>
            <a:off x="0" y="1834178"/>
            <a:ext cx="9906000" cy="5023823"/>
            <a:chOff x="0" y="1834176"/>
            <a:chExt cx="9144000" cy="5023823"/>
          </a:xfrm>
        </p:grpSpPr>
        <p:sp>
          <p:nvSpPr>
            <p:cNvPr id="16" name="Rettangolo 15"/>
            <p:cNvSpPr/>
            <p:nvPr userDrawn="1"/>
          </p:nvSpPr>
          <p:spPr>
            <a:xfrm>
              <a:off x="0" y="1834176"/>
              <a:ext cx="9144000" cy="5023823"/>
            </a:xfrm>
            <a:prstGeom prst="rect">
              <a:avLst/>
            </a:prstGeom>
            <a:solidFill>
              <a:srgbClr val="1A415D"/>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it-IT" sz="1800"/>
            </a:p>
          </p:txBody>
        </p:sp>
        <p:grpSp>
          <p:nvGrpSpPr>
            <p:cNvPr id="17" name="Gruppo 16"/>
            <p:cNvGrpSpPr/>
            <p:nvPr userDrawn="1"/>
          </p:nvGrpSpPr>
          <p:grpSpPr>
            <a:xfrm>
              <a:off x="38482" y="1835151"/>
              <a:ext cx="9036647" cy="180000"/>
              <a:chOff x="1218340" y="275867"/>
              <a:chExt cx="17715122" cy="567843"/>
            </a:xfrm>
          </p:grpSpPr>
          <p:cxnSp>
            <p:nvCxnSpPr>
              <p:cNvPr id="18" name="Connettore 1 17"/>
              <p:cNvCxnSpPr/>
              <p:nvPr userDrawn="1"/>
            </p:nvCxnSpPr>
            <p:spPr>
              <a:xfrm>
                <a:off x="12183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9" name="Connettore 1 18"/>
              <p:cNvCxnSpPr/>
              <p:nvPr userDrawn="1"/>
            </p:nvCxnSpPr>
            <p:spPr>
              <a:xfrm>
                <a:off x="13672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0" name="Connettore 1 19"/>
              <p:cNvCxnSpPr/>
              <p:nvPr userDrawn="1"/>
            </p:nvCxnSpPr>
            <p:spPr>
              <a:xfrm>
                <a:off x="15160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1" name="Connettore 1 20"/>
              <p:cNvCxnSpPr/>
              <p:nvPr userDrawn="1"/>
            </p:nvCxnSpPr>
            <p:spPr>
              <a:xfrm>
                <a:off x="16649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3" name="Connettore 1 22"/>
              <p:cNvCxnSpPr/>
              <p:nvPr userDrawn="1"/>
            </p:nvCxnSpPr>
            <p:spPr>
              <a:xfrm>
                <a:off x="18138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Connettore 1 24"/>
              <p:cNvCxnSpPr/>
              <p:nvPr userDrawn="1"/>
            </p:nvCxnSpPr>
            <p:spPr>
              <a:xfrm>
                <a:off x="19626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Connettore 1 25"/>
              <p:cNvCxnSpPr/>
              <p:nvPr userDrawn="1"/>
            </p:nvCxnSpPr>
            <p:spPr>
              <a:xfrm>
                <a:off x="21115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Connettore 1 26"/>
              <p:cNvCxnSpPr/>
              <p:nvPr userDrawn="1"/>
            </p:nvCxnSpPr>
            <p:spPr>
              <a:xfrm>
                <a:off x="22604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Connettore 1 27"/>
              <p:cNvCxnSpPr/>
              <p:nvPr userDrawn="1"/>
            </p:nvCxnSpPr>
            <p:spPr>
              <a:xfrm>
                <a:off x="24092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Connettore 1 28"/>
              <p:cNvCxnSpPr/>
              <p:nvPr userDrawn="1"/>
            </p:nvCxnSpPr>
            <p:spPr>
              <a:xfrm>
                <a:off x="25581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Connettore 1 29"/>
              <p:cNvCxnSpPr/>
              <p:nvPr userDrawn="1"/>
            </p:nvCxnSpPr>
            <p:spPr>
              <a:xfrm>
                <a:off x="27070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1" name="Connettore 1 30"/>
              <p:cNvCxnSpPr/>
              <p:nvPr userDrawn="1"/>
            </p:nvCxnSpPr>
            <p:spPr>
              <a:xfrm>
                <a:off x="28558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2" name="Connettore 1 31"/>
              <p:cNvCxnSpPr/>
              <p:nvPr userDrawn="1"/>
            </p:nvCxnSpPr>
            <p:spPr>
              <a:xfrm>
                <a:off x="30047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3" name="Connettore 1 32"/>
              <p:cNvCxnSpPr/>
              <p:nvPr userDrawn="1"/>
            </p:nvCxnSpPr>
            <p:spPr>
              <a:xfrm>
                <a:off x="31536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Connettore 1 33"/>
              <p:cNvCxnSpPr/>
              <p:nvPr userDrawn="1"/>
            </p:nvCxnSpPr>
            <p:spPr>
              <a:xfrm>
                <a:off x="33024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Connettore 1 34"/>
              <p:cNvCxnSpPr/>
              <p:nvPr userDrawn="1"/>
            </p:nvCxnSpPr>
            <p:spPr>
              <a:xfrm>
                <a:off x="34513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Connettore 1 35"/>
              <p:cNvCxnSpPr/>
              <p:nvPr userDrawn="1"/>
            </p:nvCxnSpPr>
            <p:spPr>
              <a:xfrm>
                <a:off x="36002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Connettore 1 36"/>
              <p:cNvCxnSpPr/>
              <p:nvPr userDrawn="1"/>
            </p:nvCxnSpPr>
            <p:spPr>
              <a:xfrm>
                <a:off x="37490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 name="Connettore 1 37"/>
              <p:cNvCxnSpPr/>
              <p:nvPr userDrawn="1"/>
            </p:nvCxnSpPr>
            <p:spPr>
              <a:xfrm>
                <a:off x="38979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9" name="Connettore 1 38"/>
              <p:cNvCxnSpPr/>
              <p:nvPr userDrawn="1"/>
            </p:nvCxnSpPr>
            <p:spPr>
              <a:xfrm>
                <a:off x="404681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0" name="Connettore 1 39"/>
              <p:cNvCxnSpPr/>
              <p:nvPr userDrawn="1"/>
            </p:nvCxnSpPr>
            <p:spPr>
              <a:xfrm>
                <a:off x="419568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1" name="Connettore 1 40"/>
              <p:cNvCxnSpPr/>
              <p:nvPr userDrawn="1"/>
            </p:nvCxnSpPr>
            <p:spPr>
              <a:xfrm>
                <a:off x="434454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2" name="Connettore 1 41"/>
              <p:cNvCxnSpPr/>
              <p:nvPr userDrawn="1"/>
            </p:nvCxnSpPr>
            <p:spPr>
              <a:xfrm>
                <a:off x="449341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3" name="Connettore 1 42"/>
              <p:cNvCxnSpPr/>
              <p:nvPr userDrawn="1"/>
            </p:nvCxnSpPr>
            <p:spPr>
              <a:xfrm>
                <a:off x="464228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 name="Connettore 1 43"/>
              <p:cNvCxnSpPr/>
              <p:nvPr userDrawn="1"/>
            </p:nvCxnSpPr>
            <p:spPr>
              <a:xfrm>
                <a:off x="479114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5" name="Connettore 1 44"/>
              <p:cNvCxnSpPr/>
              <p:nvPr userDrawn="1"/>
            </p:nvCxnSpPr>
            <p:spPr>
              <a:xfrm>
                <a:off x="494001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6" name="Connettore 1 45"/>
              <p:cNvCxnSpPr/>
              <p:nvPr userDrawn="1"/>
            </p:nvCxnSpPr>
            <p:spPr>
              <a:xfrm>
                <a:off x="508888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7" name="Connettore 1 46"/>
              <p:cNvCxnSpPr/>
              <p:nvPr userDrawn="1"/>
            </p:nvCxnSpPr>
            <p:spPr>
              <a:xfrm>
                <a:off x="523774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8" name="Connettore 1 47"/>
              <p:cNvCxnSpPr/>
              <p:nvPr userDrawn="1"/>
            </p:nvCxnSpPr>
            <p:spPr>
              <a:xfrm>
                <a:off x="538661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9" name="Connettore 1 48"/>
              <p:cNvCxnSpPr/>
              <p:nvPr userDrawn="1"/>
            </p:nvCxnSpPr>
            <p:spPr>
              <a:xfrm>
                <a:off x="553548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0" name="Connettore 1 49"/>
              <p:cNvCxnSpPr/>
              <p:nvPr userDrawn="1"/>
            </p:nvCxnSpPr>
            <p:spPr>
              <a:xfrm>
                <a:off x="568435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1" name="Connettore 1 50"/>
              <p:cNvCxnSpPr/>
              <p:nvPr userDrawn="1"/>
            </p:nvCxnSpPr>
            <p:spPr>
              <a:xfrm>
                <a:off x="583321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2" name="Connettore 1 51"/>
              <p:cNvCxnSpPr/>
              <p:nvPr userDrawn="1"/>
            </p:nvCxnSpPr>
            <p:spPr>
              <a:xfrm>
                <a:off x="598208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3" name="Connettore 1 52"/>
              <p:cNvCxnSpPr/>
              <p:nvPr userDrawn="1"/>
            </p:nvCxnSpPr>
            <p:spPr>
              <a:xfrm>
                <a:off x="613095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4" name="Connettore 1 53"/>
              <p:cNvCxnSpPr/>
              <p:nvPr userDrawn="1"/>
            </p:nvCxnSpPr>
            <p:spPr>
              <a:xfrm>
                <a:off x="627981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5" name="Connettore 1 54"/>
              <p:cNvCxnSpPr/>
              <p:nvPr userDrawn="1"/>
            </p:nvCxnSpPr>
            <p:spPr>
              <a:xfrm>
                <a:off x="642868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6" name="Connettore 1 55"/>
              <p:cNvCxnSpPr/>
              <p:nvPr userDrawn="1"/>
            </p:nvCxnSpPr>
            <p:spPr>
              <a:xfrm>
                <a:off x="657755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7" name="Connettore 1 56"/>
              <p:cNvCxnSpPr/>
              <p:nvPr userDrawn="1"/>
            </p:nvCxnSpPr>
            <p:spPr>
              <a:xfrm>
                <a:off x="672641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8" name="Connettore 1 57"/>
              <p:cNvCxnSpPr/>
              <p:nvPr userDrawn="1"/>
            </p:nvCxnSpPr>
            <p:spPr>
              <a:xfrm>
                <a:off x="687528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59" name="Connettore 1 58"/>
              <p:cNvCxnSpPr/>
              <p:nvPr userDrawn="1"/>
            </p:nvCxnSpPr>
            <p:spPr>
              <a:xfrm>
                <a:off x="702415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0" name="Connettore 1 59"/>
              <p:cNvCxnSpPr/>
              <p:nvPr userDrawn="1"/>
            </p:nvCxnSpPr>
            <p:spPr>
              <a:xfrm>
                <a:off x="717302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1" name="Connettore 1 60"/>
              <p:cNvCxnSpPr/>
              <p:nvPr userDrawn="1"/>
            </p:nvCxnSpPr>
            <p:spPr>
              <a:xfrm>
                <a:off x="732188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2" name="Connettore 1 61"/>
              <p:cNvCxnSpPr/>
              <p:nvPr userDrawn="1"/>
            </p:nvCxnSpPr>
            <p:spPr>
              <a:xfrm>
                <a:off x="747075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3" name="Connettore 1 62"/>
              <p:cNvCxnSpPr/>
              <p:nvPr userDrawn="1"/>
            </p:nvCxnSpPr>
            <p:spPr>
              <a:xfrm>
                <a:off x="761962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4" name="Connettore 1 63"/>
              <p:cNvCxnSpPr/>
              <p:nvPr userDrawn="1"/>
            </p:nvCxnSpPr>
            <p:spPr>
              <a:xfrm>
                <a:off x="776848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5" name="Connettore 1 64"/>
              <p:cNvCxnSpPr/>
              <p:nvPr userDrawn="1"/>
            </p:nvCxnSpPr>
            <p:spPr>
              <a:xfrm>
                <a:off x="791735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6" name="Connettore 1 65"/>
              <p:cNvCxnSpPr/>
              <p:nvPr userDrawn="1"/>
            </p:nvCxnSpPr>
            <p:spPr>
              <a:xfrm>
                <a:off x="806622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7" name="Connettore 1 66"/>
              <p:cNvCxnSpPr/>
              <p:nvPr userDrawn="1"/>
            </p:nvCxnSpPr>
            <p:spPr>
              <a:xfrm>
                <a:off x="821508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8" name="Connettore 1 67"/>
              <p:cNvCxnSpPr/>
              <p:nvPr userDrawn="1"/>
            </p:nvCxnSpPr>
            <p:spPr>
              <a:xfrm>
                <a:off x="836395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69" name="Connettore 1 68"/>
              <p:cNvCxnSpPr/>
              <p:nvPr userDrawn="1"/>
            </p:nvCxnSpPr>
            <p:spPr>
              <a:xfrm>
                <a:off x="851282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0" name="Connettore 1 69"/>
              <p:cNvCxnSpPr/>
              <p:nvPr userDrawn="1"/>
            </p:nvCxnSpPr>
            <p:spPr>
              <a:xfrm>
                <a:off x="866169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1" name="Connettore 1 70"/>
              <p:cNvCxnSpPr/>
              <p:nvPr userDrawn="1"/>
            </p:nvCxnSpPr>
            <p:spPr>
              <a:xfrm>
                <a:off x="881055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2" name="Connettore 1 71"/>
              <p:cNvCxnSpPr/>
              <p:nvPr userDrawn="1"/>
            </p:nvCxnSpPr>
            <p:spPr>
              <a:xfrm>
                <a:off x="895942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3" name="Connettore 1 72"/>
              <p:cNvCxnSpPr/>
              <p:nvPr userDrawn="1"/>
            </p:nvCxnSpPr>
            <p:spPr>
              <a:xfrm>
                <a:off x="910829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4" name="Connettore 1 73"/>
              <p:cNvCxnSpPr/>
              <p:nvPr userDrawn="1"/>
            </p:nvCxnSpPr>
            <p:spPr>
              <a:xfrm>
                <a:off x="925715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5" name="Connettore 1 74"/>
              <p:cNvCxnSpPr/>
              <p:nvPr userDrawn="1"/>
            </p:nvCxnSpPr>
            <p:spPr>
              <a:xfrm>
                <a:off x="940602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6" name="Connettore 1 75"/>
              <p:cNvCxnSpPr/>
              <p:nvPr userDrawn="1"/>
            </p:nvCxnSpPr>
            <p:spPr>
              <a:xfrm>
                <a:off x="955489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7" name="Connettore 1 76"/>
              <p:cNvCxnSpPr/>
              <p:nvPr userDrawn="1"/>
            </p:nvCxnSpPr>
            <p:spPr>
              <a:xfrm>
                <a:off x="970375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8" name="Connettore 1 77"/>
              <p:cNvCxnSpPr/>
              <p:nvPr userDrawn="1"/>
            </p:nvCxnSpPr>
            <p:spPr>
              <a:xfrm>
                <a:off x="985262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79" name="Connettore 1 78"/>
              <p:cNvCxnSpPr/>
              <p:nvPr userDrawn="1"/>
            </p:nvCxnSpPr>
            <p:spPr>
              <a:xfrm>
                <a:off x="1000149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0" name="Connettore 1 79"/>
              <p:cNvCxnSpPr/>
              <p:nvPr userDrawn="1"/>
            </p:nvCxnSpPr>
            <p:spPr>
              <a:xfrm>
                <a:off x="1015036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1" name="Connettore 1 80"/>
              <p:cNvCxnSpPr/>
              <p:nvPr userDrawn="1"/>
            </p:nvCxnSpPr>
            <p:spPr>
              <a:xfrm>
                <a:off x="1029922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2" name="Connettore 1 81"/>
              <p:cNvCxnSpPr/>
              <p:nvPr userDrawn="1"/>
            </p:nvCxnSpPr>
            <p:spPr>
              <a:xfrm>
                <a:off x="1044809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3" name="Connettore 1 82"/>
              <p:cNvCxnSpPr/>
              <p:nvPr userDrawn="1"/>
            </p:nvCxnSpPr>
            <p:spPr>
              <a:xfrm>
                <a:off x="1059696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4" name="Connettore 1 83"/>
              <p:cNvCxnSpPr/>
              <p:nvPr userDrawn="1"/>
            </p:nvCxnSpPr>
            <p:spPr>
              <a:xfrm>
                <a:off x="1074582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5" name="Connettore 1 84"/>
              <p:cNvCxnSpPr/>
              <p:nvPr userDrawn="1"/>
            </p:nvCxnSpPr>
            <p:spPr>
              <a:xfrm>
                <a:off x="1089469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6" name="Connettore 1 85"/>
              <p:cNvCxnSpPr/>
              <p:nvPr userDrawn="1"/>
            </p:nvCxnSpPr>
            <p:spPr>
              <a:xfrm>
                <a:off x="110435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7" name="Connettore 1 86"/>
              <p:cNvCxnSpPr/>
              <p:nvPr userDrawn="1"/>
            </p:nvCxnSpPr>
            <p:spPr>
              <a:xfrm>
                <a:off x="1119242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8" name="Connettore 1 87"/>
              <p:cNvCxnSpPr/>
              <p:nvPr userDrawn="1"/>
            </p:nvCxnSpPr>
            <p:spPr>
              <a:xfrm>
                <a:off x="1134129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89" name="Connettore 1 88"/>
              <p:cNvCxnSpPr/>
              <p:nvPr userDrawn="1"/>
            </p:nvCxnSpPr>
            <p:spPr>
              <a:xfrm>
                <a:off x="1149016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0" name="Connettore 1 89"/>
              <p:cNvCxnSpPr/>
              <p:nvPr userDrawn="1"/>
            </p:nvCxnSpPr>
            <p:spPr>
              <a:xfrm>
                <a:off x="1163903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1" name="Connettore 1 90"/>
              <p:cNvCxnSpPr/>
              <p:nvPr userDrawn="1"/>
            </p:nvCxnSpPr>
            <p:spPr>
              <a:xfrm>
                <a:off x="1178789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2" name="Connettore 1 91"/>
              <p:cNvCxnSpPr/>
              <p:nvPr userDrawn="1"/>
            </p:nvCxnSpPr>
            <p:spPr>
              <a:xfrm>
                <a:off x="1193676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3" name="Connettore 1 92"/>
              <p:cNvCxnSpPr/>
              <p:nvPr userDrawn="1"/>
            </p:nvCxnSpPr>
            <p:spPr>
              <a:xfrm>
                <a:off x="1208563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4" name="Connettore 1 93"/>
              <p:cNvCxnSpPr/>
              <p:nvPr userDrawn="1"/>
            </p:nvCxnSpPr>
            <p:spPr>
              <a:xfrm>
                <a:off x="1223449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5" name="Connettore 1 94"/>
              <p:cNvCxnSpPr/>
              <p:nvPr userDrawn="1"/>
            </p:nvCxnSpPr>
            <p:spPr>
              <a:xfrm>
                <a:off x="1238336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6" name="Connettore 1 95"/>
              <p:cNvCxnSpPr/>
              <p:nvPr userDrawn="1"/>
            </p:nvCxnSpPr>
            <p:spPr>
              <a:xfrm>
                <a:off x="1253223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7" name="Connettore 1 96"/>
              <p:cNvCxnSpPr/>
              <p:nvPr userDrawn="1"/>
            </p:nvCxnSpPr>
            <p:spPr>
              <a:xfrm>
                <a:off x="1268109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8" name="Connettore 1 97"/>
              <p:cNvCxnSpPr/>
              <p:nvPr userDrawn="1"/>
            </p:nvCxnSpPr>
            <p:spPr>
              <a:xfrm>
                <a:off x="1282996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99" name="Connettore 1 98"/>
              <p:cNvCxnSpPr/>
              <p:nvPr userDrawn="1"/>
            </p:nvCxnSpPr>
            <p:spPr>
              <a:xfrm>
                <a:off x="1297883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0" name="Connettore 1 99"/>
              <p:cNvCxnSpPr/>
              <p:nvPr userDrawn="1"/>
            </p:nvCxnSpPr>
            <p:spPr>
              <a:xfrm>
                <a:off x="1312770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1" name="Connettore 1 100"/>
              <p:cNvCxnSpPr/>
              <p:nvPr userDrawn="1"/>
            </p:nvCxnSpPr>
            <p:spPr>
              <a:xfrm>
                <a:off x="1327656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2" name="Connettore 1 101"/>
              <p:cNvCxnSpPr/>
              <p:nvPr userDrawn="1"/>
            </p:nvCxnSpPr>
            <p:spPr>
              <a:xfrm>
                <a:off x="1342543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3" name="Connettore 1 102"/>
              <p:cNvCxnSpPr/>
              <p:nvPr userDrawn="1"/>
            </p:nvCxnSpPr>
            <p:spPr>
              <a:xfrm>
                <a:off x="1357430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4" name="Connettore 1 103"/>
              <p:cNvCxnSpPr/>
              <p:nvPr userDrawn="1"/>
            </p:nvCxnSpPr>
            <p:spPr>
              <a:xfrm>
                <a:off x="1372316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5" name="Connettore 1 104"/>
              <p:cNvCxnSpPr/>
              <p:nvPr userDrawn="1"/>
            </p:nvCxnSpPr>
            <p:spPr>
              <a:xfrm>
                <a:off x="1387203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6" name="Connettore 1 105"/>
              <p:cNvCxnSpPr/>
              <p:nvPr userDrawn="1"/>
            </p:nvCxnSpPr>
            <p:spPr>
              <a:xfrm>
                <a:off x="1402090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7" name="Connettore 1 106"/>
              <p:cNvCxnSpPr/>
              <p:nvPr userDrawn="1"/>
            </p:nvCxnSpPr>
            <p:spPr>
              <a:xfrm>
                <a:off x="1416976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8" name="Connettore 1 107"/>
              <p:cNvCxnSpPr/>
              <p:nvPr userDrawn="1"/>
            </p:nvCxnSpPr>
            <p:spPr>
              <a:xfrm>
                <a:off x="1431863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9" name="Connettore 1 108"/>
              <p:cNvCxnSpPr/>
              <p:nvPr userDrawn="1"/>
            </p:nvCxnSpPr>
            <p:spPr>
              <a:xfrm>
                <a:off x="1446750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0" name="Connettore 1 109"/>
              <p:cNvCxnSpPr/>
              <p:nvPr userDrawn="1"/>
            </p:nvCxnSpPr>
            <p:spPr>
              <a:xfrm>
                <a:off x="1461637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1" name="Connettore 1 110"/>
              <p:cNvCxnSpPr/>
              <p:nvPr userDrawn="1"/>
            </p:nvCxnSpPr>
            <p:spPr>
              <a:xfrm>
                <a:off x="1476523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2" name="Connettore 1 111"/>
              <p:cNvCxnSpPr/>
              <p:nvPr userDrawn="1"/>
            </p:nvCxnSpPr>
            <p:spPr>
              <a:xfrm>
                <a:off x="1491410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3" name="Connettore 1 112"/>
              <p:cNvCxnSpPr/>
              <p:nvPr userDrawn="1"/>
            </p:nvCxnSpPr>
            <p:spPr>
              <a:xfrm>
                <a:off x="1506297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4" name="Connettore 1 113"/>
              <p:cNvCxnSpPr/>
              <p:nvPr userDrawn="1"/>
            </p:nvCxnSpPr>
            <p:spPr>
              <a:xfrm>
                <a:off x="1521183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5" name="Connettore 1 114"/>
              <p:cNvCxnSpPr/>
              <p:nvPr userDrawn="1"/>
            </p:nvCxnSpPr>
            <p:spPr>
              <a:xfrm>
                <a:off x="1536070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6" name="Connettore 1 115"/>
              <p:cNvCxnSpPr/>
              <p:nvPr userDrawn="1"/>
            </p:nvCxnSpPr>
            <p:spPr>
              <a:xfrm>
                <a:off x="1550957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7" name="Connettore 1 116"/>
              <p:cNvCxnSpPr/>
              <p:nvPr userDrawn="1"/>
            </p:nvCxnSpPr>
            <p:spPr>
              <a:xfrm>
                <a:off x="1565843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8" name="Connettore 1 117"/>
              <p:cNvCxnSpPr/>
              <p:nvPr userDrawn="1"/>
            </p:nvCxnSpPr>
            <p:spPr>
              <a:xfrm>
                <a:off x="1580730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9" name="Connettore 1 118"/>
              <p:cNvCxnSpPr/>
              <p:nvPr userDrawn="1"/>
            </p:nvCxnSpPr>
            <p:spPr>
              <a:xfrm>
                <a:off x="1595617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0" name="Connettore 1 119"/>
              <p:cNvCxnSpPr/>
              <p:nvPr userDrawn="1"/>
            </p:nvCxnSpPr>
            <p:spPr>
              <a:xfrm>
                <a:off x="1610504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1" name="Connettore 1 120"/>
              <p:cNvCxnSpPr/>
              <p:nvPr userDrawn="1"/>
            </p:nvCxnSpPr>
            <p:spPr>
              <a:xfrm>
                <a:off x="1625390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2" name="Connettore 1 121"/>
              <p:cNvCxnSpPr/>
              <p:nvPr userDrawn="1"/>
            </p:nvCxnSpPr>
            <p:spPr>
              <a:xfrm>
                <a:off x="1640277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3" name="Connettore 1 122"/>
              <p:cNvCxnSpPr/>
              <p:nvPr userDrawn="1"/>
            </p:nvCxnSpPr>
            <p:spPr>
              <a:xfrm>
                <a:off x="1655164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4" name="Connettore 1 123"/>
              <p:cNvCxnSpPr/>
              <p:nvPr userDrawn="1"/>
            </p:nvCxnSpPr>
            <p:spPr>
              <a:xfrm>
                <a:off x="1670050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5" name="Connettore 1 124"/>
              <p:cNvCxnSpPr/>
              <p:nvPr userDrawn="1"/>
            </p:nvCxnSpPr>
            <p:spPr>
              <a:xfrm>
                <a:off x="1684937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6" name="Connettore 1 125"/>
              <p:cNvCxnSpPr/>
              <p:nvPr userDrawn="1"/>
            </p:nvCxnSpPr>
            <p:spPr>
              <a:xfrm>
                <a:off x="1699824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7" name="Connettore 1 126"/>
              <p:cNvCxnSpPr/>
              <p:nvPr userDrawn="1"/>
            </p:nvCxnSpPr>
            <p:spPr>
              <a:xfrm>
                <a:off x="1714710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8" name="Connettore 1 127"/>
              <p:cNvCxnSpPr/>
              <p:nvPr userDrawn="1"/>
            </p:nvCxnSpPr>
            <p:spPr>
              <a:xfrm>
                <a:off x="1729597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9" name="Connettore 1 128"/>
              <p:cNvCxnSpPr/>
              <p:nvPr userDrawn="1"/>
            </p:nvCxnSpPr>
            <p:spPr>
              <a:xfrm>
                <a:off x="17444843"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0" name="Connettore 1 129"/>
              <p:cNvCxnSpPr/>
              <p:nvPr userDrawn="1"/>
            </p:nvCxnSpPr>
            <p:spPr>
              <a:xfrm>
                <a:off x="17593710"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1" name="Connettore 1 130"/>
              <p:cNvCxnSpPr/>
              <p:nvPr userDrawn="1"/>
            </p:nvCxnSpPr>
            <p:spPr>
              <a:xfrm>
                <a:off x="17742577"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2" name="Connettore 1 131"/>
              <p:cNvCxnSpPr/>
              <p:nvPr userDrawn="1"/>
            </p:nvCxnSpPr>
            <p:spPr>
              <a:xfrm>
                <a:off x="17891444"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3" name="Connettore 1 132"/>
              <p:cNvCxnSpPr/>
              <p:nvPr userDrawn="1"/>
            </p:nvCxnSpPr>
            <p:spPr>
              <a:xfrm>
                <a:off x="18040311"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4" name="Connettore 1 133"/>
              <p:cNvCxnSpPr/>
              <p:nvPr userDrawn="1"/>
            </p:nvCxnSpPr>
            <p:spPr>
              <a:xfrm>
                <a:off x="18189178"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5" name="Connettore 1 134"/>
              <p:cNvCxnSpPr/>
              <p:nvPr userDrawn="1"/>
            </p:nvCxnSpPr>
            <p:spPr>
              <a:xfrm>
                <a:off x="18338045"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6" name="Connettore 1 135"/>
              <p:cNvCxnSpPr/>
              <p:nvPr userDrawn="1"/>
            </p:nvCxnSpPr>
            <p:spPr>
              <a:xfrm>
                <a:off x="1848691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7" name="Connettore 1 136"/>
              <p:cNvCxnSpPr/>
              <p:nvPr userDrawn="1"/>
            </p:nvCxnSpPr>
            <p:spPr>
              <a:xfrm>
                <a:off x="18635779"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8" name="Connettore 1 137"/>
              <p:cNvCxnSpPr/>
              <p:nvPr userDrawn="1"/>
            </p:nvCxnSpPr>
            <p:spPr>
              <a:xfrm>
                <a:off x="18784646"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9" name="Connettore 1 138"/>
              <p:cNvCxnSpPr/>
              <p:nvPr userDrawn="1"/>
            </p:nvCxnSpPr>
            <p:spPr>
              <a:xfrm>
                <a:off x="18933462" y="275867"/>
                <a:ext cx="0" cy="567843"/>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grpSp>
      </p:grpSp>
      <p:sp>
        <p:nvSpPr>
          <p:cNvPr id="13" name="Content Placeholder 2"/>
          <p:cNvSpPr txBox="1">
            <a:spLocks/>
          </p:cNvSpPr>
          <p:nvPr userDrawn="1"/>
        </p:nvSpPr>
        <p:spPr>
          <a:xfrm>
            <a:off x="581025" y="5381625"/>
            <a:ext cx="4506913" cy="728663"/>
          </a:xfrm>
          <a:prstGeom prst="rect">
            <a:avLst/>
          </a:prstGeom>
        </p:spPr>
        <p:txBody>
          <a:bodyPr lIns="0" tIns="0" rIns="0" bIns="0"/>
          <a:lstStyle>
            <a:lvl1pPr marL="0" indent="0" algn="l" defTabSz="914318" rtl="0" eaLnBrk="1" latinLnBrk="0" hangingPunct="1">
              <a:lnSpc>
                <a:spcPts val="4000"/>
              </a:lnSpc>
              <a:spcBef>
                <a:spcPts val="1000"/>
              </a:spcBef>
              <a:buFont typeface="Arial" panose="020B0604020202020204" pitchFamily="34" charset="0"/>
              <a:buNone/>
              <a:defRPr lang="it-IT" sz="1800" b="0" i="0" kern="1200" cap="none" baseline="0" dirty="0">
                <a:solidFill>
                  <a:schemeClr val="tx2"/>
                </a:solidFill>
                <a:latin typeface="Lato Light" panose="020F0302020204030203" pitchFamily="34" charset="0"/>
                <a:ea typeface="+mj-ea"/>
                <a:cs typeface="Arial" panose="020B0604020202020204" pitchFamily="34" charset="0"/>
              </a:defRPr>
            </a:lvl1pPr>
            <a:lvl2pPr marL="0" indent="0" algn="l" defTabSz="914318" rtl="0" eaLnBrk="1" latinLnBrk="0" hangingPunct="1">
              <a:lnSpc>
                <a:spcPct val="150000"/>
              </a:lnSpc>
              <a:spcBef>
                <a:spcPts val="499"/>
              </a:spcBef>
              <a:buFont typeface="Arial" panose="020B0604020202020204" pitchFamily="34" charset="0"/>
              <a:buNone/>
              <a:defRPr sz="1800" b="0" i="0" kern="1200">
                <a:solidFill>
                  <a:srgbClr val="5A667F"/>
                </a:solidFill>
                <a:latin typeface="Lato" panose="020F0502020204030203" pitchFamily="34" charset="77"/>
                <a:ea typeface="+mn-ea"/>
                <a:cs typeface="Arial" panose="020B0604020202020204" pitchFamily="34" charset="0"/>
              </a:defRPr>
            </a:lvl2pPr>
            <a:lvl3pPr marL="0" indent="0" algn="l" defTabSz="914318" rtl="0" eaLnBrk="1" latinLnBrk="0" hangingPunct="1">
              <a:lnSpc>
                <a:spcPct val="150000"/>
              </a:lnSpc>
              <a:spcBef>
                <a:spcPts val="499"/>
              </a:spcBef>
              <a:buFont typeface="Arial" panose="020B0604020202020204" pitchFamily="34" charset="0"/>
              <a:buNone/>
              <a:defRPr sz="1200" b="0" i="0" kern="1200">
                <a:solidFill>
                  <a:srgbClr val="5A667F"/>
                </a:solidFill>
                <a:latin typeface="Lato" panose="020F0502020204030203" pitchFamily="34" charset="77"/>
                <a:ea typeface="+mn-ea"/>
                <a:cs typeface="+mn-cs"/>
              </a:defRPr>
            </a:lvl3pPr>
            <a:lvl4pPr marL="0" indent="0" algn="l" defTabSz="914318" rtl="0" eaLnBrk="1" latinLnBrk="0" hangingPunct="1">
              <a:lnSpc>
                <a:spcPct val="150000"/>
              </a:lnSpc>
              <a:spcBef>
                <a:spcPts val="499"/>
              </a:spcBef>
              <a:buFont typeface="Arial" panose="020B0604020202020204" pitchFamily="34" charset="0"/>
              <a:buNone/>
              <a:defRPr sz="1000" b="0" i="0" kern="1200">
                <a:solidFill>
                  <a:srgbClr val="5A667F"/>
                </a:solidFill>
                <a:latin typeface="Lato" panose="020F0502020204030203" pitchFamily="34" charset="77"/>
                <a:ea typeface="+mn-ea"/>
                <a:cs typeface="+mn-cs"/>
              </a:defRPr>
            </a:lvl4pPr>
            <a:lvl5pPr marL="0" indent="0" algn="l" defTabSz="914318" rtl="0" eaLnBrk="1" latinLnBrk="0" hangingPunct="1">
              <a:lnSpc>
                <a:spcPct val="150000"/>
              </a:lnSpc>
              <a:spcBef>
                <a:spcPts val="499"/>
              </a:spcBef>
              <a:buFont typeface="Arial" panose="020B0604020202020204" pitchFamily="34" charset="0"/>
              <a:buNone/>
              <a:defRPr sz="1000" b="0" i="0" kern="1200" baseline="0">
                <a:solidFill>
                  <a:srgbClr val="5A667F"/>
                </a:solidFill>
                <a:latin typeface="Lato" panose="020F0502020204030203" pitchFamily="34" charset="77"/>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a:lstStyle>
          <a:p>
            <a:pPr>
              <a:defRPr/>
            </a:pPr>
            <a:r>
              <a:rPr lang="en-US" dirty="0">
                <a:solidFill>
                  <a:schemeClr val="bg1"/>
                </a:solidFill>
              </a:rPr>
              <a:t>Fabio </a:t>
            </a:r>
            <a:r>
              <a:rPr lang="en-US" dirty="0" err="1">
                <a:solidFill>
                  <a:schemeClr val="bg1"/>
                </a:solidFill>
              </a:rPr>
              <a:t>Salice</a:t>
            </a:r>
            <a:endParaRPr lang="en-US" dirty="0">
              <a:solidFill>
                <a:schemeClr val="bg1"/>
              </a:solidFill>
            </a:endParaRPr>
          </a:p>
          <a:p>
            <a:pPr>
              <a:defRPr/>
            </a:pPr>
            <a:endParaRPr lang="en-US" dirty="0">
              <a:solidFill>
                <a:schemeClr val="bg1"/>
              </a:solidFill>
            </a:endParaRPr>
          </a:p>
        </p:txBody>
      </p:sp>
      <p:sp>
        <p:nvSpPr>
          <p:cNvPr id="22" name="Segnaposto contenuto 5"/>
          <p:cNvSpPr>
            <a:spLocks noGrp="1"/>
          </p:cNvSpPr>
          <p:nvPr>
            <p:ph sz="quarter" idx="12"/>
          </p:nvPr>
        </p:nvSpPr>
        <p:spPr>
          <a:xfrm>
            <a:off x="603502" y="2740813"/>
            <a:ext cx="5092325" cy="1745554"/>
          </a:xfrm>
        </p:spPr>
        <p:txBody>
          <a:bodyPr>
            <a:noAutofit/>
          </a:bodyPr>
          <a:lstStyle>
            <a:lvl1pPr algn="l">
              <a:lnSpc>
                <a:spcPts val="3250"/>
              </a:lnSpc>
              <a:defRPr lang="it-IT" sz="2800" b="1" kern="1200" cap="all" dirty="0">
                <a:solidFill>
                  <a:schemeClr val="bg1"/>
                </a:solidFill>
                <a:latin typeface="Lato" panose="020F0502020204030203" pitchFamily="34" charset="0"/>
                <a:ea typeface="+mj-ea"/>
                <a:cs typeface="Arial" panose="020B0604020202020204" pitchFamily="34" charset="0"/>
              </a:defRPr>
            </a:lvl1pPr>
            <a:lvl2pPr>
              <a:defRPr>
                <a:solidFill>
                  <a:schemeClr val="bg1"/>
                </a:solidFill>
              </a:defRPr>
            </a:lvl2pPr>
            <a:lvl3pPr>
              <a:defRPr>
                <a:solidFill>
                  <a:schemeClr val="bg1"/>
                </a:solidFill>
              </a:defRPr>
            </a:lvl3pPr>
          </a:lstStyle>
          <a:p>
            <a:pPr lvl="0"/>
            <a:r>
              <a:rPr lang="it-IT" dirty="0"/>
              <a:t>Fare clic per modificare stili del testo dello schema</a:t>
            </a:r>
          </a:p>
          <a:p>
            <a:pPr lvl="1"/>
            <a:r>
              <a:rPr lang="it-IT" dirty="0"/>
              <a:t>Secondo livello</a:t>
            </a:r>
          </a:p>
          <a:p>
            <a:pPr lvl="2"/>
            <a:r>
              <a:rPr lang="it-IT" dirty="0"/>
              <a:t>Terzo livello</a:t>
            </a:r>
          </a:p>
        </p:txBody>
      </p:sp>
      <p:sp>
        <p:nvSpPr>
          <p:cNvPr id="24" name="Segnaposto contenuto 5"/>
          <p:cNvSpPr>
            <a:spLocks noGrp="1"/>
          </p:cNvSpPr>
          <p:nvPr>
            <p:ph sz="quarter" idx="14"/>
          </p:nvPr>
        </p:nvSpPr>
        <p:spPr>
          <a:xfrm>
            <a:off x="596899" y="1893256"/>
            <a:ext cx="3663032" cy="728843"/>
          </a:xfrm>
        </p:spPr>
        <p:txBody>
          <a:bodyPr>
            <a:noAutofit/>
          </a:bodyPr>
          <a:lstStyle>
            <a:lvl1pPr algn="l">
              <a:lnSpc>
                <a:spcPts val="3250"/>
              </a:lnSpc>
              <a:defRPr lang="it-IT" sz="1400" kern="1200" baseline="0" dirty="0">
                <a:solidFill>
                  <a:schemeClr val="bg1"/>
                </a:solidFill>
                <a:latin typeface="Lato Light" panose="020F0302020204030203" pitchFamily="34" charset="77"/>
                <a:ea typeface="+mn-ea"/>
                <a:cs typeface="Arial" panose="020B0604020202020204" pitchFamily="34" charset="0"/>
              </a:defRPr>
            </a:lvl1pPr>
          </a:lstStyle>
          <a:p>
            <a:pPr lvl="0"/>
            <a:r>
              <a:rPr lang="it-IT"/>
              <a:t>Fare clic per modificare stili del testo dello schema</a:t>
            </a:r>
          </a:p>
        </p:txBody>
      </p:sp>
      <p:sp>
        <p:nvSpPr>
          <p:cNvPr id="15" name="Content Placeholder 2"/>
          <p:cNvSpPr>
            <a:spLocks noGrp="1"/>
          </p:cNvSpPr>
          <p:nvPr>
            <p:ph sz="quarter" idx="13"/>
          </p:nvPr>
        </p:nvSpPr>
        <p:spPr>
          <a:xfrm>
            <a:off x="603502" y="4578079"/>
            <a:ext cx="4508347" cy="728843"/>
          </a:xfrm>
        </p:spPr>
        <p:txBody>
          <a:bodyPr/>
          <a:lstStyle>
            <a:lvl1pPr>
              <a:defRPr>
                <a:solidFill>
                  <a:schemeClr val="bg1"/>
                </a:solidFill>
              </a:defRPr>
            </a:lvl1pPr>
            <a:lvl2pPr>
              <a:defRPr>
                <a:solidFill>
                  <a:schemeClr val="bg1"/>
                </a:solidFill>
              </a:defRPr>
            </a:lvl2pPr>
          </a:lstStyle>
          <a:p>
            <a:pPr lvl="0"/>
            <a:r>
              <a:rPr lang="it-IT" dirty="0"/>
              <a:t>Fare clic per modificare stili del testo dello schema</a:t>
            </a:r>
          </a:p>
          <a:p>
            <a:pPr lvl="1"/>
            <a:r>
              <a:rPr lang="it-IT" dirty="0"/>
              <a:t>Secondo livello</a:t>
            </a:r>
          </a:p>
        </p:txBody>
      </p:sp>
      <p:pic>
        <p:nvPicPr>
          <p:cNvPr id="140" name="Immagine 13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7717" y="241061"/>
            <a:ext cx="3584990" cy="1301496"/>
          </a:xfrm>
          <a:prstGeom prst="rect">
            <a:avLst/>
          </a:prstGeom>
        </p:spPr>
      </p:pic>
    </p:spTree>
    <p:extLst>
      <p:ext uri="{BB962C8B-B14F-4D97-AF65-F5344CB8AC3E}">
        <p14:creationId xmlns:p14="http://schemas.microsoft.com/office/powerpoint/2010/main" val="1287279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19125" y="611100"/>
            <a:ext cx="8667750" cy="1028700"/>
          </a:xfrm>
        </p:spPr>
        <p:txBody>
          <a:bodyPr/>
          <a:lstStyle>
            <a:lvl1pPr algn="r">
              <a:defRPr sz="3200"/>
            </a:lvl1pPr>
          </a:lstStyle>
          <a:p>
            <a:r>
              <a:rPr lang="it-IT" dirty="0"/>
              <a:t>Fare clic per modificare lo stile del titolo</a:t>
            </a:r>
          </a:p>
        </p:txBody>
      </p:sp>
      <p:sp>
        <p:nvSpPr>
          <p:cNvPr id="3" name="Segnaposto contenuto 2"/>
          <p:cNvSpPr>
            <a:spLocks noGrp="1"/>
          </p:cNvSpPr>
          <p:nvPr>
            <p:ph idx="1"/>
          </p:nvPr>
        </p:nvSpPr>
        <p:spPr>
          <a:xfrm>
            <a:off x="619125" y="1828800"/>
            <a:ext cx="8667750" cy="4343400"/>
          </a:xfrm>
        </p:spPr>
        <p:txBody>
          <a:bodyPr/>
          <a:lstStyle>
            <a:lvl1pPr marL="342900" indent="-342900">
              <a:lnSpc>
                <a:spcPct val="100000"/>
              </a:lnSpc>
              <a:spcBef>
                <a:spcPts val="600"/>
              </a:spcBef>
              <a:buFont typeface="Arial" panose="020B0604020202020204" pitchFamily="34" charset="0"/>
              <a:buChar char="•"/>
              <a:defRPr sz="2400"/>
            </a:lvl1pPr>
            <a:lvl2pPr marL="719138" indent="-363538">
              <a:lnSpc>
                <a:spcPct val="100000"/>
              </a:lnSpc>
              <a:spcBef>
                <a:spcPts val="600"/>
              </a:spcBef>
              <a:buFont typeface="Arial" panose="020B0604020202020204" pitchFamily="34" charset="0"/>
              <a:buChar char="•"/>
              <a:defRPr sz="2000"/>
            </a:lvl2pPr>
            <a:lvl3pPr marL="896938" indent="-177800">
              <a:lnSpc>
                <a:spcPct val="100000"/>
              </a:lnSpc>
              <a:spcBef>
                <a:spcPts val="600"/>
              </a:spcBef>
              <a:buFont typeface="Arial" panose="020B0604020202020204" pitchFamily="34" charset="0"/>
              <a:buChar char="•"/>
              <a:defRPr sz="1600"/>
            </a:lvl3pPr>
            <a:lvl4pPr marL="1074738" indent="-177800">
              <a:lnSpc>
                <a:spcPct val="100000"/>
              </a:lnSpc>
              <a:spcBef>
                <a:spcPts val="600"/>
              </a:spcBef>
              <a:buFont typeface="Arial" panose="020B0604020202020204" pitchFamily="34" charset="0"/>
              <a:buChar char="•"/>
              <a:defRPr sz="1400"/>
            </a:lvl4pPr>
            <a:lvl5pPr marL="1252538" indent="-177800">
              <a:lnSpc>
                <a:spcPct val="100000"/>
              </a:lnSpc>
              <a:spcBef>
                <a:spcPts val="600"/>
              </a:spcBef>
              <a:buFont typeface="Arial" panose="020B0604020202020204" pitchFamily="34" charset="0"/>
              <a:buChar char="•"/>
              <a:tabLst/>
              <a:defRPr sz="1200"/>
            </a:lvl5p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p>
        </p:txBody>
      </p:sp>
    </p:spTree>
    <p:extLst>
      <p:ext uri="{BB962C8B-B14F-4D97-AF65-F5344CB8AC3E}">
        <p14:creationId xmlns:p14="http://schemas.microsoft.com/office/powerpoint/2010/main" val="248920583"/>
      </p:ext>
    </p:extLst>
  </p:cSld>
  <p:clrMapOvr>
    <a:masterClrMapping/>
  </p:clrMapOvr>
  <p:hf sldNum="0"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19125" y="611100"/>
            <a:ext cx="8667750" cy="1028700"/>
          </a:xfrm>
        </p:spPr>
        <p:txBody>
          <a:bodyPr/>
          <a:lstStyle>
            <a:lvl1pPr algn="r">
              <a:defRPr sz="3200"/>
            </a:lvl1pPr>
          </a:lstStyle>
          <a:p>
            <a:r>
              <a:rPr lang="it-IT" dirty="0"/>
              <a:t>Fare clic per modificare lo stile del titolo</a:t>
            </a:r>
          </a:p>
        </p:txBody>
      </p:sp>
    </p:spTree>
    <p:extLst>
      <p:ext uri="{BB962C8B-B14F-4D97-AF65-F5344CB8AC3E}">
        <p14:creationId xmlns:p14="http://schemas.microsoft.com/office/powerpoint/2010/main" val="1315999967"/>
      </p:ext>
    </p:extLst>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UOTO">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00540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9125" y="1257300"/>
            <a:ext cx="8667750" cy="1028700"/>
          </a:xfrm>
          <a:prstGeom prst="rect">
            <a:avLst/>
          </a:prstGeom>
          <a:effectLst/>
        </p:spPr>
        <p:txBody>
          <a:bodyPr vert="horz" lIns="0" tIns="192024" rIns="0" bIns="0" rtlCol="0" anchor="t" anchorCtr="0">
            <a:noAutofit/>
          </a:bodyPr>
          <a:lstStyle/>
          <a:p>
            <a:r>
              <a:rPr lang="en-US" dirty="0"/>
              <a:t>YOUR TITLE HERE</a:t>
            </a:r>
          </a:p>
        </p:txBody>
      </p:sp>
      <p:sp>
        <p:nvSpPr>
          <p:cNvPr id="1027" name="Текст 2"/>
          <p:cNvSpPr>
            <a:spLocks noGrp="1"/>
          </p:cNvSpPr>
          <p:nvPr>
            <p:ph type="body" idx="1"/>
          </p:nvPr>
        </p:nvSpPr>
        <p:spPr bwMode="auto">
          <a:xfrm>
            <a:off x="619125" y="2514600"/>
            <a:ext cx="86677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Write here subtitle</a:t>
            </a:r>
          </a:p>
          <a:p>
            <a:pPr lvl="1"/>
            <a:r>
              <a:rPr lang="en-US" altLang="en-US"/>
              <a:t>Write here subtitle</a:t>
            </a:r>
          </a:p>
          <a:p>
            <a:pPr lvl="1"/>
            <a:endParaRPr lang="en-US" altLang="en-US"/>
          </a:p>
          <a:p>
            <a:pPr lvl="2"/>
            <a:r>
              <a:rPr lang="en-US" altLang="en-US"/>
              <a:t>Write here text</a:t>
            </a:r>
          </a:p>
          <a:p>
            <a:pPr lvl="3"/>
            <a:r>
              <a:rPr lang="en-US" altLang="en-US"/>
              <a:t>Write here text</a:t>
            </a:r>
          </a:p>
          <a:p>
            <a:pPr lvl="4"/>
            <a:r>
              <a:rPr lang="en-US" altLang="en-US"/>
              <a:t>Write here text </a:t>
            </a:r>
          </a:p>
        </p:txBody>
      </p:sp>
      <p:sp>
        <p:nvSpPr>
          <p:cNvPr id="6" name="Rettangolo 5"/>
          <p:cNvSpPr/>
          <p:nvPr userDrawn="1"/>
        </p:nvSpPr>
        <p:spPr>
          <a:xfrm>
            <a:off x="0" y="6477000"/>
            <a:ext cx="9906000" cy="381000"/>
          </a:xfrm>
          <a:prstGeom prst="rect">
            <a:avLst/>
          </a:prstGeom>
          <a:solidFill>
            <a:srgbClr val="728F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sz="1800"/>
          </a:p>
        </p:txBody>
      </p:sp>
      <p:pic>
        <p:nvPicPr>
          <p:cNvPr id="8" name="Picture 3" descr="Y:\IMMAGINE _COORDINATA_2014\PPT\loghi_PNG\03_Polimi_bandiera-1riga_BN_negativo_outline.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4797" y="6477000"/>
            <a:ext cx="2072203" cy="34549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78" r:id="rId1"/>
    <p:sldLayoutId id="2147483980" r:id="rId2"/>
    <p:sldLayoutId id="2147483981" r:id="rId3"/>
    <p:sldLayoutId id="2147483982" r:id="rId4"/>
  </p:sldLayoutIdLst>
  <p:hf hdr="0" ftr="0" dt="0"/>
  <p:txStyles>
    <p:titleStyle>
      <a:lvl1pPr algn="l" defTabSz="741363" rtl="0" eaLnBrk="0" fontAlgn="base" hangingPunct="0">
        <a:lnSpc>
          <a:spcPct val="80000"/>
        </a:lnSpc>
        <a:spcBef>
          <a:spcPct val="0"/>
        </a:spcBef>
        <a:spcAft>
          <a:spcPct val="0"/>
        </a:spcAft>
        <a:defRPr sz="3500" b="1" kern="1200" spc="244">
          <a:solidFill>
            <a:schemeClr val="tx2"/>
          </a:solidFill>
          <a:latin typeface="Lato" panose="020F0502020204030203" pitchFamily="34" charset="77"/>
          <a:ea typeface="+mj-ea"/>
          <a:cs typeface="+mj-cs"/>
        </a:defRPr>
      </a:lvl1pPr>
      <a:lvl2pPr algn="l" defTabSz="741363" rtl="0" eaLnBrk="0" fontAlgn="base" hangingPunct="0">
        <a:lnSpc>
          <a:spcPct val="80000"/>
        </a:lnSpc>
        <a:spcBef>
          <a:spcPct val="0"/>
        </a:spcBef>
        <a:spcAft>
          <a:spcPct val="0"/>
        </a:spcAft>
        <a:defRPr sz="3500" b="1">
          <a:solidFill>
            <a:schemeClr val="tx2"/>
          </a:solidFill>
          <a:latin typeface="Lato" panose="020F0502020204030203" pitchFamily="34" charset="0"/>
        </a:defRPr>
      </a:lvl2pPr>
      <a:lvl3pPr algn="l" defTabSz="741363" rtl="0" eaLnBrk="0" fontAlgn="base" hangingPunct="0">
        <a:lnSpc>
          <a:spcPct val="80000"/>
        </a:lnSpc>
        <a:spcBef>
          <a:spcPct val="0"/>
        </a:spcBef>
        <a:spcAft>
          <a:spcPct val="0"/>
        </a:spcAft>
        <a:defRPr sz="3500" b="1">
          <a:solidFill>
            <a:schemeClr val="tx2"/>
          </a:solidFill>
          <a:latin typeface="Lato" panose="020F0502020204030203" pitchFamily="34" charset="0"/>
        </a:defRPr>
      </a:lvl3pPr>
      <a:lvl4pPr algn="l" defTabSz="741363" rtl="0" eaLnBrk="0" fontAlgn="base" hangingPunct="0">
        <a:lnSpc>
          <a:spcPct val="80000"/>
        </a:lnSpc>
        <a:spcBef>
          <a:spcPct val="0"/>
        </a:spcBef>
        <a:spcAft>
          <a:spcPct val="0"/>
        </a:spcAft>
        <a:defRPr sz="3500" b="1">
          <a:solidFill>
            <a:schemeClr val="tx2"/>
          </a:solidFill>
          <a:latin typeface="Lato" panose="020F0502020204030203" pitchFamily="34" charset="0"/>
        </a:defRPr>
      </a:lvl4pPr>
      <a:lvl5pPr algn="l" defTabSz="741363" rtl="0" eaLnBrk="0" fontAlgn="base" hangingPunct="0">
        <a:lnSpc>
          <a:spcPct val="80000"/>
        </a:lnSpc>
        <a:spcBef>
          <a:spcPct val="0"/>
        </a:spcBef>
        <a:spcAft>
          <a:spcPct val="0"/>
        </a:spcAft>
        <a:defRPr sz="3500" b="1">
          <a:solidFill>
            <a:schemeClr val="tx2"/>
          </a:solidFill>
          <a:latin typeface="Lato" panose="020F0502020204030203" pitchFamily="34" charset="0"/>
        </a:defRPr>
      </a:lvl5pPr>
      <a:lvl6pPr marL="457200" algn="l" defTabSz="741363" rtl="0" fontAlgn="base">
        <a:lnSpc>
          <a:spcPct val="80000"/>
        </a:lnSpc>
        <a:spcBef>
          <a:spcPct val="0"/>
        </a:spcBef>
        <a:spcAft>
          <a:spcPct val="0"/>
        </a:spcAft>
        <a:defRPr sz="3500" b="1">
          <a:solidFill>
            <a:schemeClr val="tx2"/>
          </a:solidFill>
          <a:latin typeface="Lato" panose="020F0502020204030203" pitchFamily="34" charset="0"/>
        </a:defRPr>
      </a:lvl6pPr>
      <a:lvl7pPr marL="914400" algn="l" defTabSz="741363" rtl="0" fontAlgn="base">
        <a:lnSpc>
          <a:spcPct val="80000"/>
        </a:lnSpc>
        <a:spcBef>
          <a:spcPct val="0"/>
        </a:spcBef>
        <a:spcAft>
          <a:spcPct val="0"/>
        </a:spcAft>
        <a:defRPr sz="3500" b="1">
          <a:solidFill>
            <a:schemeClr val="tx2"/>
          </a:solidFill>
          <a:latin typeface="Lato" panose="020F0502020204030203" pitchFamily="34" charset="0"/>
        </a:defRPr>
      </a:lvl7pPr>
      <a:lvl8pPr marL="1371600" algn="l" defTabSz="741363" rtl="0" fontAlgn="base">
        <a:lnSpc>
          <a:spcPct val="80000"/>
        </a:lnSpc>
        <a:spcBef>
          <a:spcPct val="0"/>
        </a:spcBef>
        <a:spcAft>
          <a:spcPct val="0"/>
        </a:spcAft>
        <a:defRPr sz="3500" b="1">
          <a:solidFill>
            <a:schemeClr val="tx2"/>
          </a:solidFill>
          <a:latin typeface="Lato" panose="020F0502020204030203" pitchFamily="34" charset="0"/>
        </a:defRPr>
      </a:lvl8pPr>
      <a:lvl9pPr marL="1828800" algn="l" defTabSz="741363" rtl="0" fontAlgn="base">
        <a:lnSpc>
          <a:spcPct val="80000"/>
        </a:lnSpc>
        <a:spcBef>
          <a:spcPct val="0"/>
        </a:spcBef>
        <a:spcAft>
          <a:spcPct val="0"/>
        </a:spcAft>
        <a:defRPr sz="3500" b="1">
          <a:solidFill>
            <a:schemeClr val="tx2"/>
          </a:solidFill>
          <a:latin typeface="Lato" panose="020F0502020204030203" pitchFamily="34" charset="0"/>
        </a:defRPr>
      </a:lvl9pPr>
    </p:titleStyle>
    <p:bodyStyle>
      <a:lvl1pPr algn="l" defTabSz="741363" rtl="0" eaLnBrk="0" fontAlgn="base" hangingPunct="0">
        <a:lnSpc>
          <a:spcPct val="150000"/>
        </a:lnSpc>
        <a:spcBef>
          <a:spcPts val="813"/>
        </a:spcBef>
        <a:spcAft>
          <a:spcPct val="0"/>
        </a:spcAft>
        <a:buFont typeface="Arial" panose="020B0604020202020204" pitchFamily="34" charset="0"/>
        <a:defRPr sz="2200" kern="1200">
          <a:solidFill>
            <a:srgbClr val="5A667F"/>
          </a:solidFill>
          <a:latin typeface="Lato" panose="020F0502020204030203" pitchFamily="34" charset="77"/>
          <a:ea typeface="+mn-ea"/>
          <a:cs typeface="Arial" panose="020B0604020202020204" pitchFamily="34" charset="0"/>
        </a:defRPr>
      </a:lvl1pPr>
      <a:lvl2pPr algn="l" defTabSz="741363" rtl="0" eaLnBrk="0" fontAlgn="base" hangingPunct="0">
        <a:lnSpc>
          <a:spcPct val="150000"/>
        </a:lnSpc>
        <a:spcBef>
          <a:spcPts val="400"/>
        </a:spcBef>
        <a:spcAft>
          <a:spcPct val="0"/>
        </a:spcAft>
        <a:buFont typeface="Arial" panose="020B0604020202020204" pitchFamily="34" charset="0"/>
        <a:defRPr sz="1400" kern="1200">
          <a:solidFill>
            <a:srgbClr val="5A667F"/>
          </a:solidFill>
          <a:latin typeface="Lato" panose="020F0502020204030203" pitchFamily="34" charset="77"/>
          <a:ea typeface="+mn-ea"/>
          <a:cs typeface="Arial" panose="020B0604020202020204" pitchFamily="34" charset="0"/>
        </a:defRPr>
      </a:lvl2pPr>
      <a:lvl3pPr algn="l" defTabSz="741363" rtl="0" eaLnBrk="0" fontAlgn="base" hangingPunct="0">
        <a:lnSpc>
          <a:spcPct val="150000"/>
        </a:lnSpc>
        <a:spcBef>
          <a:spcPts val="400"/>
        </a:spcBef>
        <a:spcAft>
          <a:spcPct val="0"/>
        </a:spcAft>
        <a:buFont typeface="Arial" panose="020B0604020202020204" pitchFamily="34" charset="0"/>
        <a:defRPr sz="900" kern="1200">
          <a:solidFill>
            <a:srgbClr val="5A667F"/>
          </a:solidFill>
          <a:latin typeface="Lato" panose="020F0502020204030203" pitchFamily="34" charset="77"/>
          <a:ea typeface="+mn-ea"/>
          <a:cs typeface="Arial" panose="020B0604020202020204" pitchFamily="34" charset="0"/>
        </a:defRPr>
      </a:lvl3pPr>
      <a:lvl4pPr algn="l" defTabSz="741363" rtl="0" eaLnBrk="0" fontAlgn="base" hangingPunct="0">
        <a:lnSpc>
          <a:spcPct val="150000"/>
        </a:lnSpc>
        <a:spcBef>
          <a:spcPts val="400"/>
        </a:spcBef>
        <a:spcAft>
          <a:spcPct val="0"/>
        </a:spcAft>
        <a:buFont typeface="Arial" panose="020B0604020202020204" pitchFamily="34" charset="0"/>
        <a:defRPr sz="800" kern="1200">
          <a:solidFill>
            <a:srgbClr val="5A667F"/>
          </a:solidFill>
          <a:latin typeface="Lato" panose="020F0502020204030203" pitchFamily="34" charset="77"/>
          <a:ea typeface="+mn-ea"/>
          <a:cs typeface="Arial" panose="020B0604020202020204" pitchFamily="34" charset="0"/>
        </a:defRPr>
      </a:lvl4pPr>
      <a:lvl5pPr algn="l" defTabSz="741363" rtl="0" eaLnBrk="0" fontAlgn="base" hangingPunct="0">
        <a:lnSpc>
          <a:spcPct val="150000"/>
        </a:lnSpc>
        <a:spcBef>
          <a:spcPts val="400"/>
        </a:spcBef>
        <a:spcAft>
          <a:spcPct val="0"/>
        </a:spcAft>
        <a:buFont typeface="Arial" panose="020B0604020202020204" pitchFamily="34" charset="0"/>
        <a:defRPr sz="8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883" rtl="0" eaLnBrk="1" latinLnBrk="0" hangingPunct="1">
        <a:defRPr sz="1463" kern="1200">
          <a:solidFill>
            <a:schemeClr val="tx1"/>
          </a:solidFill>
          <a:latin typeface="+mn-lt"/>
          <a:ea typeface="+mn-ea"/>
          <a:cs typeface="+mn-cs"/>
        </a:defRPr>
      </a:lvl1pPr>
      <a:lvl2pPr marL="371442" algn="l" defTabSz="742883" rtl="0" eaLnBrk="1" latinLnBrk="0" hangingPunct="1">
        <a:defRPr sz="1463" kern="1200">
          <a:solidFill>
            <a:schemeClr val="tx1"/>
          </a:solidFill>
          <a:latin typeface="+mn-lt"/>
          <a:ea typeface="+mn-ea"/>
          <a:cs typeface="+mn-cs"/>
        </a:defRPr>
      </a:lvl2pPr>
      <a:lvl3pPr marL="742883" algn="l" defTabSz="742883" rtl="0" eaLnBrk="1" latinLnBrk="0" hangingPunct="1">
        <a:defRPr sz="1463" kern="1200">
          <a:solidFill>
            <a:schemeClr val="tx1"/>
          </a:solidFill>
          <a:latin typeface="+mn-lt"/>
          <a:ea typeface="+mn-ea"/>
          <a:cs typeface="+mn-cs"/>
        </a:defRPr>
      </a:lvl3pPr>
      <a:lvl4pPr marL="1114326" algn="l" defTabSz="742883" rtl="0" eaLnBrk="1" latinLnBrk="0" hangingPunct="1">
        <a:defRPr sz="1463" kern="1200">
          <a:solidFill>
            <a:schemeClr val="tx1"/>
          </a:solidFill>
          <a:latin typeface="+mn-lt"/>
          <a:ea typeface="+mn-ea"/>
          <a:cs typeface="+mn-cs"/>
        </a:defRPr>
      </a:lvl4pPr>
      <a:lvl5pPr marL="1485767" algn="l" defTabSz="742883" rtl="0" eaLnBrk="1" latinLnBrk="0" hangingPunct="1">
        <a:defRPr sz="1463" kern="1200">
          <a:solidFill>
            <a:schemeClr val="tx1"/>
          </a:solidFill>
          <a:latin typeface="+mn-lt"/>
          <a:ea typeface="+mn-ea"/>
          <a:cs typeface="+mn-cs"/>
        </a:defRPr>
      </a:lvl5pPr>
      <a:lvl6pPr marL="1857208" algn="l" defTabSz="742883" rtl="0" eaLnBrk="1" latinLnBrk="0" hangingPunct="1">
        <a:defRPr sz="1463" kern="1200">
          <a:solidFill>
            <a:schemeClr val="tx1"/>
          </a:solidFill>
          <a:latin typeface="+mn-lt"/>
          <a:ea typeface="+mn-ea"/>
          <a:cs typeface="+mn-cs"/>
        </a:defRPr>
      </a:lvl6pPr>
      <a:lvl7pPr marL="2228649" algn="l" defTabSz="742883" rtl="0" eaLnBrk="1" latinLnBrk="0" hangingPunct="1">
        <a:defRPr sz="1463" kern="1200">
          <a:solidFill>
            <a:schemeClr val="tx1"/>
          </a:solidFill>
          <a:latin typeface="+mn-lt"/>
          <a:ea typeface="+mn-ea"/>
          <a:cs typeface="+mn-cs"/>
        </a:defRPr>
      </a:lvl7pPr>
      <a:lvl8pPr marL="2600091" algn="l" defTabSz="742883" rtl="0" eaLnBrk="1" latinLnBrk="0" hangingPunct="1">
        <a:defRPr sz="1463" kern="1200">
          <a:solidFill>
            <a:schemeClr val="tx1"/>
          </a:solidFill>
          <a:latin typeface="+mn-lt"/>
          <a:ea typeface="+mn-ea"/>
          <a:cs typeface="+mn-cs"/>
        </a:defRPr>
      </a:lvl8pPr>
      <a:lvl9pPr marL="2971533" algn="l" defTabSz="742883"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CF7111-9844-4494-73D7-05FA8F5A840B}"/>
              </a:ext>
            </a:extLst>
          </p:cNvPr>
          <p:cNvPicPr>
            <a:picLocks noChangeAspect="1"/>
          </p:cNvPicPr>
          <p:nvPr/>
        </p:nvPicPr>
        <p:blipFill>
          <a:blip r:embed="rId3"/>
          <a:stretch>
            <a:fillRect/>
          </a:stretch>
        </p:blipFill>
        <p:spPr>
          <a:xfrm>
            <a:off x="569468" y="4191000"/>
            <a:ext cx="3172268" cy="2200582"/>
          </a:xfrm>
          <a:prstGeom prst="rect">
            <a:avLst/>
          </a:prstGeom>
        </p:spPr>
      </p:pic>
      <p:sp>
        <p:nvSpPr>
          <p:cNvPr id="13315" name="Rectangle 3"/>
          <p:cNvSpPr>
            <a:spLocks noGrp="1" noChangeArrowheads="1"/>
          </p:cNvSpPr>
          <p:nvPr>
            <p:ph sz="quarter" idx="12"/>
          </p:nvPr>
        </p:nvSpPr>
        <p:spPr>
          <a:xfrm>
            <a:off x="476395" y="3040063"/>
            <a:ext cx="8718296" cy="549275"/>
          </a:xfrm>
        </p:spPr>
        <p:txBody>
          <a:bodyPr/>
          <a:lstStyle/>
          <a:p>
            <a:pPr eaLnBrk="1" hangingPunct="1">
              <a:buFont typeface="Wingdings 3" panose="05040102010807070707" pitchFamily="18" charset="2"/>
              <a:buNone/>
              <a:defRPr/>
            </a:pPr>
            <a:r>
              <a:rPr lang="en-US" altLang="it-IT" sz="3200" dirty="0"/>
              <a:t>KAN</a:t>
            </a:r>
            <a:r>
              <a:rPr lang="en-US" altLang="it-IT" sz="3200" cap="none" dirty="0"/>
              <a:t>s</a:t>
            </a:r>
            <a:r>
              <a:rPr lang="en-US" altLang="it-IT" sz="3200" dirty="0"/>
              <a:t>: Kolmogorov-Arnold Networks</a:t>
            </a:r>
          </a:p>
        </p:txBody>
      </p:sp>
      <p:sp>
        <p:nvSpPr>
          <p:cNvPr id="10243" name="Segnaposto contenuto 2"/>
          <p:cNvSpPr>
            <a:spLocks noGrp="1"/>
          </p:cNvSpPr>
          <p:nvPr>
            <p:ph sz="quarter" idx="14"/>
          </p:nvPr>
        </p:nvSpPr>
        <p:spPr>
          <a:xfrm>
            <a:off x="476395" y="2076023"/>
            <a:ext cx="3662363" cy="728662"/>
          </a:xfrm>
        </p:spPr>
        <p:txBody>
          <a:bodyPr/>
          <a:lstStyle/>
          <a:p>
            <a:r>
              <a:rPr lang="en-US" altLang="en-US" dirty="0">
                <a:solidFill>
                  <a:srgbClr val="8B94A5"/>
                </a:solidFill>
                <a:latin typeface="Lato Light" panose="020F0302020204030203"/>
              </a:rPr>
              <a:t>2024-2025</a:t>
            </a:r>
          </a:p>
          <a:p>
            <a:endParaRPr lang="en-US" altLang="en-US" dirty="0">
              <a:latin typeface="Lato Light" panose="020F0302020204030203"/>
            </a:endParaRPr>
          </a:p>
        </p:txBody>
      </p:sp>
      <p:sp>
        <p:nvSpPr>
          <p:cNvPr id="10244" name="Segnaposto contenuto 1"/>
          <p:cNvSpPr>
            <a:spLocks noGrp="1"/>
          </p:cNvSpPr>
          <p:nvPr>
            <p:ph sz="quarter" idx="13"/>
          </p:nvPr>
        </p:nvSpPr>
        <p:spPr>
          <a:xfrm>
            <a:off x="2971800" y="5943600"/>
            <a:ext cx="6788404" cy="728663"/>
          </a:xfrm>
        </p:spPr>
        <p:txBody>
          <a:bodyPr/>
          <a:lstStyle/>
          <a:p>
            <a:pPr algn="r">
              <a:lnSpc>
                <a:spcPct val="100000"/>
              </a:lnSpc>
            </a:pPr>
            <a:r>
              <a:rPr lang="en-US" altLang="en-US" sz="1600" dirty="0">
                <a:solidFill>
                  <a:srgbClr val="8B94A5"/>
                </a:solidFill>
                <a:latin typeface="Lato" panose="020F0502020204030203" pitchFamily="34" charset="0"/>
              </a:rPr>
              <a:t>Pasqual Matteo Romilio - 10765765</a:t>
            </a:r>
          </a:p>
          <a:p>
            <a:pPr algn="r">
              <a:lnSpc>
                <a:spcPct val="100000"/>
              </a:lnSpc>
            </a:pPr>
            <a:r>
              <a:rPr lang="en-US" altLang="en-US" sz="1600" dirty="0">
                <a:solidFill>
                  <a:srgbClr val="8B94A5"/>
                </a:solidFill>
                <a:latin typeface="Lato" panose="020F0502020204030203" pitchFamily="34" charset="0"/>
              </a:rPr>
              <a:t>Advisor Prof. Edie Miglio</a:t>
            </a:r>
          </a:p>
        </p:txBody>
      </p:sp>
      <p:sp>
        <p:nvSpPr>
          <p:cNvPr id="2" name="TextBox 1">
            <a:extLst>
              <a:ext uri="{FF2B5EF4-FFF2-40B4-BE49-F238E27FC236}">
                <a16:creationId xmlns:a16="http://schemas.microsoft.com/office/drawing/2014/main" id="{1CE87722-E18A-A4F8-A43A-D55B80F9D6F0}"/>
              </a:ext>
            </a:extLst>
          </p:cNvPr>
          <p:cNvSpPr txBox="1"/>
          <p:nvPr/>
        </p:nvSpPr>
        <p:spPr>
          <a:xfrm>
            <a:off x="381000" y="3569207"/>
            <a:ext cx="4814138" cy="584775"/>
          </a:xfrm>
          <a:prstGeom prst="rect">
            <a:avLst/>
          </a:prstGeom>
          <a:noFill/>
        </p:spPr>
        <p:txBody>
          <a:bodyPr wrap="none" rtlCol="0">
            <a:spAutoFit/>
          </a:bodyPr>
          <a:lstStyle/>
          <a:p>
            <a:r>
              <a:rPr lang="en-US" sz="1600" b="0" dirty="0">
                <a:solidFill>
                  <a:srgbClr val="5A667F"/>
                </a:solidFill>
                <a:latin typeface="Lato" panose="020F0502020204030203" pitchFamily="34" charset="0"/>
              </a:rPr>
              <a:t>Project of Numerical Analysis for Machine Learning</a:t>
            </a:r>
          </a:p>
          <a:p>
            <a:r>
              <a:rPr lang="en-US" sz="1600" b="0" dirty="0">
                <a:solidFill>
                  <a:srgbClr val="5A667F"/>
                </a:solidFill>
                <a:latin typeface="Lato" panose="020F0502020204030203" pitchFamily="34" charset="0"/>
              </a:rPr>
              <a:t>Master’s degree in Computer Science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E812C-280D-C3C0-EBF3-07F0128C2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07AE4E-D34B-AD2E-043D-0FE5BD00BFF8}"/>
              </a:ext>
            </a:extLst>
          </p:cNvPr>
          <p:cNvSpPr>
            <a:spLocks noGrp="1"/>
          </p:cNvSpPr>
          <p:nvPr>
            <p:ph type="title"/>
          </p:nvPr>
        </p:nvSpPr>
        <p:spPr/>
        <p:txBody>
          <a:bodyPr/>
          <a:lstStyle/>
          <a:p>
            <a:r>
              <a:rPr lang="en-US" sz="2400" dirty="0"/>
              <a:t>KANs </a:t>
            </a:r>
            <a:r>
              <a:rPr lang="en-US" sz="2400" dirty="0" err="1"/>
              <a:t>Inizialization</a:t>
            </a:r>
            <a:endParaRPr sz="2400" dirty="0"/>
          </a:p>
        </p:txBody>
      </p:sp>
      <p:sp>
        <p:nvSpPr>
          <p:cNvPr id="3" name="Content Placeholder 2" descr="phi&#10;">
            <a:extLst>
              <a:ext uri="{FF2B5EF4-FFF2-40B4-BE49-F238E27FC236}">
                <a16:creationId xmlns:a16="http://schemas.microsoft.com/office/drawing/2014/main" id="{F47D6902-687E-5915-6B66-8CD84E47EDE5}"/>
              </a:ext>
            </a:extLst>
          </p:cNvPr>
          <p:cNvSpPr>
            <a:spLocks noGrp="1"/>
          </p:cNvSpPr>
          <p:nvPr>
            <p:ph idx="1"/>
          </p:nvPr>
        </p:nvSpPr>
        <p:spPr>
          <a:xfrm>
            <a:off x="619125" y="1503821"/>
            <a:ext cx="8667750" cy="4876800"/>
          </a:xfrm>
        </p:spPr>
        <p:txBody>
          <a:bodyPr/>
          <a:lstStyle/>
          <a:p>
            <a:pPr marL="0" indent="0">
              <a:buNone/>
            </a:pPr>
            <a:r>
              <a:rPr lang="en-US" sz="1800" dirty="0"/>
              <a:t>KANs can be initialized and trained just like any other neural network in particular, for each activation function:</a:t>
            </a:r>
          </a:p>
          <a:p>
            <a:pPr marL="0" indent="0">
              <a:buNone/>
            </a:pPr>
            <a:endParaRPr lang="en-US" sz="1800" dirty="0"/>
          </a:p>
          <a:p>
            <a:pPr marL="0" indent="0">
              <a:buNone/>
            </a:pPr>
            <a:endParaRPr lang="en-US" sz="1800" dirty="0"/>
          </a:p>
          <a:p>
            <a:pPr marL="0" indent="0">
              <a:buNone/>
            </a:pPr>
            <a:r>
              <a:rPr lang="en-US" sz="1800" dirty="0"/>
              <a:t>• We initialize the scaling factor for the spline function at 1: </a:t>
            </a:r>
            <a:r>
              <a:rPr lang="en-US" sz="1800" dirty="0" err="1"/>
              <a:t>ws</a:t>
            </a:r>
            <a:r>
              <a:rPr lang="en-US" sz="1800" dirty="0"/>
              <a:t> = 1.</a:t>
            </a:r>
          </a:p>
          <a:p>
            <a:pPr marL="0" indent="0">
              <a:buNone/>
            </a:pPr>
            <a:r>
              <a:rPr lang="en-US" sz="1800" dirty="0"/>
              <a:t>• Each spline function is initialized with spline(x) ≈ 0. This is done by drawing B-spline coefficients </a:t>
            </a:r>
            <a:r>
              <a:rPr lang="en-US" sz="1800" dirty="0" err="1"/>
              <a:t>ci∼N</a:t>
            </a:r>
            <a:r>
              <a:rPr lang="en-US" sz="1800" dirty="0"/>
              <a:t>(0,σ) with a small σ around 0.1. It’s likely used to ensure symmetry and stability in early training stages.</a:t>
            </a:r>
          </a:p>
          <a:p>
            <a:pPr marL="0" indent="0">
              <a:buNone/>
            </a:pPr>
            <a:r>
              <a:rPr lang="en-US" sz="1800" dirty="0"/>
              <a:t>• We initialize the scaling factor for the residual connection function with the Xavier initialization as in MLPs: </a:t>
            </a:r>
          </a:p>
          <a:p>
            <a:pPr marL="0" indent="0">
              <a:buNone/>
            </a:pPr>
            <a:endParaRPr lang="en-US" sz="1800" dirty="0"/>
          </a:p>
          <a:p>
            <a:pPr marL="0" indent="0">
              <a:buNone/>
            </a:pPr>
            <a:endParaRPr lang="en-US" sz="1800" dirty="0"/>
          </a:p>
          <a:p>
            <a:pPr marL="0" indent="0">
              <a:buNone/>
            </a:pPr>
            <a:r>
              <a:rPr lang="en-US" sz="1800" dirty="0"/>
              <a:t>where </a:t>
            </a:r>
            <a:r>
              <a:rPr lang="en-US" sz="1800" dirty="0" err="1"/>
              <a:t>n_in</a:t>
            </a:r>
            <a:r>
              <a:rPr lang="en-US" sz="1800" dirty="0"/>
              <a:t> and </a:t>
            </a:r>
            <a:r>
              <a:rPr lang="en-US" sz="1800" dirty="0" err="1"/>
              <a:t>n_out</a:t>
            </a:r>
            <a:r>
              <a:rPr lang="en-US" sz="1800" dirty="0"/>
              <a:t> are specific for any layers</a:t>
            </a:r>
            <a:endParaRPr sz="1800" dirty="0"/>
          </a:p>
        </p:txBody>
      </p:sp>
      <p:pic>
        <p:nvPicPr>
          <p:cNvPr id="5" name="Picture 4">
            <a:extLst>
              <a:ext uri="{FF2B5EF4-FFF2-40B4-BE49-F238E27FC236}">
                <a16:creationId xmlns:a16="http://schemas.microsoft.com/office/drawing/2014/main" id="{7652B840-8130-72F2-93D7-F16A6520E2C9}"/>
              </a:ext>
            </a:extLst>
          </p:cNvPr>
          <p:cNvPicPr>
            <a:picLocks noChangeAspect="1"/>
          </p:cNvPicPr>
          <p:nvPr/>
        </p:nvPicPr>
        <p:blipFill>
          <a:blip r:embed="rId2"/>
          <a:stretch>
            <a:fillRect/>
          </a:stretch>
        </p:blipFill>
        <p:spPr>
          <a:xfrm>
            <a:off x="3429000" y="1965558"/>
            <a:ext cx="3657600" cy="566963"/>
          </a:xfrm>
          <a:prstGeom prst="rect">
            <a:avLst/>
          </a:prstGeom>
        </p:spPr>
      </p:pic>
      <p:pic>
        <p:nvPicPr>
          <p:cNvPr id="9" name="Picture 8">
            <a:extLst>
              <a:ext uri="{FF2B5EF4-FFF2-40B4-BE49-F238E27FC236}">
                <a16:creationId xmlns:a16="http://schemas.microsoft.com/office/drawing/2014/main" id="{91F25CF9-4184-209C-96F6-03F18038B3A7}"/>
              </a:ext>
            </a:extLst>
          </p:cNvPr>
          <p:cNvPicPr>
            <a:picLocks noChangeAspect="1"/>
          </p:cNvPicPr>
          <p:nvPr/>
        </p:nvPicPr>
        <p:blipFill>
          <a:blip r:embed="rId3"/>
          <a:srcRect t="2160"/>
          <a:stretch/>
        </p:blipFill>
        <p:spPr>
          <a:xfrm>
            <a:off x="3352801" y="4572001"/>
            <a:ext cx="3962399" cy="570118"/>
          </a:xfrm>
          <a:prstGeom prst="rect">
            <a:avLst/>
          </a:prstGeom>
        </p:spPr>
      </p:pic>
    </p:spTree>
    <p:extLst>
      <p:ext uri="{BB962C8B-B14F-4D97-AF65-F5344CB8AC3E}">
        <p14:creationId xmlns:p14="http://schemas.microsoft.com/office/powerpoint/2010/main" val="242477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F67E5-0060-E457-D749-DA87D3246F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B8422B-8D46-9722-B0A3-F8E8F6857DDE}"/>
              </a:ext>
            </a:extLst>
          </p:cNvPr>
          <p:cNvSpPr>
            <a:spLocks noGrp="1"/>
          </p:cNvSpPr>
          <p:nvPr>
            <p:ph type="title"/>
          </p:nvPr>
        </p:nvSpPr>
        <p:spPr/>
        <p:txBody>
          <a:bodyPr/>
          <a:lstStyle/>
          <a:p>
            <a:r>
              <a:rPr lang="en-US" sz="2400" dirty="0"/>
              <a:t>KANs Training</a:t>
            </a:r>
            <a:endParaRPr sz="2400" dirty="0"/>
          </a:p>
        </p:txBody>
      </p:sp>
      <p:sp>
        <p:nvSpPr>
          <p:cNvPr id="3" name="Content Placeholder 2" descr="phi&#10;">
            <a:extLst>
              <a:ext uri="{FF2B5EF4-FFF2-40B4-BE49-F238E27FC236}">
                <a16:creationId xmlns:a16="http://schemas.microsoft.com/office/drawing/2014/main" id="{F3B827EE-86B5-6093-00E1-52AF16F175DE}"/>
              </a:ext>
            </a:extLst>
          </p:cNvPr>
          <p:cNvSpPr>
            <a:spLocks noGrp="1"/>
          </p:cNvSpPr>
          <p:nvPr>
            <p:ph idx="1"/>
          </p:nvPr>
        </p:nvSpPr>
        <p:spPr>
          <a:xfrm>
            <a:off x="685800" y="1975080"/>
            <a:ext cx="8667750" cy="4876800"/>
          </a:xfrm>
        </p:spPr>
        <p:txBody>
          <a:bodyPr/>
          <a:lstStyle/>
          <a:p>
            <a:pPr marL="0" indent="0">
              <a:buNone/>
            </a:pPr>
            <a:r>
              <a:rPr lang="en-US" sz="1800" dirty="0"/>
              <a:t>Specifically for Training:</a:t>
            </a:r>
          </a:p>
          <a:p>
            <a:r>
              <a:rPr lang="en-US" sz="1800" dirty="0"/>
              <a:t>Forward propagation: we compute the outcome from the input:</a:t>
            </a:r>
          </a:p>
          <a:p>
            <a:endParaRPr lang="en-US" sz="1800" dirty="0"/>
          </a:p>
          <a:p>
            <a:endParaRPr lang="en-US" sz="1800" dirty="0"/>
          </a:p>
          <a:p>
            <a:r>
              <a:rPr lang="en-US" sz="1800" dirty="0"/>
              <a:t>Backward propagation: We compute the loss using a standard loss function such as MSE, MAE, or cross-entropy, backpropagate the error, and then adjust the weights and spline tag points (all the parameters) using optimization methods such as Gradient Descent (GD), Stochastic Gradient Descent (SGD), Newton's Method (NM), BFGS, or others. The most common optimization method used is LBFGS</a:t>
            </a:r>
          </a:p>
          <a:p>
            <a:pPr marL="0" indent="0">
              <a:buNone/>
            </a:pPr>
            <a:endParaRPr lang="en-US" sz="1800" dirty="0"/>
          </a:p>
        </p:txBody>
      </p:sp>
      <p:pic>
        <p:nvPicPr>
          <p:cNvPr id="4" name="Picture 3">
            <a:extLst>
              <a:ext uri="{FF2B5EF4-FFF2-40B4-BE49-F238E27FC236}">
                <a16:creationId xmlns:a16="http://schemas.microsoft.com/office/drawing/2014/main" id="{D4E25A9D-911B-FE83-04C0-ED6E6303A80C}"/>
              </a:ext>
            </a:extLst>
          </p:cNvPr>
          <p:cNvPicPr>
            <a:picLocks noChangeAspect="1"/>
          </p:cNvPicPr>
          <p:nvPr/>
        </p:nvPicPr>
        <p:blipFill>
          <a:blip r:embed="rId2"/>
          <a:stretch>
            <a:fillRect/>
          </a:stretch>
        </p:blipFill>
        <p:spPr>
          <a:xfrm>
            <a:off x="2590800" y="2743200"/>
            <a:ext cx="4495800" cy="429470"/>
          </a:xfrm>
          <a:prstGeom prst="rect">
            <a:avLst/>
          </a:prstGeom>
        </p:spPr>
      </p:pic>
    </p:spTree>
    <p:extLst>
      <p:ext uri="{BB962C8B-B14F-4D97-AF65-F5344CB8AC3E}">
        <p14:creationId xmlns:p14="http://schemas.microsoft.com/office/powerpoint/2010/main" val="1712740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64358-1D9D-441C-0E80-8794C406A6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7C7349-7CCB-79CB-D22F-0C6B290E82BD}"/>
              </a:ext>
            </a:extLst>
          </p:cNvPr>
          <p:cNvSpPr>
            <a:spLocks noGrp="1"/>
          </p:cNvSpPr>
          <p:nvPr>
            <p:ph type="title"/>
          </p:nvPr>
        </p:nvSpPr>
        <p:spPr>
          <a:xfrm>
            <a:off x="619125" y="266700"/>
            <a:ext cx="8667750" cy="1028700"/>
          </a:xfrm>
        </p:spPr>
        <p:txBody>
          <a:bodyPr/>
          <a:lstStyle/>
          <a:p>
            <a:r>
              <a:rPr lang="en-US" sz="2400" dirty="0"/>
              <a:t>KANs Hyperparameters</a:t>
            </a:r>
            <a:endParaRPr sz="2400" dirty="0"/>
          </a:p>
        </p:txBody>
      </p:sp>
      <p:sp>
        <p:nvSpPr>
          <p:cNvPr id="3" name="Content Placeholder 2" descr="phi&#10;">
            <a:extLst>
              <a:ext uri="{FF2B5EF4-FFF2-40B4-BE49-F238E27FC236}">
                <a16:creationId xmlns:a16="http://schemas.microsoft.com/office/drawing/2014/main" id="{C00B947F-59DE-AC78-6B63-2562E384A042}"/>
              </a:ext>
            </a:extLst>
          </p:cNvPr>
          <p:cNvSpPr>
            <a:spLocks noGrp="1"/>
          </p:cNvSpPr>
          <p:nvPr>
            <p:ph idx="1"/>
          </p:nvPr>
        </p:nvSpPr>
        <p:spPr>
          <a:xfrm>
            <a:off x="619125" y="1143000"/>
            <a:ext cx="8667750" cy="4876800"/>
          </a:xfrm>
        </p:spPr>
        <p:txBody>
          <a:bodyPr/>
          <a:lstStyle/>
          <a:p>
            <a:pPr marL="0" indent="0">
              <a:buNone/>
            </a:pPr>
            <a:r>
              <a:rPr lang="en-US" sz="1800" dirty="0"/>
              <a:t>The hyperparameters of a Kolmogorov-Arnold Network (KAN) are as follows:</a:t>
            </a:r>
          </a:p>
          <a:p>
            <a:r>
              <a:rPr lang="en-US" sz="1800" dirty="0"/>
              <a:t>L: the depth of the KAN</a:t>
            </a:r>
          </a:p>
          <a:p>
            <a:r>
              <a:rPr lang="en-US" sz="1800" dirty="0"/>
              <a:t>N ∈ {n₀, ..., nₗ}: the width of each layer</a:t>
            </a:r>
          </a:p>
          <a:p>
            <a:r>
              <a:rPr lang="en-US" sz="1800" dirty="0"/>
              <a:t>k: the number of B-splines used in the linear combination of each spline. (very small number usually 3)</a:t>
            </a:r>
          </a:p>
          <a:p>
            <a:r>
              <a:rPr lang="en-US" sz="1800" dirty="0"/>
              <a:t>G: the number of control points for each B-spline</a:t>
            </a:r>
          </a:p>
          <a:p>
            <a:pPr marL="0" indent="0">
              <a:buNone/>
            </a:pPr>
            <a:r>
              <a:rPr lang="en-US" sz="1800" dirty="0"/>
              <a:t>Given these hyperparameters L, N, G, and k, and considering N as the largest 𝑛∈𝑁 the total number of parameters in a KAN can be expressed as </a:t>
            </a:r>
          </a:p>
          <a:p>
            <a:pPr marL="0" indent="0">
              <a:buNone/>
            </a:pPr>
            <a:endParaRPr lang="en-US" sz="1800" dirty="0"/>
          </a:p>
          <a:p>
            <a:pPr marL="0" indent="0">
              <a:buNone/>
            </a:pPr>
            <a:endParaRPr lang="en-US" sz="1800" dirty="0"/>
          </a:p>
          <a:p>
            <a:pPr marL="0" indent="0">
              <a:buNone/>
            </a:pPr>
            <a:r>
              <a:rPr lang="en-US" sz="1800" dirty="0"/>
              <a:t>In contrast, a multi-layer perceptron (MLP) with hyperparameters L, and N requires only </a:t>
            </a:r>
          </a:p>
          <a:p>
            <a:pPr marL="0" indent="0">
              <a:buNone/>
            </a:pPr>
            <a:endParaRPr lang="en-US" sz="1800" dirty="0"/>
          </a:p>
          <a:p>
            <a:pPr marL="0" indent="0">
              <a:buNone/>
            </a:pPr>
            <a:r>
              <a:rPr lang="en-US" sz="1800" dirty="0"/>
              <a:t> Which appears to be more efficient than KAN. However, KANs typically require much smaller values of N compared to MLPs</a:t>
            </a:r>
            <a:endParaRPr sz="1800" dirty="0"/>
          </a:p>
        </p:txBody>
      </p:sp>
      <p:pic>
        <p:nvPicPr>
          <p:cNvPr id="6" name="Picture 5">
            <a:extLst>
              <a:ext uri="{FF2B5EF4-FFF2-40B4-BE49-F238E27FC236}">
                <a16:creationId xmlns:a16="http://schemas.microsoft.com/office/drawing/2014/main" id="{21D804B8-156B-F048-0971-181AF6492F04}"/>
              </a:ext>
            </a:extLst>
          </p:cNvPr>
          <p:cNvPicPr>
            <a:picLocks noChangeAspect="1"/>
          </p:cNvPicPr>
          <p:nvPr/>
        </p:nvPicPr>
        <p:blipFill>
          <a:blip r:embed="rId2"/>
          <a:stretch>
            <a:fillRect/>
          </a:stretch>
        </p:blipFill>
        <p:spPr>
          <a:xfrm>
            <a:off x="3009899" y="3918286"/>
            <a:ext cx="3886200" cy="381575"/>
          </a:xfrm>
          <a:prstGeom prst="rect">
            <a:avLst/>
          </a:prstGeom>
        </p:spPr>
      </p:pic>
      <p:pic>
        <p:nvPicPr>
          <p:cNvPr id="8" name="Picture 7">
            <a:extLst>
              <a:ext uri="{FF2B5EF4-FFF2-40B4-BE49-F238E27FC236}">
                <a16:creationId xmlns:a16="http://schemas.microsoft.com/office/drawing/2014/main" id="{17AAA238-B4EF-9AE7-8A59-1C52990764F3}"/>
              </a:ext>
            </a:extLst>
          </p:cNvPr>
          <p:cNvPicPr>
            <a:picLocks noChangeAspect="1"/>
          </p:cNvPicPr>
          <p:nvPr/>
        </p:nvPicPr>
        <p:blipFill>
          <a:blip r:embed="rId3"/>
          <a:stretch>
            <a:fillRect/>
          </a:stretch>
        </p:blipFill>
        <p:spPr>
          <a:xfrm>
            <a:off x="4357657" y="4869297"/>
            <a:ext cx="1190685" cy="390280"/>
          </a:xfrm>
          <a:prstGeom prst="rect">
            <a:avLst/>
          </a:prstGeom>
        </p:spPr>
      </p:pic>
    </p:spTree>
    <p:extLst>
      <p:ext uri="{BB962C8B-B14F-4D97-AF65-F5344CB8AC3E}">
        <p14:creationId xmlns:p14="http://schemas.microsoft.com/office/powerpoint/2010/main" val="2404506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4807-4743-07C1-84E0-0FF03EE099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387E9F-DD66-2C0B-774E-D225ACF05BA1}"/>
              </a:ext>
            </a:extLst>
          </p:cNvPr>
          <p:cNvSpPr>
            <a:spLocks noGrp="1"/>
          </p:cNvSpPr>
          <p:nvPr>
            <p:ph type="title"/>
          </p:nvPr>
        </p:nvSpPr>
        <p:spPr/>
        <p:txBody>
          <a:bodyPr/>
          <a:lstStyle/>
          <a:p>
            <a:r>
              <a:rPr lang="en-US" sz="2400" dirty="0"/>
              <a:t>KANs Accuracy</a:t>
            </a:r>
            <a:endParaRPr sz="2400" dirty="0"/>
          </a:p>
        </p:txBody>
      </p:sp>
      <p:sp>
        <p:nvSpPr>
          <p:cNvPr id="3" name="Content Placeholder 2" descr="phi&#10;">
            <a:extLst>
              <a:ext uri="{FF2B5EF4-FFF2-40B4-BE49-F238E27FC236}">
                <a16:creationId xmlns:a16="http://schemas.microsoft.com/office/drawing/2014/main" id="{2CF54296-DB9F-E503-C291-D28D26758C8F}"/>
              </a:ext>
            </a:extLst>
          </p:cNvPr>
          <p:cNvSpPr>
            <a:spLocks noGrp="1"/>
          </p:cNvSpPr>
          <p:nvPr>
            <p:ph idx="1"/>
          </p:nvPr>
        </p:nvSpPr>
        <p:spPr>
          <a:xfrm>
            <a:off x="640461" y="1752600"/>
            <a:ext cx="8667750" cy="1028700"/>
          </a:xfrm>
        </p:spPr>
        <p:txBody>
          <a:bodyPr/>
          <a:lstStyle/>
          <a:p>
            <a:pPr marL="0" indent="0">
              <a:buNone/>
            </a:pPr>
            <a:r>
              <a:rPr lang="en-US" sz="1800" dirty="0"/>
              <a:t>KANs consistently outperform MLPs, achieving significantly lower test loss across a range of parameters, and at much lower network depth (number of layers).</a:t>
            </a:r>
          </a:p>
          <a:p>
            <a:pPr marL="0" indent="0">
              <a:buNone/>
            </a:pPr>
            <a:r>
              <a:rPr lang="en-US" sz="1800" dirty="0"/>
              <a:t>The performance of MLPs almost stagnates as the number of parameters increases.</a:t>
            </a:r>
          </a:p>
        </p:txBody>
      </p:sp>
      <p:pic>
        <p:nvPicPr>
          <p:cNvPr id="5" name="Picture 4">
            <a:extLst>
              <a:ext uri="{FF2B5EF4-FFF2-40B4-BE49-F238E27FC236}">
                <a16:creationId xmlns:a16="http://schemas.microsoft.com/office/drawing/2014/main" id="{2052F375-980D-4219-2BAD-BA80164FC1A3}"/>
              </a:ext>
            </a:extLst>
          </p:cNvPr>
          <p:cNvPicPr>
            <a:picLocks noChangeAspect="1"/>
          </p:cNvPicPr>
          <p:nvPr/>
        </p:nvPicPr>
        <p:blipFill>
          <a:blip r:embed="rId2"/>
          <a:stretch>
            <a:fillRect/>
          </a:stretch>
        </p:blipFill>
        <p:spPr>
          <a:xfrm>
            <a:off x="342900" y="3124200"/>
            <a:ext cx="9220200" cy="2103764"/>
          </a:xfrm>
          <a:prstGeom prst="rect">
            <a:avLst/>
          </a:prstGeom>
        </p:spPr>
      </p:pic>
    </p:spTree>
    <p:extLst>
      <p:ext uri="{BB962C8B-B14F-4D97-AF65-F5344CB8AC3E}">
        <p14:creationId xmlns:p14="http://schemas.microsoft.com/office/powerpoint/2010/main" val="254476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B7CAE-D4DF-871B-9170-83A86B029E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CF861-054A-03F4-DDEB-85B711BF4F8C}"/>
              </a:ext>
            </a:extLst>
          </p:cNvPr>
          <p:cNvSpPr>
            <a:spLocks noGrp="1"/>
          </p:cNvSpPr>
          <p:nvPr>
            <p:ph type="title"/>
          </p:nvPr>
        </p:nvSpPr>
        <p:spPr/>
        <p:txBody>
          <a:bodyPr/>
          <a:lstStyle/>
          <a:p>
            <a:r>
              <a:rPr lang="en-US" sz="2400" dirty="0"/>
              <a:t>KANs Drawbacks</a:t>
            </a:r>
            <a:endParaRPr sz="2400" dirty="0"/>
          </a:p>
        </p:txBody>
      </p:sp>
      <p:sp>
        <p:nvSpPr>
          <p:cNvPr id="3" name="Content Placeholder 2" descr="phi&#10;">
            <a:extLst>
              <a:ext uri="{FF2B5EF4-FFF2-40B4-BE49-F238E27FC236}">
                <a16:creationId xmlns:a16="http://schemas.microsoft.com/office/drawing/2014/main" id="{141EB122-48B8-8903-17D0-1A3449233BA1}"/>
              </a:ext>
            </a:extLst>
          </p:cNvPr>
          <p:cNvSpPr>
            <a:spLocks noGrp="1"/>
          </p:cNvSpPr>
          <p:nvPr>
            <p:ph idx="1"/>
          </p:nvPr>
        </p:nvSpPr>
        <p:spPr>
          <a:xfrm>
            <a:off x="622173" y="1447800"/>
            <a:ext cx="8667750" cy="1600200"/>
          </a:xfrm>
        </p:spPr>
        <p:txBody>
          <a:bodyPr/>
          <a:lstStyle/>
          <a:p>
            <a:pPr marL="0" indent="0">
              <a:buNone/>
            </a:pPr>
            <a:r>
              <a:rPr lang="en-US" sz="1800" dirty="0"/>
              <a:t>Currently, the biggest bottleneck of KANs lies in their slow training. </a:t>
            </a:r>
          </a:p>
          <a:p>
            <a:pPr marL="0" indent="0">
              <a:buNone/>
            </a:pPr>
            <a:r>
              <a:rPr lang="en-US" sz="1800" dirty="0"/>
              <a:t>KANs are typically 10 times slower than MLPs, given the same number of parameters (though KANs require fewer parameters than MLPs to accomplish the same task). </a:t>
            </a:r>
          </a:p>
          <a:p>
            <a:pPr marL="0" indent="0">
              <a:buNone/>
            </a:pPr>
            <a:r>
              <a:rPr lang="en-US" sz="1800" dirty="0"/>
              <a:t>This is primarily caused by the complex reshaping of spline(x), particularly on B-spline control points.</a:t>
            </a:r>
          </a:p>
          <a:p>
            <a:pPr marL="0" indent="0">
              <a:buNone/>
            </a:pPr>
            <a:endParaRPr lang="en-US" sz="1800" dirty="0"/>
          </a:p>
          <a:p>
            <a:pPr marL="0" indent="0">
              <a:buNone/>
            </a:pPr>
            <a:endParaRPr lang="en-US" sz="1800" dirty="0"/>
          </a:p>
          <a:p>
            <a:pPr marL="0" indent="0">
              <a:buNone/>
            </a:pPr>
            <a:r>
              <a:rPr lang="en-US" sz="1800" dirty="0"/>
              <a:t>When should </a:t>
            </a:r>
          </a:p>
          <a:p>
            <a:pPr marL="0" indent="0">
              <a:buNone/>
            </a:pPr>
            <a:r>
              <a:rPr lang="en-US" sz="1800" dirty="0"/>
              <a:t>we use KANs?</a:t>
            </a:r>
          </a:p>
        </p:txBody>
      </p:sp>
      <p:pic>
        <p:nvPicPr>
          <p:cNvPr id="6" name="Picture 5">
            <a:extLst>
              <a:ext uri="{FF2B5EF4-FFF2-40B4-BE49-F238E27FC236}">
                <a16:creationId xmlns:a16="http://schemas.microsoft.com/office/drawing/2014/main" id="{FB515664-D924-7D25-2BFA-0DD124DBF55C}"/>
              </a:ext>
            </a:extLst>
          </p:cNvPr>
          <p:cNvPicPr>
            <a:picLocks noChangeAspect="1"/>
          </p:cNvPicPr>
          <p:nvPr/>
        </p:nvPicPr>
        <p:blipFill>
          <a:blip r:embed="rId2"/>
          <a:stretch>
            <a:fillRect/>
          </a:stretch>
        </p:blipFill>
        <p:spPr>
          <a:xfrm>
            <a:off x="2877312" y="3060192"/>
            <a:ext cx="6391275" cy="2671562"/>
          </a:xfrm>
          <a:prstGeom prst="rect">
            <a:avLst/>
          </a:prstGeom>
        </p:spPr>
      </p:pic>
    </p:spTree>
    <p:extLst>
      <p:ext uri="{BB962C8B-B14F-4D97-AF65-F5344CB8AC3E}">
        <p14:creationId xmlns:p14="http://schemas.microsoft.com/office/powerpoint/2010/main" val="208192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C63AB-8BB7-2E67-21C2-FAC1FBE709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C90AC3-27D7-FF49-4D54-FFEA3B5A177B}"/>
              </a:ext>
            </a:extLst>
          </p:cNvPr>
          <p:cNvSpPr>
            <a:spLocks noGrp="1"/>
          </p:cNvSpPr>
          <p:nvPr>
            <p:ph type="title"/>
          </p:nvPr>
        </p:nvSpPr>
        <p:spPr/>
        <p:txBody>
          <a:bodyPr/>
          <a:lstStyle/>
          <a:p>
            <a:r>
              <a:rPr lang="en-US" sz="2400" dirty="0"/>
              <a:t>Advanced: </a:t>
            </a:r>
            <a:r>
              <a:rPr lang="en-US" sz="2400" dirty="0" err="1"/>
              <a:t>Sparsification</a:t>
            </a:r>
            <a:r>
              <a:rPr lang="en-US" sz="2400" dirty="0"/>
              <a:t> (1)</a:t>
            </a:r>
            <a:endParaRPr sz="2400" dirty="0"/>
          </a:p>
        </p:txBody>
      </p:sp>
      <p:sp>
        <p:nvSpPr>
          <p:cNvPr id="3" name="Content Placeholder 2" descr="phi&#10;">
            <a:extLst>
              <a:ext uri="{FF2B5EF4-FFF2-40B4-BE49-F238E27FC236}">
                <a16:creationId xmlns:a16="http://schemas.microsoft.com/office/drawing/2014/main" id="{1CFB542A-3433-1F3C-E513-CBAEC40961D4}"/>
              </a:ext>
            </a:extLst>
          </p:cNvPr>
          <p:cNvSpPr>
            <a:spLocks noGrp="1"/>
          </p:cNvSpPr>
          <p:nvPr>
            <p:ph idx="1"/>
          </p:nvPr>
        </p:nvSpPr>
        <p:spPr>
          <a:xfrm>
            <a:off x="622173" y="1447800"/>
            <a:ext cx="8667750" cy="1028700"/>
          </a:xfrm>
        </p:spPr>
        <p:txBody>
          <a:bodyPr/>
          <a:lstStyle/>
          <a:p>
            <a:pPr marL="0" indent="0">
              <a:buNone/>
            </a:pPr>
            <a:r>
              <a:rPr lang="en-US" sz="1800" dirty="0"/>
              <a:t>For MLPs, L1 regularization of linear weights is used to promote sparsity, thereby improving predictions. KANs can adopt this high-level concept by modifying it to achieve the same result.</a:t>
            </a:r>
          </a:p>
        </p:txBody>
      </p:sp>
      <p:sp>
        <p:nvSpPr>
          <p:cNvPr id="9" name="Content Placeholder 2" descr="phi&#10;">
            <a:extLst>
              <a:ext uri="{FF2B5EF4-FFF2-40B4-BE49-F238E27FC236}">
                <a16:creationId xmlns:a16="http://schemas.microsoft.com/office/drawing/2014/main" id="{9BDE5856-FF57-A30E-091D-71378E17B494}"/>
              </a:ext>
            </a:extLst>
          </p:cNvPr>
          <p:cNvSpPr txBox="1">
            <a:spLocks/>
          </p:cNvSpPr>
          <p:nvPr/>
        </p:nvSpPr>
        <p:spPr bwMode="auto">
          <a:xfrm>
            <a:off x="616077" y="2449800"/>
            <a:ext cx="86677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The L1 norm of an activation function ϕ as its average magnitude over its Np inputs:</a:t>
            </a:r>
          </a:p>
        </p:txBody>
      </p:sp>
      <p:pic>
        <p:nvPicPr>
          <p:cNvPr id="11" name="Picture 10">
            <a:extLst>
              <a:ext uri="{FF2B5EF4-FFF2-40B4-BE49-F238E27FC236}">
                <a16:creationId xmlns:a16="http://schemas.microsoft.com/office/drawing/2014/main" id="{BB42468A-B2A6-3A90-41C1-5C12973BABAF}"/>
              </a:ext>
            </a:extLst>
          </p:cNvPr>
          <p:cNvPicPr>
            <a:picLocks noChangeAspect="1"/>
          </p:cNvPicPr>
          <p:nvPr/>
        </p:nvPicPr>
        <p:blipFill>
          <a:blip r:embed="rId2"/>
          <a:stretch>
            <a:fillRect/>
          </a:stretch>
        </p:blipFill>
        <p:spPr>
          <a:xfrm>
            <a:off x="3610159" y="2895596"/>
            <a:ext cx="2391109" cy="981212"/>
          </a:xfrm>
          <a:prstGeom prst="rect">
            <a:avLst/>
          </a:prstGeom>
        </p:spPr>
      </p:pic>
      <p:pic>
        <p:nvPicPr>
          <p:cNvPr id="13" name="Picture 12">
            <a:extLst>
              <a:ext uri="{FF2B5EF4-FFF2-40B4-BE49-F238E27FC236}">
                <a16:creationId xmlns:a16="http://schemas.microsoft.com/office/drawing/2014/main" id="{D9F95F33-18A9-AB5C-645C-812644D41829}"/>
              </a:ext>
            </a:extLst>
          </p:cNvPr>
          <p:cNvPicPr>
            <a:picLocks noChangeAspect="1"/>
          </p:cNvPicPr>
          <p:nvPr/>
        </p:nvPicPr>
        <p:blipFill>
          <a:blip r:embed="rId3"/>
          <a:stretch>
            <a:fillRect/>
          </a:stretch>
        </p:blipFill>
        <p:spPr>
          <a:xfrm>
            <a:off x="3610159" y="4579304"/>
            <a:ext cx="2353003" cy="933580"/>
          </a:xfrm>
          <a:prstGeom prst="rect">
            <a:avLst/>
          </a:prstGeom>
        </p:spPr>
      </p:pic>
      <p:sp>
        <p:nvSpPr>
          <p:cNvPr id="14" name="Content Placeholder 2" descr="phi&#10;">
            <a:extLst>
              <a:ext uri="{FF2B5EF4-FFF2-40B4-BE49-F238E27FC236}">
                <a16:creationId xmlns:a16="http://schemas.microsoft.com/office/drawing/2014/main" id="{7DAFC50C-9AE2-C9BA-488F-0BA4C7D047D7}"/>
              </a:ext>
            </a:extLst>
          </p:cNvPr>
          <p:cNvSpPr txBox="1">
            <a:spLocks/>
          </p:cNvSpPr>
          <p:nvPr/>
        </p:nvSpPr>
        <p:spPr bwMode="auto">
          <a:xfrm>
            <a:off x="616077" y="4086290"/>
            <a:ext cx="86677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The L1 norm of a layer is the sum of all the activation functions norm :</a:t>
            </a:r>
          </a:p>
        </p:txBody>
      </p:sp>
    </p:spTree>
    <p:extLst>
      <p:ext uri="{BB962C8B-B14F-4D97-AF65-F5344CB8AC3E}">
        <p14:creationId xmlns:p14="http://schemas.microsoft.com/office/powerpoint/2010/main" val="1631125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B67D2-B793-8717-77C1-4079676E49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5411D5-0340-8F6D-F2D9-DEEF49E9BFAC}"/>
              </a:ext>
            </a:extLst>
          </p:cNvPr>
          <p:cNvSpPr>
            <a:spLocks noGrp="1"/>
          </p:cNvSpPr>
          <p:nvPr>
            <p:ph type="title"/>
          </p:nvPr>
        </p:nvSpPr>
        <p:spPr/>
        <p:txBody>
          <a:bodyPr/>
          <a:lstStyle/>
          <a:p>
            <a:r>
              <a:rPr lang="en-US" sz="2400" dirty="0"/>
              <a:t>Advanced: </a:t>
            </a:r>
            <a:r>
              <a:rPr lang="en-US" sz="2400" dirty="0" err="1"/>
              <a:t>Sparsification</a:t>
            </a:r>
            <a:r>
              <a:rPr lang="en-US" sz="2400" dirty="0"/>
              <a:t> (2)</a:t>
            </a:r>
            <a:endParaRPr sz="2400" dirty="0"/>
          </a:p>
        </p:txBody>
      </p:sp>
      <p:pic>
        <p:nvPicPr>
          <p:cNvPr id="5" name="Picture 4">
            <a:extLst>
              <a:ext uri="{FF2B5EF4-FFF2-40B4-BE49-F238E27FC236}">
                <a16:creationId xmlns:a16="http://schemas.microsoft.com/office/drawing/2014/main" id="{07F3E83C-F079-C56E-20C3-91CDBEE79838}"/>
              </a:ext>
            </a:extLst>
          </p:cNvPr>
          <p:cNvPicPr>
            <a:picLocks noChangeAspect="1"/>
          </p:cNvPicPr>
          <p:nvPr/>
        </p:nvPicPr>
        <p:blipFill>
          <a:blip r:embed="rId2"/>
          <a:stretch>
            <a:fillRect/>
          </a:stretch>
        </p:blipFill>
        <p:spPr>
          <a:xfrm>
            <a:off x="2238294" y="4376835"/>
            <a:ext cx="5039428" cy="838317"/>
          </a:xfrm>
          <a:prstGeom prst="rect">
            <a:avLst/>
          </a:prstGeom>
        </p:spPr>
      </p:pic>
      <p:pic>
        <p:nvPicPr>
          <p:cNvPr id="8" name="Picture 7">
            <a:extLst>
              <a:ext uri="{FF2B5EF4-FFF2-40B4-BE49-F238E27FC236}">
                <a16:creationId xmlns:a16="http://schemas.microsoft.com/office/drawing/2014/main" id="{D7D4DCDC-8A79-6A54-3B8D-F35B94A5E057}"/>
              </a:ext>
            </a:extLst>
          </p:cNvPr>
          <p:cNvPicPr>
            <a:picLocks noChangeAspect="1"/>
          </p:cNvPicPr>
          <p:nvPr/>
        </p:nvPicPr>
        <p:blipFill>
          <a:blip r:embed="rId3"/>
          <a:stretch>
            <a:fillRect/>
          </a:stretch>
        </p:blipFill>
        <p:spPr>
          <a:xfrm>
            <a:off x="2819400" y="2809150"/>
            <a:ext cx="3877216" cy="790685"/>
          </a:xfrm>
          <a:prstGeom prst="rect">
            <a:avLst/>
          </a:prstGeom>
        </p:spPr>
      </p:pic>
      <p:sp>
        <p:nvSpPr>
          <p:cNvPr id="9" name="Content Placeholder 2" descr="phi&#10;">
            <a:extLst>
              <a:ext uri="{FF2B5EF4-FFF2-40B4-BE49-F238E27FC236}">
                <a16:creationId xmlns:a16="http://schemas.microsoft.com/office/drawing/2014/main" id="{8A2183F9-243B-C447-6D52-04233634B162}"/>
              </a:ext>
            </a:extLst>
          </p:cNvPr>
          <p:cNvSpPr txBox="1">
            <a:spLocks/>
          </p:cNvSpPr>
          <p:nvPr/>
        </p:nvSpPr>
        <p:spPr bwMode="auto">
          <a:xfrm>
            <a:off x="762000" y="1642848"/>
            <a:ext cx="86677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Experimentally, we find that L1 regularization alone is </a:t>
            </a:r>
            <a:r>
              <a:rPr lang="en-US" sz="1800" b="0" dirty="0" err="1"/>
              <a:t>insufficien</a:t>
            </a:r>
            <a:r>
              <a:rPr lang="en-US" sz="1800" b="0" dirty="0"/>
              <a:t> for </a:t>
            </a:r>
            <a:r>
              <a:rPr lang="en-US" sz="1800" b="0" dirty="0" err="1"/>
              <a:t>sparsification</a:t>
            </a:r>
            <a:r>
              <a:rPr lang="en-US" sz="1800" b="0" dirty="0"/>
              <a:t>.</a:t>
            </a:r>
          </a:p>
          <a:p>
            <a:pPr marL="0" indent="0">
              <a:buNone/>
            </a:pPr>
            <a:r>
              <a:rPr lang="en-US" sz="1800" b="0" dirty="0"/>
              <a:t>Instead, additional entropy regularization encourages the model to use activation functions with lower complexity and fewer degrees of freedom</a:t>
            </a:r>
          </a:p>
        </p:txBody>
      </p:sp>
      <p:sp>
        <p:nvSpPr>
          <p:cNvPr id="14" name="Content Placeholder 2" descr="phi&#10;">
            <a:extLst>
              <a:ext uri="{FF2B5EF4-FFF2-40B4-BE49-F238E27FC236}">
                <a16:creationId xmlns:a16="http://schemas.microsoft.com/office/drawing/2014/main" id="{58F3A33B-CD50-B058-179F-AC2F1D9541D9}"/>
              </a:ext>
            </a:extLst>
          </p:cNvPr>
          <p:cNvSpPr txBox="1">
            <a:spLocks/>
          </p:cNvSpPr>
          <p:nvPr/>
        </p:nvSpPr>
        <p:spPr bwMode="auto">
          <a:xfrm>
            <a:off x="762000" y="3962400"/>
            <a:ext cx="866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Then the final regularization will be:</a:t>
            </a:r>
          </a:p>
        </p:txBody>
      </p:sp>
    </p:spTree>
    <p:extLst>
      <p:ext uri="{BB962C8B-B14F-4D97-AF65-F5344CB8AC3E}">
        <p14:creationId xmlns:p14="http://schemas.microsoft.com/office/powerpoint/2010/main" val="2274629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D265A-5F63-2F6C-A57F-98F88D582A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DD73E5-B094-9627-4586-ED4763D7E7A7}"/>
              </a:ext>
            </a:extLst>
          </p:cNvPr>
          <p:cNvSpPr>
            <a:spLocks noGrp="1"/>
          </p:cNvSpPr>
          <p:nvPr>
            <p:ph type="title"/>
          </p:nvPr>
        </p:nvSpPr>
        <p:spPr>
          <a:xfrm>
            <a:off x="619125" y="419100"/>
            <a:ext cx="8667750" cy="1028700"/>
          </a:xfrm>
        </p:spPr>
        <p:txBody>
          <a:bodyPr/>
          <a:lstStyle/>
          <a:p>
            <a:r>
              <a:rPr lang="en-US" sz="2400" dirty="0"/>
              <a:t>Advanced: Pruning and </a:t>
            </a:r>
            <a:r>
              <a:rPr lang="en-US" sz="2400" dirty="0" err="1"/>
              <a:t>Symbolification</a:t>
            </a:r>
            <a:endParaRPr sz="2400" dirty="0"/>
          </a:p>
        </p:txBody>
      </p:sp>
      <p:sp>
        <p:nvSpPr>
          <p:cNvPr id="3" name="Content Placeholder 2" descr="phi&#10;">
            <a:extLst>
              <a:ext uri="{FF2B5EF4-FFF2-40B4-BE49-F238E27FC236}">
                <a16:creationId xmlns:a16="http://schemas.microsoft.com/office/drawing/2014/main" id="{07075380-9030-DE92-3F25-E961F73BC7B0}"/>
              </a:ext>
            </a:extLst>
          </p:cNvPr>
          <p:cNvSpPr>
            <a:spLocks noGrp="1"/>
          </p:cNvSpPr>
          <p:nvPr>
            <p:ph idx="1"/>
          </p:nvPr>
        </p:nvSpPr>
        <p:spPr>
          <a:xfrm>
            <a:off x="619125" y="1181100"/>
            <a:ext cx="8667750" cy="2514600"/>
          </a:xfrm>
        </p:spPr>
        <p:txBody>
          <a:bodyPr/>
          <a:lstStyle/>
          <a:p>
            <a:pPr marL="0" indent="0">
              <a:buNone/>
            </a:pPr>
            <a:r>
              <a:rPr lang="en-US" sz="1800" dirty="0"/>
              <a:t>PRUNING: We may also want to prune the network to a smaller subnetwork by eliminating all the non-essential nodes. In matrix form, these nodes will be represented as 0.</a:t>
            </a:r>
          </a:p>
          <a:p>
            <a:pPr marL="0" indent="0">
              <a:buNone/>
            </a:pPr>
            <a:br>
              <a:rPr lang="en-US" sz="1800" dirty="0"/>
            </a:br>
            <a:r>
              <a:rPr lang="en-US" sz="1800" dirty="0"/>
              <a:t>SYMBOLIFICATION: In some cases, after pruning, we suspect that some activation functions are very similar to symbolic functions then </a:t>
            </a:r>
            <a:r>
              <a:rPr lang="en-US" sz="1800" dirty="0" err="1"/>
              <a:t>symbolification</a:t>
            </a:r>
            <a:r>
              <a:rPr lang="en-US" sz="1800" dirty="0"/>
              <a:t> provides an interface to set the symbolic ϕ to their specified symbolic form</a:t>
            </a:r>
          </a:p>
        </p:txBody>
      </p:sp>
      <p:pic>
        <p:nvPicPr>
          <p:cNvPr id="5" name="Picture 4">
            <a:extLst>
              <a:ext uri="{FF2B5EF4-FFF2-40B4-BE49-F238E27FC236}">
                <a16:creationId xmlns:a16="http://schemas.microsoft.com/office/drawing/2014/main" id="{B2C96A1F-A2D9-8828-F265-7E02A3370EE9}"/>
              </a:ext>
            </a:extLst>
          </p:cNvPr>
          <p:cNvPicPr>
            <a:picLocks noChangeAspect="1"/>
          </p:cNvPicPr>
          <p:nvPr/>
        </p:nvPicPr>
        <p:blipFill>
          <a:blip r:embed="rId2"/>
          <a:stretch>
            <a:fillRect/>
          </a:stretch>
        </p:blipFill>
        <p:spPr>
          <a:xfrm>
            <a:off x="2457450" y="3505200"/>
            <a:ext cx="4991100" cy="2685052"/>
          </a:xfrm>
          <a:prstGeom prst="rect">
            <a:avLst/>
          </a:prstGeom>
        </p:spPr>
      </p:pic>
    </p:spTree>
    <p:extLst>
      <p:ext uri="{BB962C8B-B14F-4D97-AF65-F5344CB8AC3E}">
        <p14:creationId xmlns:p14="http://schemas.microsoft.com/office/powerpoint/2010/main" val="254731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4D638-51B1-AE6E-A6E4-D304CCC949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E77B8-1E3C-E959-0079-4BD7ED70F802}"/>
              </a:ext>
            </a:extLst>
          </p:cNvPr>
          <p:cNvSpPr>
            <a:spLocks noGrp="1"/>
          </p:cNvSpPr>
          <p:nvPr>
            <p:ph type="title"/>
          </p:nvPr>
        </p:nvSpPr>
        <p:spPr/>
        <p:txBody>
          <a:bodyPr/>
          <a:lstStyle/>
          <a:p>
            <a:r>
              <a:rPr lang="en-US" sz="2400" dirty="0"/>
              <a:t>Interpretability</a:t>
            </a:r>
            <a:endParaRPr sz="2400" dirty="0"/>
          </a:p>
        </p:txBody>
      </p:sp>
      <p:sp>
        <p:nvSpPr>
          <p:cNvPr id="3" name="Content Placeholder 2" descr="phi&#10;">
            <a:extLst>
              <a:ext uri="{FF2B5EF4-FFF2-40B4-BE49-F238E27FC236}">
                <a16:creationId xmlns:a16="http://schemas.microsoft.com/office/drawing/2014/main" id="{FDB07BD1-F3D8-11A1-8D71-F13DCDF241AF}"/>
              </a:ext>
            </a:extLst>
          </p:cNvPr>
          <p:cNvSpPr>
            <a:spLocks noGrp="1"/>
          </p:cNvSpPr>
          <p:nvPr>
            <p:ph idx="1"/>
          </p:nvPr>
        </p:nvSpPr>
        <p:spPr>
          <a:xfrm>
            <a:off x="622173" y="1447800"/>
            <a:ext cx="8667750" cy="1600200"/>
          </a:xfrm>
        </p:spPr>
        <p:txBody>
          <a:bodyPr/>
          <a:lstStyle/>
          <a:p>
            <a:pPr marL="0" indent="0">
              <a:buNone/>
            </a:pPr>
            <a:r>
              <a:rPr lang="en-US" sz="1800" dirty="0"/>
              <a:t>Kolmogorov-Arnold networks are interpretable since they learn univariate functions at all levels and it is relatively easy to determine the structure learned</a:t>
            </a:r>
          </a:p>
        </p:txBody>
      </p:sp>
      <p:pic>
        <p:nvPicPr>
          <p:cNvPr id="5" name="Picture 4">
            <a:extLst>
              <a:ext uri="{FF2B5EF4-FFF2-40B4-BE49-F238E27FC236}">
                <a16:creationId xmlns:a16="http://schemas.microsoft.com/office/drawing/2014/main" id="{336BDC41-0D30-9919-82DA-F350C482004F}"/>
              </a:ext>
            </a:extLst>
          </p:cNvPr>
          <p:cNvPicPr>
            <a:picLocks noChangeAspect="1"/>
          </p:cNvPicPr>
          <p:nvPr/>
        </p:nvPicPr>
        <p:blipFill>
          <a:blip r:embed="rId2"/>
          <a:stretch>
            <a:fillRect/>
          </a:stretch>
        </p:blipFill>
        <p:spPr>
          <a:xfrm>
            <a:off x="2895600" y="2628276"/>
            <a:ext cx="3810000" cy="2813746"/>
          </a:xfrm>
          <a:prstGeom prst="rect">
            <a:avLst/>
          </a:prstGeom>
        </p:spPr>
      </p:pic>
      <p:pic>
        <p:nvPicPr>
          <p:cNvPr id="7" name="Picture 6">
            <a:extLst>
              <a:ext uri="{FF2B5EF4-FFF2-40B4-BE49-F238E27FC236}">
                <a16:creationId xmlns:a16="http://schemas.microsoft.com/office/drawing/2014/main" id="{9EC08799-43B4-2206-1EE9-8A8B36A98D6C}"/>
              </a:ext>
            </a:extLst>
          </p:cNvPr>
          <p:cNvPicPr>
            <a:picLocks noChangeAspect="1"/>
          </p:cNvPicPr>
          <p:nvPr/>
        </p:nvPicPr>
        <p:blipFill>
          <a:blip r:embed="rId3"/>
          <a:stretch>
            <a:fillRect/>
          </a:stretch>
        </p:blipFill>
        <p:spPr>
          <a:xfrm>
            <a:off x="2971800" y="2218644"/>
            <a:ext cx="3419952" cy="409632"/>
          </a:xfrm>
          <a:prstGeom prst="rect">
            <a:avLst/>
          </a:prstGeom>
        </p:spPr>
      </p:pic>
      <p:pic>
        <p:nvPicPr>
          <p:cNvPr id="9" name="Picture 8">
            <a:extLst>
              <a:ext uri="{FF2B5EF4-FFF2-40B4-BE49-F238E27FC236}">
                <a16:creationId xmlns:a16="http://schemas.microsoft.com/office/drawing/2014/main" id="{3F4DC946-AAC0-5DF0-C312-E35D5A5632F4}"/>
              </a:ext>
            </a:extLst>
          </p:cNvPr>
          <p:cNvPicPr>
            <a:picLocks noChangeAspect="1"/>
          </p:cNvPicPr>
          <p:nvPr/>
        </p:nvPicPr>
        <p:blipFill>
          <a:blip r:embed="rId4"/>
          <a:stretch>
            <a:fillRect/>
          </a:stretch>
        </p:blipFill>
        <p:spPr>
          <a:xfrm>
            <a:off x="1566624" y="5768065"/>
            <a:ext cx="5562600" cy="453603"/>
          </a:xfrm>
          <a:prstGeom prst="rect">
            <a:avLst/>
          </a:prstGeom>
        </p:spPr>
      </p:pic>
      <p:sp>
        <p:nvSpPr>
          <p:cNvPr id="10" name="Content Placeholder 2" descr="phi&#10;">
            <a:extLst>
              <a:ext uri="{FF2B5EF4-FFF2-40B4-BE49-F238E27FC236}">
                <a16:creationId xmlns:a16="http://schemas.microsoft.com/office/drawing/2014/main" id="{7D93EB70-65CD-CC22-8CE3-E7D16B5C034A}"/>
              </a:ext>
            </a:extLst>
          </p:cNvPr>
          <p:cNvSpPr txBox="1">
            <a:spLocks/>
          </p:cNvSpPr>
          <p:nvPr/>
        </p:nvSpPr>
        <p:spPr bwMode="auto">
          <a:xfrm>
            <a:off x="619125" y="5782056"/>
            <a:ext cx="947499" cy="602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Font typeface="Arial" panose="020B0604020202020204" pitchFamily="34" charset="0"/>
              <a:buNone/>
            </a:pPr>
            <a:r>
              <a:rPr lang="en-US" sz="1800" b="0" dirty="0"/>
              <a:t>Proof:</a:t>
            </a:r>
          </a:p>
        </p:txBody>
      </p:sp>
    </p:spTree>
    <p:extLst>
      <p:ext uri="{BB962C8B-B14F-4D97-AF65-F5344CB8AC3E}">
        <p14:creationId xmlns:p14="http://schemas.microsoft.com/office/powerpoint/2010/main" val="1395090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441B2-A173-6807-6663-E2D97ABB5E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0443B-398E-4059-D1E4-0F358528DF02}"/>
              </a:ext>
            </a:extLst>
          </p:cNvPr>
          <p:cNvSpPr>
            <a:spLocks noGrp="1"/>
          </p:cNvSpPr>
          <p:nvPr>
            <p:ph type="title"/>
          </p:nvPr>
        </p:nvSpPr>
        <p:spPr/>
        <p:txBody>
          <a:bodyPr/>
          <a:lstStyle/>
          <a:p>
            <a:r>
              <a:rPr lang="en-US" sz="2400" dirty="0"/>
              <a:t>Code: Symbolic Regression</a:t>
            </a:r>
            <a:endParaRPr sz="2400" dirty="0"/>
          </a:p>
        </p:txBody>
      </p:sp>
      <p:sp>
        <p:nvSpPr>
          <p:cNvPr id="3" name="Content Placeholder 2" descr="phi&#10;">
            <a:extLst>
              <a:ext uri="{FF2B5EF4-FFF2-40B4-BE49-F238E27FC236}">
                <a16:creationId xmlns:a16="http://schemas.microsoft.com/office/drawing/2014/main" id="{5F4EBD7D-0CC3-B858-E1F3-A11163312FDB}"/>
              </a:ext>
            </a:extLst>
          </p:cNvPr>
          <p:cNvSpPr>
            <a:spLocks noGrp="1"/>
          </p:cNvSpPr>
          <p:nvPr>
            <p:ph idx="1"/>
          </p:nvPr>
        </p:nvSpPr>
        <p:spPr>
          <a:xfrm>
            <a:off x="619125" y="1639800"/>
            <a:ext cx="8667750" cy="1600200"/>
          </a:xfrm>
        </p:spPr>
        <p:txBody>
          <a:bodyPr/>
          <a:lstStyle/>
          <a:p>
            <a:pPr marL="0" indent="0">
              <a:buNone/>
            </a:pPr>
            <a:r>
              <a:rPr lang="en-US" sz="1800" dirty="0"/>
              <a:t>The regression task involves training a Kolmogorov Arnold Network (KAN) to learn a non-linear function using symbolic regression enhancing interpretability.</a:t>
            </a:r>
          </a:p>
          <a:p>
            <a:pPr marL="0" indent="0">
              <a:buNone/>
            </a:pPr>
            <a:endParaRPr lang="en-US" sz="1800" dirty="0"/>
          </a:p>
          <a:p>
            <a:pPr marL="0" indent="0">
              <a:buNone/>
            </a:pPr>
            <a:r>
              <a:rPr lang="en-US" sz="1800" dirty="0"/>
              <a:t>Accuracy:</a:t>
            </a:r>
          </a:p>
          <a:p>
            <a:pPr marL="0" indent="0">
              <a:buNone/>
            </a:pPr>
            <a:r>
              <a:rPr lang="en-US" sz="1800" dirty="0"/>
              <a:t> • Training Accuracy: 1</a:t>
            </a:r>
          </a:p>
          <a:p>
            <a:pPr marL="0" indent="0">
              <a:buNone/>
            </a:pPr>
            <a:r>
              <a:rPr lang="en-US" sz="1800" dirty="0"/>
              <a:t> • Test Accuracy: 1</a:t>
            </a:r>
          </a:p>
          <a:p>
            <a:pPr marL="0" indent="0">
              <a:buNone/>
            </a:pPr>
            <a:endParaRPr lang="en-US" sz="1800" dirty="0"/>
          </a:p>
        </p:txBody>
      </p:sp>
      <p:pic>
        <p:nvPicPr>
          <p:cNvPr id="5" name="Picture 4">
            <a:extLst>
              <a:ext uri="{FF2B5EF4-FFF2-40B4-BE49-F238E27FC236}">
                <a16:creationId xmlns:a16="http://schemas.microsoft.com/office/drawing/2014/main" id="{355E1CC8-F487-850E-9E38-C827E560A445}"/>
              </a:ext>
            </a:extLst>
          </p:cNvPr>
          <p:cNvPicPr>
            <a:picLocks noChangeAspect="1"/>
          </p:cNvPicPr>
          <p:nvPr/>
        </p:nvPicPr>
        <p:blipFill>
          <a:blip r:embed="rId2"/>
          <a:stretch>
            <a:fillRect/>
          </a:stretch>
        </p:blipFill>
        <p:spPr>
          <a:xfrm>
            <a:off x="5410198" y="3429000"/>
            <a:ext cx="2258957" cy="2391187"/>
          </a:xfrm>
          <a:prstGeom prst="rect">
            <a:avLst/>
          </a:prstGeom>
        </p:spPr>
      </p:pic>
      <p:pic>
        <p:nvPicPr>
          <p:cNvPr id="7" name="Picture 6">
            <a:extLst>
              <a:ext uri="{FF2B5EF4-FFF2-40B4-BE49-F238E27FC236}">
                <a16:creationId xmlns:a16="http://schemas.microsoft.com/office/drawing/2014/main" id="{24E6F343-983A-8A54-C518-7B0BF83CC88C}"/>
              </a:ext>
            </a:extLst>
          </p:cNvPr>
          <p:cNvPicPr>
            <a:picLocks noChangeAspect="1"/>
          </p:cNvPicPr>
          <p:nvPr/>
        </p:nvPicPr>
        <p:blipFill>
          <a:blip r:embed="rId3"/>
          <a:stretch>
            <a:fillRect/>
          </a:stretch>
        </p:blipFill>
        <p:spPr>
          <a:xfrm>
            <a:off x="5220281" y="2824131"/>
            <a:ext cx="2638793" cy="447737"/>
          </a:xfrm>
          <a:prstGeom prst="rect">
            <a:avLst/>
          </a:prstGeom>
        </p:spPr>
      </p:pic>
    </p:spTree>
    <p:extLst>
      <p:ext uri="{BB962C8B-B14F-4D97-AF65-F5344CB8AC3E}">
        <p14:creationId xmlns:p14="http://schemas.microsoft.com/office/powerpoint/2010/main" val="3760028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4" y="304800"/>
            <a:ext cx="8667750" cy="1028700"/>
          </a:xfrm>
        </p:spPr>
        <p:txBody>
          <a:bodyPr/>
          <a:lstStyle/>
          <a:p>
            <a:r>
              <a:rPr sz="2400" dirty="0"/>
              <a:t>Introduction to Kolmogorov-Arnold</a:t>
            </a:r>
            <a:br>
              <a:rPr lang="en-US" sz="2400" dirty="0"/>
            </a:br>
            <a:r>
              <a:rPr sz="2400" dirty="0"/>
              <a:t> Networks (KANs)</a:t>
            </a:r>
          </a:p>
        </p:txBody>
      </p:sp>
      <p:sp>
        <p:nvSpPr>
          <p:cNvPr id="3" name="Content Placeholder 2"/>
          <p:cNvSpPr>
            <a:spLocks noGrp="1"/>
          </p:cNvSpPr>
          <p:nvPr>
            <p:ph idx="1"/>
          </p:nvPr>
        </p:nvSpPr>
        <p:spPr>
          <a:xfrm>
            <a:off x="619123" y="1541526"/>
            <a:ext cx="8667751" cy="1866900"/>
          </a:xfrm>
        </p:spPr>
        <p:txBody>
          <a:bodyPr/>
          <a:lstStyle/>
          <a:p>
            <a:r>
              <a:rPr lang="en-US" sz="1800" dirty="0"/>
              <a:t>KANs are inspired by the Kolmogorov-Arnold theorem.  </a:t>
            </a:r>
          </a:p>
          <a:p>
            <a:r>
              <a:rPr lang="en-US" sz="1800" dirty="0"/>
              <a:t>They provide a valid alternative to classical Multi-Layer </a:t>
            </a:r>
            <a:r>
              <a:rPr lang="en-US" sz="1800" dirty="0" err="1"/>
              <a:t>Perceptrons</a:t>
            </a:r>
            <a:r>
              <a:rPr lang="en-US" sz="1800" dirty="0"/>
              <a:t> (MLPs).  </a:t>
            </a:r>
          </a:p>
          <a:p>
            <a:r>
              <a:rPr lang="en-US" sz="1800" dirty="0"/>
              <a:t>Their key innovation lies in using learnable B-spline-based activation functions.</a:t>
            </a:r>
          </a:p>
          <a:p>
            <a:r>
              <a:rPr lang="en-US" sz="1800" dirty="0"/>
              <a:t>Advantages: enhanced accuracy, improved interpretability, and greater scalability.  </a:t>
            </a:r>
          </a:p>
        </p:txBody>
      </p:sp>
      <p:pic>
        <p:nvPicPr>
          <p:cNvPr id="9" name="Picture 8" descr="A diagram of a complex structure">
            <a:extLst>
              <a:ext uri="{FF2B5EF4-FFF2-40B4-BE49-F238E27FC236}">
                <a16:creationId xmlns:a16="http://schemas.microsoft.com/office/drawing/2014/main" id="{34E9B477-4E7F-66FC-6B42-C0EC8C8126BE}"/>
              </a:ext>
            </a:extLst>
          </p:cNvPr>
          <p:cNvPicPr>
            <a:picLocks noChangeAspect="1"/>
          </p:cNvPicPr>
          <p:nvPr/>
        </p:nvPicPr>
        <p:blipFill>
          <a:blip r:embed="rId2"/>
          <a:stretch>
            <a:fillRect/>
          </a:stretch>
        </p:blipFill>
        <p:spPr>
          <a:xfrm>
            <a:off x="2362200" y="3124200"/>
            <a:ext cx="5054708" cy="303922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FFC3E-6B39-0E75-9339-22CF82DF4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B4D21D-E55C-0E9E-EAE0-782416F944EB}"/>
              </a:ext>
            </a:extLst>
          </p:cNvPr>
          <p:cNvSpPr>
            <a:spLocks noGrp="1"/>
          </p:cNvSpPr>
          <p:nvPr>
            <p:ph type="title"/>
          </p:nvPr>
        </p:nvSpPr>
        <p:spPr/>
        <p:txBody>
          <a:bodyPr/>
          <a:lstStyle/>
          <a:p>
            <a:r>
              <a:rPr lang="en-US" sz="2400" dirty="0"/>
              <a:t>Cancer </a:t>
            </a:r>
            <a:r>
              <a:rPr lang="en-US" sz="2400" dirty="0" err="1"/>
              <a:t>Analisys</a:t>
            </a:r>
            <a:endParaRPr sz="2400" dirty="0"/>
          </a:p>
        </p:txBody>
      </p:sp>
      <p:sp>
        <p:nvSpPr>
          <p:cNvPr id="3" name="Content Placeholder 2" descr="phi&#10;">
            <a:extLst>
              <a:ext uri="{FF2B5EF4-FFF2-40B4-BE49-F238E27FC236}">
                <a16:creationId xmlns:a16="http://schemas.microsoft.com/office/drawing/2014/main" id="{A97414AE-05D9-935B-ECFD-BA64D2A88DD3}"/>
              </a:ext>
            </a:extLst>
          </p:cNvPr>
          <p:cNvSpPr>
            <a:spLocks noGrp="1"/>
          </p:cNvSpPr>
          <p:nvPr>
            <p:ph idx="1"/>
          </p:nvPr>
        </p:nvSpPr>
        <p:spPr>
          <a:xfrm>
            <a:off x="622173" y="1447800"/>
            <a:ext cx="8667750" cy="1600200"/>
          </a:xfrm>
        </p:spPr>
        <p:txBody>
          <a:bodyPr/>
          <a:lstStyle/>
          <a:p>
            <a:pPr marL="0" indent="0">
              <a:buNone/>
            </a:pPr>
            <a:r>
              <a:rPr lang="en-US" sz="1800" dirty="0"/>
              <a:t>The cancer analysis task involves training a Kolmogorov Arnold Networks (KAN) to predict cancer outcomes based on clinical and pathological data from the Wisconsin Breast Cancer Dataset from </a:t>
            </a:r>
            <a:r>
              <a:rPr lang="en-US" sz="1800" dirty="0" err="1"/>
              <a:t>sklearn</a:t>
            </a:r>
            <a:r>
              <a:rPr lang="en-US" sz="1800" dirty="0"/>
              <a:t>.</a:t>
            </a:r>
          </a:p>
          <a:p>
            <a:pPr marL="0" indent="0">
              <a:buNone/>
            </a:pPr>
            <a:endParaRPr lang="en-US" sz="1800" dirty="0"/>
          </a:p>
          <a:p>
            <a:pPr marL="0" indent="0">
              <a:buNone/>
            </a:pPr>
            <a:r>
              <a:rPr lang="en-US" sz="1800" dirty="0"/>
              <a:t>Accuracy:</a:t>
            </a:r>
          </a:p>
          <a:p>
            <a:pPr marL="0" indent="0">
              <a:buNone/>
            </a:pPr>
            <a:r>
              <a:rPr lang="en-US" sz="1800" dirty="0"/>
              <a:t> • Training Accuracy: 0.978</a:t>
            </a:r>
          </a:p>
          <a:p>
            <a:pPr marL="0" indent="0">
              <a:buNone/>
            </a:pPr>
            <a:r>
              <a:rPr lang="en-US" sz="1800" dirty="0"/>
              <a:t> • Test Accuracy: 0.974</a:t>
            </a:r>
          </a:p>
        </p:txBody>
      </p:sp>
      <p:pic>
        <p:nvPicPr>
          <p:cNvPr id="5" name="Picture 4">
            <a:extLst>
              <a:ext uri="{FF2B5EF4-FFF2-40B4-BE49-F238E27FC236}">
                <a16:creationId xmlns:a16="http://schemas.microsoft.com/office/drawing/2014/main" id="{58B26872-8E5E-7837-DB03-F91C0638DCA1}"/>
              </a:ext>
            </a:extLst>
          </p:cNvPr>
          <p:cNvPicPr>
            <a:picLocks noChangeAspect="1"/>
          </p:cNvPicPr>
          <p:nvPr/>
        </p:nvPicPr>
        <p:blipFill>
          <a:blip r:embed="rId2"/>
          <a:stretch>
            <a:fillRect/>
          </a:stretch>
        </p:blipFill>
        <p:spPr>
          <a:xfrm>
            <a:off x="3971544" y="2667000"/>
            <a:ext cx="5321427" cy="3208701"/>
          </a:xfrm>
          <a:prstGeom prst="rect">
            <a:avLst/>
          </a:prstGeom>
        </p:spPr>
      </p:pic>
    </p:spTree>
    <p:extLst>
      <p:ext uri="{BB962C8B-B14F-4D97-AF65-F5344CB8AC3E}">
        <p14:creationId xmlns:p14="http://schemas.microsoft.com/office/powerpoint/2010/main" val="286171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13C7C-5FB5-5057-2390-A27F23765F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6B256B-2254-BCA1-1C0C-C24C85BEA7A7}"/>
              </a:ext>
            </a:extLst>
          </p:cNvPr>
          <p:cNvSpPr>
            <a:spLocks noGrp="1"/>
          </p:cNvSpPr>
          <p:nvPr>
            <p:ph type="title"/>
          </p:nvPr>
        </p:nvSpPr>
        <p:spPr>
          <a:xfrm>
            <a:off x="619125" y="457200"/>
            <a:ext cx="8667750" cy="1028700"/>
          </a:xfrm>
        </p:spPr>
        <p:txBody>
          <a:bodyPr/>
          <a:lstStyle/>
          <a:p>
            <a:r>
              <a:rPr lang="en-US" sz="2400" dirty="0"/>
              <a:t>Conclusions</a:t>
            </a:r>
            <a:endParaRPr sz="2400" dirty="0"/>
          </a:p>
        </p:txBody>
      </p:sp>
      <p:sp>
        <p:nvSpPr>
          <p:cNvPr id="3" name="Content Placeholder 2" descr="phi&#10;">
            <a:extLst>
              <a:ext uri="{FF2B5EF4-FFF2-40B4-BE49-F238E27FC236}">
                <a16:creationId xmlns:a16="http://schemas.microsoft.com/office/drawing/2014/main" id="{B7527D7E-EAC9-87B0-1AD8-1F71DFBBB567}"/>
              </a:ext>
            </a:extLst>
          </p:cNvPr>
          <p:cNvSpPr>
            <a:spLocks noGrp="1"/>
          </p:cNvSpPr>
          <p:nvPr>
            <p:ph idx="1"/>
          </p:nvPr>
        </p:nvSpPr>
        <p:spPr>
          <a:xfrm>
            <a:off x="619125" y="1219200"/>
            <a:ext cx="8667750" cy="5105400"/>
          </a:xfrm>
        </p:spPr>
        <p:txBody>
          <a:bodyPr/>
          <a:lstStyle/>
          <a:p>
            <a:pPr marL="0" indent="0">
              <a:buNone/>
            </a:pPr>
            <a:r>
              <a:rPr lang="en-US" sz="1800" dirty="0"/>
              <a:t>KANs are not merely an alternative to MLPs but represent a paradigm shift toward more expressive, transparent, and efficient neural network architectures.</a:t>
            </a:r>
          </a:p>
          <a:p>
            <a:pPr marL="0" indent="0">
              <a:buNone/>
            </a:pPr>
            <a:endParaRPr lang="en-US" sz="1800" dirty="0"/>
          </a:p>
          <a:p>
            <a:pPr marL="0" indent="0">
              <a:buNone/>
            </a:pPr>
            <a:r>
              <a:rPr lang="en-US" sz="1800" dirty="0"/>
              <a:t>KANs in Practice:</a:t>
            </a:r>
          </a:p>
          <a:p>
            <a:r>
              <a:rPr lang="en-US" sz="1800" dirty="0"/>
              <a:t>Outperform MLPs: Achieving lower test loss with reduced depth and complexity.</a:t>
            </a:r>
          </a:p>
          <a:p>
            <a:r>
              <a:rPr lang="en-US" sz="1800" dirty="0"/>
              <a:t>Application: Superiority in non-linear regression, function approximation tasks, …</a:t>
            </a:r>
          </a:p>
          <a:p>
            <a:pPr marL="0" indent="0">
              <a:buNone/>
            </a:pPr>
            <a:endParaRPr lang="en-US" sz="1800" dirty="0"/>
          </a:p>
          <a:p>
            <a:pPr marL="0" indent="0">
              <a:buNone/>
            </a:pPr>
            <a:r>
              <a:rPr lang="en-US" sz="1800" dirty="0"/>
              <a:t>Challenges with KANs:</a:t>
            </a:r>
          </a:p>
          <a:p>
            <a:r>
              <a:rPr lang="en-US" sz="1800" dirty="0"/>
              <a:t>Computational Overhead: Spline activation functions slow down the process.</a:t>
            </a:r>
          </a:p>
          <a:p>
            <a:r>
              <a:rPr lang="en-US" sz="1800" dirty="0"/>
              <a:t>Optimization: Lack of optimization strategies for spline-based architectures.</a:t>
            </a:r>
          </a:p>
          <a:p>
            <a:pPr marL="0" indent="0">
              <a:buNone/>
            </a:pPr>
            <a:endParaRPr lang="en-US" sz="1800" dirty="0"/>
          </a:p>
          <a:p>
            <a:pPr marL="0" indent="0">
              <a:buNone/>
            </a:pPr>
            <a:r>
              <a:rPr lang="en-US" sz="1800" dirty="0"/>
              <a:t>Future of KANs:</a:t>
            </a:r>
          </a:p>
          <a:p>
            <a:r>
              <a:rPr lang="en-US" sz="1800" dirty="0"/>
              <a:t>Improvement: Accelerated training methods and efficient spline representations.</a:t>
            </a:r>
          </a:p>
          <a:p>
            <a:r>
              <a:rPr lang="en-US" sz="1800" dirty="0"/>
              <a:t>Broader Adoption: Scalable regularization techniques for various tasks.</a:t>
            </a:r>
          </a:p>
        </p:txBody>
      </p:sp>
    </p:spTree>
    <p:extLst>
      <p:ext uri="{BB962C8B-B14F-4D97-AF65-F5344CB8AC3E}">
        <p14:creationId xmlns:p14="http://schemas.microsoft.com/office/powerpoint/2010/main" val="189295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DA1AA-F4AB-36A6-AA87-34CD013E25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3D738-41D9-13A6-8411-F3B7362675B8}"/>
              </a:ext>
            </a:extLst>
          </p:cNvPr>
          <p:cNvSpPr>
            <a:spLocks noGrp="1"/>
          </p:cNvSpPr>
          <p:nvPr>
            <p:ph type="title"/>
          </p:nvPr>
        </p:nvSpPr>
        <p:spPr>
          <a:xfrm>
            <a:off x="619124" y="304800"/>
            <a:ext cx="8667750" cy="1028700"/>
          </a:xfrm>
        </p:spPr>
        <p:txBody>
          <a:bodyPr/>
          <a:lstStyle/>
          <a:p>
            <a:r>
              <a:rPr lang="en-US" sz="2400" dirty="0"/>
              <a:t>Kolmogorov-Arnold Theorem</a:t>
            </a:r>
            <a:endParaRPr sz="2400" dirty="0"/>
          </a:p>
        </p:txBody>
      </p:sp>
      <p:sp>
        <p:nvSpPr>
          <p:cNvPr id="3" name="Content Placeholder 2">
            <a:extLst>
              <a:ext uri="{FF2B5EF4-FFF2-40B4-BE49-F238E27FC236}">
                <a16:creationId xmlns:a16="http://schemas.microsoft.com/office/drawing/2014/main" id="{02DD65D6-0995-67A4-9D4E-6DD02C00A657}"/>
              </a:ext>
            </a:extLst>
          </p:cNvPr>
          <p:cNvSpPr>
            <a:spLocks noGrp="1"/>
          </p:cNvSpPr>
          <p:nvPr>
            <p:ph idx="1"/>
          </p:nvPr>
        </p:nvSpPr>
        <p:spPr>
          <a:xfrm>
            <a:off x="619124" y="4645153"/>
            <a:ext cx="8764334" cy="3048000"/>
          </a:xfrm>
        </p:spPr>
        <p:txBody>
          <a:bodyPr/>
          <a:lstStyle/>
          <a:p>
            <a:r>
              <a:rPr lang="en-US" sz="1800" dirty="0"/>
              <a:t>The advantage: Only a polynomial number of 1D functions must be learned.  </a:t>
            </a:r>
          </a:p>
          <a:p>
            <a:r>
              <a:rPr lang="en-US" sz="1800" dirty="0"/>
              <a:t>The disadvantage: These 1D functions can be non-smooth or fractal and challenging to learn directly, spline functions can approximate them effectively, achieving the desired accuracy. </a:t>
            </a:r>
          </a:p>
        </p:txBody>
      </p:sp>
      <p:sp>
        <p:nvSpPr>
          <p:cNvPr id="8" name="Content Placeholder 2">
            <a:extLst>
              <a:ext uri="{FF2B5EF4-FFF2-40B4-BE49-F238E27FC236}">
                <a16:creationId xmlns:a16="http://schemas.microsoft.com/office/drawing/2014/main" id="{68C183E3-63F0-5728-4D85-E280C60AAD15}"/>
              </a:ext>
            </a:extLst>
          </p:cNvPr>
          <p:cNvSpPr txBox="1">
            <a:spLocks/>
          </p:cNvSpPr>
          <p:nvPr/>
        </p:nvSpPr>
        <p:spPr bwMode="auto">
          <a:xfrm>
            <a:off x="619124" y="1447800"/>
            <a:ext cx="8982076"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Font typeface="Arial" panose="020B0604020202020204" pitchFamily="34" charset="0"/>
              <a:buNone/>
            </a:pPr>
            <a:r>
              <a:rPr lang="en-US" sz="1800" b="0" dirty="0"/>
              <a:t>The theorem states that any multivariate continuous function on a bounded domain can be expressed as a finite composition of univariate continuous functions and additions.   </a:t>
            </a:r>
          </a:p>
        </p:txBody>
      </p:sp>
      <p:pic>
        <p:nvPicPr>
          <p:cNvPr id="11" name="Picture 10">
            <a:extLst>
              <a:ext uri="{FF2B5EF4-FFF2-40B4-BE49-F238E27FC236}">
                <a16:creationId xmlns:a16="http://schemas.microsoft.com/office/drawing/2014/main" id="{87CCCF55-9883-A927-7F8C-93762012374E}"/>
              </a:ext>
            </a:extLst>
          </p:cNvPr>
          <p:cNvPicPr>
            <a:picLocks noChangeAspect="1"/>
          </p:cNvPicPr>
          <p:nvPr/>
        </p:nvPicPr>
        <p:blipFill>
          <a:blip r:embed="rId2"/>
          <a:stretch>
            <a:fillRect/>
          </a:stretch>
        </p:blipFill>
        <p:spPr>
          <a:xfrm>
            <a:off x="1066800" y="2578291"/>
            <a:ext cx="7642433" cy="1701418"/>
          </a:xfrm>
          <a:prstGeom prst="rect">
            <a:avLst/>
          </a:prstGeom>
        </p:spPr>
      </p:pic>
    </p:spTree>
    <p:extLst>
      <p:ext uri="{BB962C8B-B14F-4D97-AF65-F5344CB8AC3E}">
        <p14:creationId xmlns:p14="http://schemas.microsoft.com/office/powerpoint/2010/main" val="296288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C2852-29CA-35D8-6973-E1D2D81064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7D7A54-55B5-6660-4CA9-210B86F8B190}"/>
              </a:ext>
            </a:extLst>
          </p:cNvPr>
          <p:cNvSpPr>
            <a:spLocks noGrp="1"/>
          </p:cNvSpPr>
          <p:nvPr>
            <p:ph type="title"/>
          </p:nvPr>
        </p:nvSpPr>
        <p:spPr>
          <a:xfrm>
            <a:off x="619124" y="304800"/>
            <a:ext cx="8667750" cy="1028700"/>
          </a:xfrm>
        </p:spPr>
        <p:txBody>
          <a:bodyPr/>
          <a:lstStyle/>
          <a:p>
            <a:r>
              <a:rPr lang="en-US" sz="2400" dirty="0"/>
              <a:t>From Theorem to 2-Layers KAN</a:t>
            </a:r>
            <a:endParaRPr sz="2400" dirty="0"/>
          </a:p>
        </p:txBody>
      </p:sp>
      <p:sp>
        <p:nvSpPr>
          <p:cNvPr id="8" name="Content Placeholder 2">
            <a:extLst>
              <a:ext uri="{FF2B5EF4-FFF2-40B4-BE49-F238E27FC236}">
                <a16:creationId xmlns:a16="http://schemas.microsoft.com/office/drawing/2014/main" id="{F855650E-F5C9-9C51-2E8E-80A4ADE1E26D}"/>
              </a:ext>
            </a:extLst>
          </p:cNvPr>
          <p:cNvSpPr txBox="1">
            <a:spLocks/>
          </p:cNvSpPr>
          <p:nvPr/>
        </p:nvSpPr>
        <p:spPr bwMode="auto">
          <a:xfrm>
            <a:off x="655700" y="1509556"/>
            <a:ext cx="8982076"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Starting from the theorem, we define the representation matrix that replaces the function’s summation with two matrices</a:t>
            </a:r>
          </a:p>
        </p:txBody>
      </p:sp>
      <p:pic>
        <p:nvPicPr>
          <p:cNvPr id="9" name="Picture 8">
            <a:extLst>
              <a:ext uri="{FF2B5EF4-FFF2-40B4-BE49-F238E27FC236}">
                <a16:creationId xmlns:a16="http://schemas.microsoft.com/office/drawing/2014/main" id="{F2ADED09-B49B-CEF3-4C48-B3626FB4238E}"/>
              </a:ext>
            </a:extLst>
          </p:cNvPr>
          <p:cNvPicPr>
            <a:picLocks noChangeAspect="1"/>
          </p:cNvPicPr>
          <p:nvPr/>
        </p:nvPicPr>
        <p:blipFill>
          <a:blip r:embed="rId2"/>
          <a:stretch>
            <a:fillRect/>
          </a:stretch>
        </p:blipFill>
        <p:spPr>
          <a:xfrm>
            <a:off x="3628839" y="2152398"/>
            <a:ext cx="2648320" cy="333422"/>
          </a:xfrm>
          <a:prstGeom prst="rect">
            <a:avLst/>
          </a:prstGeom>
        </p:spPr>
      </p:pic>
      <p:sp>
        <p:nvSpPr>
          <p:cNvPr id="12" name="Content Placeholder 2">
            <a:extLst>
              <a:ext uri="{FF2B5EF4-FFF2-40B4-BE49-F238E27FC236}">
                <a16:creationId xmlns:a16="http://schemas.microsoft.com/office/drawing/2014/main" id="{DA29E096-4716-8CC6-5158-40442078006E}"/>
              </a:ext>
            </a:extLst>
          </p:cNvPr>
          <p:cNvSpPr txBox="1">
            <a:spLocks/>
          </p:cNvSpPr>
          <p:nvPr/>
        </p:nvSpPr>
        <p:spPr bwMode="auto">
          <a:xfrm>
            <a:off x="655700" y="3088159"/>
            <a:ext cx="78905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where:</a:t>
            </a:r>
          </a:p>
        </p:txBody>
      </p:sp>
      <p:sp>
        <p:nvSpPr>
          <p:cNvPr id="16" name="Content Placeholder 2">
            <a:extLst>
              <a:ext uri="{FF2B5EF4-FFF2-40B4-BE49-F238E27FC236}">
                <a16:creationId xmlns:a16="http://schemas.microsoft.com/office/drawing/2014/main" id="{B99A0C5F-5F8F-5A09-0B7B-2F42BF7295AA}"/>
              </a:ext>
            </a:extLst>
          </p:cNvPr>
          <p:cNvSpPr txBox="1">
            <a:spLocks/>
          </p:cNvSpPr>
          <p:nvPr/>
        </p:nvSpPr>
        <p:spPr bwMode="auto">
          <a:xfrm>
            <a:off x="5175123" y="4419701"/>
            <a:ext cx="419747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BUT Kolmogorov-Arnold networks are more expressive than their basic formulation from the Kolmogorov-Arnold representation theorem …</a:t>
            </a:r>
          </a:p>
          <a:p>
            <a:pPr marL="0" indent="0">
              <a:buNone/>
            </a:pPr>
            <a:endParaRPr lang="en-US" sz="1800" b="0" dirty="0"/>
          </a:p>
        </p:txBody>
      </p:sp>
      <p:pic>
        <p:nvPicPr>
          <p:cNvPr id="19" name="Picture 18">
            <a:extLst>
              <a:ext uri="{FF2B5EF4-FFF2-40B4-BE49-F238E27FC236}">
                <a16:creationId xmlns:a16="http://schemas.microsoft.com/office/drawing/2014/main" id="{3EC3D9F7-3A74-1703-BFD2-1DDC5B976A20}"/>
              </a:ext>
            </a:extLst>
          </p:cNvPr>
          <p:cNvPicPr>
            <a:picLocks noChangeAspect="1"/>
          </p:cNvPicPr>
          <p:nvPr/>
        </p:nvPicPr>
        <p:blipFill>
          <a:blip r:embed="rId3"/>
          <a:stretch>
            <a:fillRect/>
          </a:stretch>
        </p:blipFill>
        <p:spPr>
          <a:xfrm>
            <a:off x="449924" y="4321353"/>
            <a:ext cx="4280955" cy="1387652"/>
          </a:xfrm>
          <a:prstGeom prst="rect">
            <a:avLst/>
          </a:prstGeom>
        </p:spPr>
      </p:pic>
      <p:pic>
        <p:nvPicPr>
          <p:cNvPr id="4" name="Picture 3">
            <a:extLst>
              <a:ext uri="{FF2B5EF4-FFF2-40B4-BE49-F238E27FC236}">
                <a16:creationId xmlns:a16="http://schemas.microsoft.com/office/drawing/2014/main" id="{A9EAD2B0-93AC-18B2-AB6E-D9490D211A5B}"/>
              </a:ext>
            </a:extLst>
          </p:cNvPr>
          <p:cNvPicPr>
            <a:picLocks noChangeAspect="1"/>
          </p:cNvPicPr>
          <p:nvPr/>
        </p:nvPicPr>
        <p:blipFill>
          <a:blip r:embed="rId4"/>
          <a:stretch>
            <a:fillRect/>
          </a:stretch>
        </p:blipFill>
        <p:spPr>
          <a:xfrm>
            <a:off x="1631347" y="2757335"/>
            <a:ext cx="7087552" cy="1181259"/>
          </a:xfrm>
          <a:prstGeom prst="rect">
            <a:avLst/>
          </a:prstGeom>
        </p:spPr>
      </p:pic>
    </p:spTree>
    <p:extLst>
      <p:ext uri="{BB962C8B-B14F-4D97-AF65-F5344CB8AC3E}">
        <p14:creationId xmlns:p14="http://schemas.microsoft.com/office/powerpoint/2010/main" val="4197971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2400" dirty="0"/>
              <a:t>KANs </a:t>
            </a:r>
            <a:r>
              <a:rPr lang="en-US" sz="2400" dirty="0"/>
              <a:t>Layer </a:t>
            </a:r>
            <a:r>
              <a:rPr sz="2400" dirty="0"/>
              <a:t>Structure</a:t>
            </a:r>
          </a:p>
        </p:txBody>
      </p:sp>
      <p:sp>
        <p:nvSpPr>
          <p:cNvPr id="3" name="Content Placeholder 2" descr="phi&#10;"/>
          <p:cNvSpPr>
            <a:spLocks noGrp="1"/>
          </p:cNvSpPr>
          <p:nvPr>
            <p:ph idx="1"/>
          </p:nvPr>
        </p:nvSpPr>
        <p:spPr>
          <a:xfrm>
            <a:off x="637413" y="1565611"/>
            <a:ext cx="4163187" cy="1095903"/>
          </a:xfrm>
        </p:spPr>
        <p:txBody>
          <a:bodyPr/>
          <a:lstStyle/>
          <a:p>
            <a:pPr marL="0" indent="0">
              <a:buNone/>
            </a:pPr>
            <a:r>
              <a:rPr lang="en-US" sz="1800" dirty="0"/>
              <a:t>… in practice, we can design networks with different topologies by stacking layers from the input to the output.</a:t>
            </a:r>
          </a:p>
        </p:txBody>
      </p:sp>
      <p:pic>
        <p:nvPicPr>
          <p:cNvPr id="9" name="Picture 8">
            <a:extLst>
              <a:ext uri="{FF2B5EF4-FFF2-40B4-BE49-F238E27FC236}">
                <a16:creationId xmlns:a16="http://schemas.microsoft.com/office/drawing/2014/main" id="{787E5564-7E89-A1DB-3FF5-C69C356CCF6E}"/>
              </a:ext>
            </a:extLst>
          </p:cNvPr>
          <p:cNvPicPr>
            <a:picLocks noChangeAspect="1"/>
          </p:cNvPicPr>
          <p:nvPr/>
        </p:nvPicPr>
        <p:blipFill>
          <a:blip r:embed="rId2"/>
          <a:stretch>
            <a:fillRect/>
          </a:stretch>
        </p:blipFill>
        <p:spPr>
          <a:xfrm>
            <a:off x="2073211" y="3611499"/>
            <a:ext cx="5686425" cy="1194059"/>
          </a:xfrm>
          <a:prstGeom prst="rect">
            <a:avLst/>
          </a:prstGeom>
        </p:spPr>
      </p:pic>
      <p:sp>
        <p:nvSpPr>
          <p:cNvPr id="14" name="Content Placeholder 2" descr="phi&#10;">
            <a:extLst>
              <a:ext uri="{FF2B5EF4-FFF2-40B4-BE49-F238E27FC236}">
                <a16:creationId xmlns:a16="http://schemas.microsoft.com/office/drawing/2014/main" id="{187F5E24-352E-A109-AF78-ED7A585B4CEA}"/>
              </a:ext>
            </a:extLst>
          </p:cNvPr>
          <p:cNvSpPr txBox="1">
            <a:spLocks/>
          </p:cNvSpPr>
          <p:nvPr/>
        </p:nvSpPr>
        <p:spPr bwMode="auto">
          <a:xfrm>
            <a:off x="591693" y="5029200"/>
            <a:ext cx="8667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Then the whole network will be represented by:</a:t>
            </a:r>
          </a:p>
        </p:txBody>
      </p:sp>
      <p:pic>
        <p:nvPicPr>
          <p:cNvPr id="16" name="Picture 15">
            <a:extLst>
              <a:ext uri="{FF2B5EF4-FFF2-40B4-BE49-F238E27FC236}">
                <a16:creationId xmlns:a16="http://schemas.microsoft.com/office/drawing/2014/main" id="{1CE0EB6C-4903-77A5-6750-B91D32949E34}"/>
              </a:ext>
            </a:extLst>
          </p:cNvPr>
          <p:cNvPicPr>
            <a:picLocks noChangeAspect="1"/>
          </p:cNvPicPr>
          <p:nvPr/>
        </p:nvPicPr>
        <p:blipFill>
          <a:blip r:embed="rId3"/>
          <a:stretch>
            <a:fillRect/>
          </a:stretch>
        </p:blipFill>
        <p:spPr>
          <a:xfrm>
            <a:off x="2324100" y="5410200"/>
            <a:ext cx="4953000" cy="473145"/>
          </a:xfrm>
          <a:prstGeom prst="rect">
            <a:avLst/>
          </a:prstGeom>
        </p:spPr>
      </p:pic>
      <p:pic>
        <p:nvPicPr>
          <p:cNvPr id="20" name="Picture 19">
            <a:extLst>
              <a:ext uri="{FF2B5EF4-FFF2-40B4-BE49-F238E27FC236}">
                <a16:creationId xmlns:a16="http://schemas.microsoft.com/office/drawing/2014/main" id="{F40F1FC2-98E0-7F85-6958-202607FA8BB5}"/>
              </a:ext>
            </a:extLst>
          </p:cNvPr>
          <p:cNvPicPr>
            <a:picLocks noChangeAspect="1"/>
          </p:cNvPicPr>
          <p:nvPr/>
        </p:nvPicPr>
        <p:blipFill>
          <a:blip r:embed="rId4"/>
          <a:stretch>
            <a:fillRect/>
          </a:stretch>
        </p:blipFill>
        <p:spPr>
          <a:xfrm>
            <a:off x="5135882" y="1354106"/>
            <a:ext cx="3380804" cy="1518912"/>
          </a:xfrm>
          <a:prstGeom prst="rect">
            <a:avLst/>
          </a:prstGeom>
        </p:spPr>
      </p:pic>
      <p:sp>
        <p:nvSpPr>
          <p:cNvPr id="21" name="Content Placeholder 2" descr="phi&#10;">
            <a:extLst>
              <a:ext uri="{FF2B5EF4-FFF2-40B4-BE49-F238E27FC236}">
                <a16:creationId xmlns:a16="http://schemas.microsoft.com/office/drawing/2014/main" id="{51217854-274A-2609-0268-BB416CB101A4}"/>
              </a:ext>
            </a:extLst>
          </p:cNvPr>
          <p:cNvSpPr txBox="1">
            <a:spLocks/>
          </p:cNvSpPr>
          <p:nvPr/>
        </p:nvSpPr>
        <p:spPr bwMode="auto">
          <a:xfrm>
            <a:off x="585597" y="3186815"/>
            <a:ext cx="8667750" cy="55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Font typeface="Arial" panose="020B0604020202020204" pitchFamily="34" charset="0"/>
              <a:buNone/>
            </a:pPr>
            <a:r>
              <a:rPr lang="en-US" sz="1800" b="0" dirty="0"/>
              <a:t>A general KAN layer maps its input to the output through the matrix </a:t>
            </a:r>
            <a:r>
              <a:rPr lang="en-US" sz="1800" b="0" dirty="0">
                <a:latin typeface="Lato" panose="020F0502020204030203" pitchFamily="34" charset="0"/>
                <a:ea typeface="Lato" panose="020F0502020204030203" pitchFamily="34" charset="0"/>
                <a:cs typeface="Lato" panose="020F0502020204030203" pitchFamily="34" charset="0"/>
              </a:rPr>
              <a:t>ϕ</a:t>
            </a:r>
            <a:r>
              <a:rPr lang="en-US" sz="1800" b="0"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7AF52-86BD-11F6-31DF-F53DBC0458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8B4350-CFA0-0398-AF77-4ECC44380DED}"/>
              </a:ext>
            </a:extLst>
          </p:cNvPr>
          <p:cNvSpPr>
            <a:spLocks noGrp="1"/>
          </p:cNvSpPr>
          <p:nvPr>
            <p:ph type="title"/>
          </p:nvPr>
        </p:nvSpPr>
        <p:spPr/>
        <p:txBody>
          <a:bodyPr/>
          <a:lstStyle/>
          <a:p>
            <a:r>
              <a:rPr lang="en-US" sz="2400" dirty="0"/>
              <a:t>KANs Activation Functions</a:t>
            </a:r>
            <a:endParaRPr sz="2400" dirty="0"/>
          </a:p>
        </p:txBody>
      </p:sp>
      <p:sp>
        <p:nvSpPr>
          <p:cNvPr id="3" name="Content Placeholder 2" descr="phi&#10;">
            <a:extLst>
              <a:ext uri="{FF2B5EF4-FFF2-40B4-BE49-F238E27FC236}">
                <a16:creationId xmlns:a16="http://schemas.microsoft.com/office/drawing/2014/main" id="{E5ACFB87-FDC7-C985-4D78-A51CABA7A6A4}"/>
              </a:ext>
            </a:extLst>
          </p:cNvPr>
          <p:cNvSpPr>
            <a:spLocks noGrp="1"/>
          </p:cNvSpPr>
          <p:nvPr>
            <p:ph idx="1"/>
          </p:nvPr>
        </p:nvSpPr>
        <p:spPr>
          <a:xfrm>
            <a:off x="685800" y="1600200"/>
            <a:ext cx="8667750" cy="1676400"/>
          </a:xfrm>
        </p:spPr>
        <p:txBody>
          <a:bodyPr/>
          <a:lstStyle/>
          <a:p>
            <a:pPr marL="0" indent="0">
              <a:buNone/>
            </a:pPr>
            <a:r>
              <a:rPr lang="en-US" sz="1800" dirty="0"/>
              <a:t>The most efficient technique involves leveraging spline functions. These functions are particularly effective for approximating the complexity and the non-linearities of the 1D functions associated with the KAN layers</a:t>
            </a:r>
          </a:p>
          <a:p>
            <a:pPr marL="0" indent="0">
              <a:buNone/>
            </a:pPr>
            <a:r>
              <a:rPr lang="en-US" sz="1800" dirty="0"/>
              <a:t>Every activation function is defined as follows:</a:t>
            </a:r>
            <a:endParaRPr sz="1800" dirty="0"/>
          </a:p>
        </p:txBody>
      </p:sp>
      <p:pic>
        <p:nvPicPr>
          <p:cNvPr id="7" name="Picture 6">
            <a:extLst>
              <a:ext uri="{FF2B5EF4-FFF2-40B4-BE49-F238E27FC236}">
                <a16:creationId xmlns:a16="http://schemas.microsoft.com/office/drawing/2014/main" id="{6976C67B-B666-DE1B-A81A-7D962F07C243}"/>
              </a:ext>
            </a:extLst>
          </p:cNvPr>
          <p:cNvPicPr>
            <a:picLocks noChangeAspect="1"/>
          </p:cNvPicPr>
          <p:nvPr/>
        </p:nvPicPr>
        <p:blipFill>
          <a:blip r:embed="rId2"/>
          <a:stretch>
            <a:fillRect/>
          </a:stretch>
        </p:blipFill>
        <p:spPr>
          <a:xfrm>
            <a:off x="2286000" y="3050628"/>
            <a:ext cx="4881914" cy="756743"/>
          </a:xfrm>
          <a:prstGeom prst="rect">
            <a:avLst/>
          </a:prstGeom>
        </p:spPr>
      </p:pic>
      <p:sp>
        <p:nvSpPr>
          <p:cNvPr id="8" name="Content Placeholder 2" descr="phi&#10;">
            <a:extLst>
              <a:ext uri="{FF2B5EF4-FFF2-40B4-BE49-F238E27FC236}">
                <a16:creationId xmlns:a16="http://schemas.microsoft.com/office/drawing/2014/main" id="{767D342B-C718-E6B5-C2F2-41F0379240C1}"/>
              </a:ext>
            </a:extLst>
          </p:cNvPr>
          <p:cNvSpPr txBox="1">
            <a:spLocks/>
          </p:cNvSpPr>
          <p:nvPr/>
        </p:nvSpPr>
        <p:spPr bwMode="auto">
          <a:xfrm>
            <a:off x="652653" y="4075199"/>
            <a:ext cx="86677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r>
              <a:rPr lang="en-US" sz="1800" b="0" dirty="0" err="1"/>
              <a:t>W_b</a:t>
            </a:r>
            <a:r>
              <a:rPr lang="en-US" sz="1800" b="0" dirty="0"/>
              <a:t> and W_s are learnable weights </a:t>
            </a:r>
          </a:p>
          <a:p>
            <a:r>
              <a:rPr lang="en-US" sz="1800" b="0" dirty="0"/>
              <a:t>b(x) is the residual connection function (Bias function) defined by the </a:t>
            </a:r>
            <a:r>
              <a:rPr lang="en-US" sz="1800" b="0" dirty="0" err="1"/>
              <a:t>silu</a:t>
            </a:r>
            <a:r>
              <a:rPr lang="en-US" sz="1800" b="0" dirty="0"/>
              <a:t>(x) function. It is the counterpart of the bias in MLPs </a:t>
            </a:r>
          </a:p>
          <a:p>
            <a:r>
              <a:rPr lang="en-US" sz="1800" b="0" dirty="0"/>
              <a:t> Spline(x) is the learnable function where the real power of KANs came from. In most cases is parametrized as a linear combination of B-splines functions</a:t>
            </a:r>
          </a:p>
        </p:txBody>
      </p:sp>
      <p:sp>
        <p:nvSpPr>
          <p:cNvPr id="4" name="Content Placeholder 2" descr="phi&#10;">
            <a:extLst>
              <a:ext uri="{FF2B5EF4-FFF2-40B4-BE49-F238E27FC236}">
                <a16:creationId xmlns:a16="http://schemas.microsoft.com/office/drawing/2014/main" id="{EBF4A86F-F40D-78F3-7C28-54B1EA11B9E0}"/>
              </a:ext>
            </a:extLst>
          </p:cNvPr>
          <p:cNvSpPr txBox="1">
            <a:spLocks/>
          </p:cNvSpPr>
          <p:nvPr/>
        </p:nvSpPr>
        <p:spPr bwMode="auto">
          <a:xfrm>
            <a:off x="6477000" y="5867400"/>
            <a:ext cx="3581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But what are B-splines … </a:t>
            </a:r>
          </a:p>
        </p:txBody>
      </p:sp>
    </p:spTree>
    <p:extLst>
      <p:ext uri="{BB962C8B-B14F-4D97-AF65-F5344CB8AC3E}">
        <p14:creationId xmlns:p14="http://schemas.microsoft.com/office/powerpoint/2010/main" val="190493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5A73E-C7AE-8FC6-19CC-E433C34F65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DCABF3-E68A-E9A3-6AEF-74E9A99564FC}"/>
              </a:ext>
            </a:extLst>
          </p:cNvPr>
          <p:cNvSpPr>
            <a:spLocks noGrp="1"/>
          </p:cNvSpPr>
          <p:nvPr>
            <p:ph type="title"/>
          </p:nvPr>
        </p:nvSpPr>
        <p:spPr/>
        <p:txBody>
          <a:bodyPr/>
          <a:lstStyle/>
          <a:p>
            <a:r>
              <a:rPr lang="en-US" sz="2400" dirty="0"/>
              <a:t>B-splines (1): Naïve implementation</a:t>
            </a:r>
            <a:endParaRPr sz="2400" dirty="0"/>
          </a:p>
        </p:txBody>
      </p:sp>
      <p:sp>
        <p:nvSpPr>
          <p:cNvPr id="3" name="Content Placeholder 2" descr="phi&#10;">
            <a:extLst>
              <a:ext uri="{FF2B5EF4-FFF2-40B4-BE49-F238E27FC236}">
                <a16:creationId xmlns:a16="http://schemas.microsoft.com/office/drawing/2014/main" id="{0072CA16-1D17-9580-36B5-0E3BD1F14B9F}"/>
              </a:ext>
            </a:extLst>
          </p:cNvPr>
          <p:cNvSpPr>
            <a:spLocks noGrp="1"/>
          </p:cNvSpPr>
          <p:nvPr>
            <p:ph idx="1"/>
          </p:nvPr>
        </p:nvSpPr>
        <p:spPr>
          <a:xfrm>
            <a:off x="685800" y="1447800"/>
            <a:ext cx="8667750" cy="1676400"/>
          </a:xfrm>
        </p:spPr>
        <p:txBody>
          <a:bodyPr/>
          <a:lstStyle/>
          <a:p>
            <a:pPr marL="0" indent="0">
              <a:buNone/>
            </a:pPr>
            <a:r>
              <a:rPr lang="en-US" sz="1800" dirty="0"/>
              <a:t>The problem we are going to solve is that the spline function should pass through some tag points that will be adjusted during the training phase.</a:t>
            </a:r>
            <a:endParaRPr sz="1800" dirty="0"/>
          </a:p>
        </p:txBody>
      </p:sp>
      <p:sp>
        <p:nvSpPr>
          <p:cNvPr id="8" name="Content Placeholder 2" descr="phi&#10;">
            <a:extLst>
              <a:ext uri="{FF2B5EF4-FFF2-40B4-BE49-F238E27FC236}">
                <a16:creationId xmlns:a16="http://schemas.microsoft.com/office/drawing/2014/main" id="{3F793652-ED68-3F65-051C-D02F729EA43B}"/>
              </a:ext>
            </a:extLst>
          </p:cNvPr>
          <p:cNvSpPr txBox="1">
            <a:spLocks/>
          </p:cNvSpPr>
          <p:nvPr/>
        </p:nvSpPr>
        <p:spPr bwMode="auto">
          <a:xfrm>
            <a:off x="685800" y="3797669"/>
            <a:ext cx="86677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The naive way to implement it is to solve an n-dim linear system where we impose that the function passes through n points.</a:t>
            </a:r>
          </a:p>
          <a:p>
            <a:pPr marL="0" indent="0">
              <a:buNone/>
            </a:pPr>
            <a:r>
              <a:rPr lang="en-US" sz="1800" b="0" dirty="0"/>
              <a:t> </a:t>
            </a:r>
          </a:p>
          <a:p>
            <a:pPr marL="0" indent="0">
              <a:buNone/>
            </a:pPr>
            <a:endParaRPr lang="en-US" sz="1800" b="0" dirty="0"/>
          </a:p>
          <a:p>
            <a:pPr marL="0" indent="0">
              <a:buNone/>
            </a:pPr>
            <a:endParaRPr lang="en-US" sz="1800" b="0" dirty="0"/>
          </a:p>
          <a:p>
            <a:pPr marL="0" indent="0">
              <a:buNone/>
            </a:pPr>
            <a:r>
              <a:rPr lang="en-US" sz="1800" b="0" dirty="0"/>
              <a:t>Solving such a system of linear equations will be computationally expensive and almost infeasible for large n such as in </a:t>
            </a:r>
            <a:r>
              <a:rPr lang="en-US" sz="1800" b="0" dirty="0" err="1"/>
              <a:t>KANs.</a:t>
            </a:r>
            <a:r>
              <a:rPr lang="en-US" sz="1800" b="0" dirty="0"/>
              <a:t>   </a:t>
            </a:r>
          </a:p>
        </p:txBody>
      </p:sp>
      <p:pic>
        <p:nvPicPr>
          <p:cNvPr id="5" name="Picture 4">
            <a:extLst>
              <a:ext uri="{FF2B5EF4-FFF2-40B4-BE49-F238E27FC236}">
                <a16:creationId xmlns:a16="http://schemas.microsoft.com/office/drawing/2014/main" id="{9B17F662-CAD3-D2B5-615D-79009529EFE5}"/>
              </a:ext>
            </a:extLst>
          </p:cNvPr>
          <p:cNvPicPr>
            <a:picLocks noChangeAspect="1"/>
          </p:cNvPicPr>
          <p:nvPr/>
        </p:nvPicPr>
        <p:blipFill>
          <a:blip r:embed="rId2"/>
          <a:stretch>
            <a:fillRect/>
          </a:stretch>
        </p:blipFill>
        <p:spPr>
          <a:xfrm>
            <a:off x="3124200" y="2203029"/>
            <a:ext cx="3419836" cy="1451222"/>
          </a:xfrm>
          <a:prstGeom prst="rect">
            <a:avLst/>
          </a:prstGeom>
        </p:spPr>
      </p:pic>
      <p:pic>
        <p:nvPicPr>
          <p:cNvPr id="9" name="Picture 8">
            <a:extLst>
              <a:ext uri="{FF2B5EF4-FFF2-40B4-BE49-F238E27FC236}">
                <a16:creationId xmlns:a16="http://schemas.microsoft.com/office/drawing/2014/main" id="{16170C70-1543-2DA3-A614-071E9869897F}"/>
              </a:ext>
            </a:extLst>
          </p:cNvPr>
          <p:cNvPicPr>
            <a:picLocks noChangeAspect="1"/>
          </p:cNvPicPr>
          <p:nvPr/>
        </p:nvPicPr>
        <p:blipFill>
          <a:blip r:embed="rId3"/>
          <a:stretch>
            <a:fillRect/>
          </a:stretch>
        </p:blipFill>
        <p:spPr>
          <a:xfrm>
            <a:off x="2057400" y="4495800"/>
            <a:ext cx="5533215" cy="604660"/>
          </a:xfrm>
          <a:prstGeom prst="rect">
            <a:avLst/>
          </a:prstGeom>
        </p:spPr>
      </p:pic>
    </p:spTree>
    <p:extLst>
      <p:ext uri="{BB962C8B-B14F-4D97-AF65-F5344CB8AC3E}">
        <p14:creationId xmlns:p14="http://schemas.microsoft.com/office/powerpoint/2010/main" val="343963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5F8DB-B9AE-0904-FCB5-8A6F0BE5AA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10F23B-559B-933A-B1FF-E7C59C859E0A}"/>
              </a:ext>
            </a:extLst>
          </p:cNvPr>
          <p:cNvSpPr>
            <a:spLocks noGrp="1"/>
          </p:cNvSpPr>
          <p:nvPr>
            <p:ph type="title"/>
          </p:nvPr>
        </p:nvSpPr>
        <p:spPr/>
        <p:txBody>
          <a:bodyPr/>
          <a:lstStyle/>
          <a:p>
            <a:r>
              <a:rPr lang="en-US" sz="2400" dirty="0"/>
              <a:t>B-splines (2): Bezier curves</a:t>
            </a:r>
            <a:endParaRPr sz="2400" dirty="0"/>
          </a:p>
        </p:txBody>
      </p:sp>
      <p:sp>
        <p:nvSpPr>
          <p:cNvPr id="3" name="Content Placeholder 2" descr="phi&#10;">
            <a:extLst>
              <a:ext uri="{FF2B5EF4-FFF2-40B4-BE49-F238E27FC236}">
                <a16:creationId xmlns:a16="http://schemas.microsoft.com/office/drawing/2014/main" id="{190706CB-1974-EFB7-A592-029A7BB6AB7B}"/>
              </a:ext>
            </a:extLst>
          </p:cNvPr>
          <p:cNvSpPr>
            <a:spLocks noGrp="1"/>
          </p:cNvSpPr>
          <p:nvPr>
            <p:ph idx="1"/>
          </p:nvPr>
        </p:nvSpPr>
        <p:spPr>
          <a:xfrm>
            <a:off x="685800" y="1447800"/>
            <a:ext cx="8667750" cy="1676400"/>
          </a:xfrm>
        </p:spPr>
        <p:txBody>
          <a:bodyPr/>
          <a:lstStyle/>
          <a:p>
            <a:pPr marL="0" indent="0">
              <a:buNone/>
            </a:pPr>
            <a:r>
              <a:rPr lang="en-US" sz="1800" dirty="0"/>
              <a:t>The first idea is to use </a:t>
            </a:r>
            <a:r>
              <a:rPr lang="en-US" sz="1800" dirty="0" err="1"/>
              <a:t>Bézier</a:t>
            </a:r>
            <a:r>
              <a:rPr lang="en-US" sz="1800" dirty="0"/>
              <a:t> curves to solve the problem more smartly: the smooth curve passes near a set of control points without needing to solve a large system of equations </a:t>
            </a:r>
          </a:p>
          <a:p>
            <a:pPr marL="0" indent="0">
              <a:buNone/>
            </a:pPr>
            <a:endParaRPr sz="1800" dirty="0"/>
          </a:p>
        </p:txBody>
      </p:sp>
      <p:sp>
        <p:nvSpPr>
          <p:cNvPr id="8" name="Content Placeholder 2" descr="phi&#10;">
            <a:extLst>
              <a:ext uri="{FF2B5EF4-FFF2-40B4-BE49-F238E27FC236}">
                <a16:creationId xmlns:a16="http://schemas.microsoft.com/office/drawing/2014/main" id="{BE6F173F-A615-C68F-3A7D-C34FE52856B7}"/>
              </a:ext>
            </a:extLst>
          </p:cNvPr>
          <p:cNvSpPr txBox="1">
            <a:spLocks/>
          </p:cNvSpPr>
          <p:nvPr/>
        </p:nvSpPr>
        <p:spPr bwMode="auto">
          <a:xfrm>
            <a:off x="619125" y="5264868"/>
            <a:ext cx="86677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741363" rtl="0" eaLnBrk="0" fontAlgn="base" hangingPunct="0">
              <a:lnSpc>
                <a:spcPct val="100000"/>
              </a:lnSpc>
              <a:spcBef>
                <a:spcPts val="600"/>
              </a:spcBef>
              <a:spcAft>
                <a:spcPct val="0"/>
              </a:spcAft>
              <a:buFont typeface="Arial" panose="020B0604020202020204" pitchFamily="34" charset="0"/>
              <a:buChar char="•"/>
              <a:defRPr sz="2400" kern="1200">
                <a:solidFill>
                  <a:srgbClr val="5A667F"/>
                </a:solidFill>
                <a:latin typeface="Lato" panose="020F0502020204030203" pitchFamily="34" charset="77"/>
                <a:ea typeface="+mn-ea"/>
                <a:cs typeface="Arial" panose="020B0604020202020204" pitchFamily="34" charset="0"/>
              </a:defRPr>
            </a:lvl1pPr>
            <a:lvl2pPr marL="719138" indent="-363538" algn="l" defTabSz="741363" rtl="0" eaLnBrk="0" fontAlgn="base" hangingPunct="0">
              <a:lnSpc>
                <a:spcPct val="100000"/>
              </a:lnSpc>
              <a:spcBef>
                <a:spcPts val="600"/>
              </a:spcBef>
              <a:spcAft>
                <a:spcPct val="0"/>
              </a:spcAft>
              <a:buFont typeface="Arial" panose="020B0604020202020204" pitchFamily="34" charset="0"/>
              <a:buChar char="•"/>
              <a:defRPr sz="2000" kern="1200">
                <a:solidFill>
                  <a:srgbClr val="5A667F"/>
                </a:solidFill>
                <a:latin typeface="Lato" panose="020F0502020204030203" pitchFamily="34" charset="77"/>
                <a:ea typeface="+mn-ea"/>
                <a:cs typeface="Arial" panose="020B0604020202020204" pitchFamily="34" charset="0"/>
              </a:defRPr>
            </a:lvl2pPr>
            <a:lvl3pPr marL="896938" indent="-177800" algn="l" defTabSz="741363" rtl="0" eaLnBrk="0" fontAlgn="base" hangingPunct="0">
              <a:lnSpc>
                <a:spcPct val="100000"/>
              </a:lnSpc>
              <a:spcBef>
                <a:spcPts val="600"/>
              </a:spcBef>
              <a:spcAft>
                <a:spcPct val="0"/>
              </a:spcAft>
              <a:buFont typeface="Arial" panose="020B0604020202020204" pitchFamily="34" charset="0"/>
              <a:buChar char="•"/>
              <a:defRPr sz="1600" kern="1200">
                <a:solidFill>
                  <a:srgbClr val="5A667F"/>
                </a:solidFill>
                <a:latin typeface="Lato" panose="020F0502020204030203" pitchFamily="34" charset="77"/>
                <a:ea typeface="+mn-ea"/>
                <a:cs typeface="Arial" panose="020B0604020202020204" pitchFamily="34" charset="0"/>
              </a:defRPr>
            </a:lvl3pPr>
            <a:lvl4pPr marL="1074738" indent="-177800" algn="l" defTabSz="741363" rtl="0" eaLnBrk="0" fontAlgn="base" hangingPunct="0">
              <a:lnSpc>
                <a:spcPct val="100000"/>
              </a:lnSpc>
              <a:spcBef>
                <a:spcPts val="600"/>
              </a:spcBef>
              <a:spcAft>
                <a:spcPct val="0"/>
              </a:spcAft>
              <a:buFont typeface="Arial" panose="020B0604020202020204" pitchFamily="34" charset="0"/>
              <a:buChar char="•"/>
              <a:defRPr sz="1400" kern="1200">
                <a:solidFill>
                  <a:srgbClr val="5A667F"/>
                </a:solidFill>
                <a:latin typeface="Lato" panose="020F0502020204030203" pitchFamily="34" charset="77"/>
                <a:ea typeface="+mn-ea"/>
                <a:cs typeface="Arial" panose="020B0604020202020204" pitchFamily="34" charset="0"/>
              </a:defRPr>
            </a:lvl4pPr>
            <a:lvl5pPr marL="1252538" indent="-177800" algn="l" defTabSz="741363" rtl="0" eaLnBrk="0" fontAlgn="base" hangingPunct="0">
              <a:lnSpc>
                <a:spcPct val="100000"/>
              </a:lnSpc>
              <a:spcBef>
                <a:spcPts val="600"/>
              </a:spcBef>
              <a:spcAft>
                <a:spcPct val="0"/>
              </a:spcAft>
              <a:buFont typeface="Arial" panose="020B0604020202020204" pitchFamily="34" charset="0"/>
              <a:buChar char="•"/>
              <a:tabLst/>
              <a:defRPr sz="1200" kern="1200">
                <a:solidFill>
                  <a:srgbClr val="5A667F"/>
                </a:solidFill>
                <a:latin typeface="Lato" panose="020F0502020204030203" pitchFamily="34" charset="77"/>
                <a:ea typeface="+mn-ea"/>
                <a:cs typeface="Arial" panose="020B0604020202020204" pitchFamily="34" charset="0"/>
              </a:defRPr>
            </a:lvl5pPr>
            <a:lvl6pPr marL="2042929"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6pPr>
            <a:lvl7pPr marL="2414371"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7pPr>
            <a:lvl8pPr marL="2785812"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8pPr>
            <a:lvl9pPr marL="3157253" indent="-185721" algn="l" defTabSz="742883" rtl="0" eaLnBrk="1" latinLnBrk="0" hangingPunct="1">
              <a:lnSpc>
                <a:spcPct val="90000"/>
              </a:lnSpc>
              <a:spcBef>
                <a:spcPts val="405"/>
              </a:spcBef>
              <a:buFont typeface="Arial" panose="020B0604020202020204" pitchFamily="34" charset="0"/>
              <a:buChar char="•"/>
              <a:defRPr sz="1463" kern="1200">
                <a:solidFill>
                  <a:schemeClr val="tx1"/>
                </a:solidFill>
                <a:latin typeface="+mn-lt"/>
                <a:ea typeface="+mn-ea"/>
                <a:cs typeface="+mn-cs"/>
              </a:defRPr>
            </a:lvl9pPr>
          </a:lstStyle>
          <a:p>
            <a:pPr marL="0" indent="0">
              <a:buNone/>
            </a:pPr>
            <a:r>
              <a:rPr lang="en-US" sz="1800" b="0" dirty="0"/>
              <a:t>However, the problem is still the same as before. Having N data points will result in a polynomial of degree N −1, which will be computationally expensive</a:t>
            </a:r>
          </a:p>
        </p:txBody>
      </p:sp>
      <p:pic>
        <p:nvPicPr>
          <p:cNvPr id="6" name="Picture 5">
            <a:extLst>
              <a:ext uri="{FF2B5EF4-FFF2-40B4-BE49-F238E27FC236}">
                <a16:creationId xmlns:a16="http://schemas.microsoft.com/office/drawing/2014/main" id="{0B9EB87B-E519-62E3-5D25-99BB46049EBE}"/>
              </a:ext>
            </a:extLst>
          </p:cNvPr>
          <p:cNvPicPr>
            <a:picLocks noChangeAspect="1"/>
          </p:cNvPicPr>
          <p:nvPr/>
        </p:nvPicPr>
        <p:blipFill>
          <a:blip r:embed="rId2"/>
          <a:stretch>
            <a:fillRect/>
          </a:stretch>
        </p:blipFill>
        <p:spPr>
          <a:xfrm>
            <a:off x="1690235" y="2286000"/>
            <a:ext cx="6525530" cy="1698001"/>
          </a:xfrm>
          <a:prstGeom prst="rect">
            <a:avLst/>
          </a:prstGeom>
        </p:spPr>
      </p:pic>
      <p:pic>
        <p:nvPicPr>
          <p:cNvPr id="10" name="Picture 9">
            <a:extLst>
              <a:ext uri="{FF2B5EF4-FFF2-40B4-BE49-F238E27FC236}">
                <a16:creationId xmlns:a16="http://schemas.microsoft.com/office/drawing/2014/main" id="{84C522EF-2137-60D2-412D-5E1CAFBE083E}"/>
              </a:ext>
            </a:extLst>
          </p:cNvPr>
          <p:cNvPicPr>
            <a:picLocks noChangeAspect="1"/>
          </p:cNvPicPr>
          <p:nvPr/>
        </p:nvPicPr>
        <p:blipFill>
          <a:blip r:embed="rId3"/>
          <a:stretch>
            <a:fillRect/>
          </a:stretch>
        </p:blipFill>
        <p:spPr>
          <a:xfrm>
            <a:off x="2495425" y="4027133"/>
            <a:ext cx="4915150" cy="823550"/>
          </a:xfrm>
          <a:prstGeom prst="rect">
            <a:avLst/>
          </a:prstGeom>
        </p:spPr>
      </p:pic>
    </p:spTree>
    <p:extLst>
      <p:ext uri="{BB962C8B-B14F-4D97-AF65-F5344CB8AC3E}">
        <p14:creationId xmlns:p14="http://schemas.microsoft.com/office/powerpoint/2010/main" val="1878387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E02E5-E415-93E6-D4CF-278EA3E1FD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241A92-8457-247C-1AC0-DCF3EFE56DBE}"/>
              </a:ext>
            </a:extLst>
          </p:cNvPr>
          <p:cNvSpPr>
            <a:spLocks noGrp="1"/>
          </p:cNvSpPr>
          <p:nvPr>
            <p:ph type="title"/>
          </p:nvPr>
        </p:nvSpPr>
        <p:spPr/>
        <p:txBody>
          <a:bodyPr/>
          <a:lstStyle/>
          <a:p>
            <a:r>
              <a:rPr lang="en-US" sz="2400" dirty="0"/>
              <a:t>B-splines (3): Real implementation</a:t>
            </a:r>
            <a:endParaRPr sz="2400" dirty="0"/>
          </a:p>
        </p:txBody>
      </p:sp>
      <p:sp>
        <p:nvSpPr>
          <p:cNvPr id="3" name="Content Placeholder 2" descr="phi&#10;">
            <a:extLst>
              <a:ext uri="{FF2B5EF4-FFF2-40B4-BE49-F238E27FC236}">
                <a16:creationId xmlns:a16="http://schemas.microsoft.com/office/drawing/2014/main" id="{C365078B-99D8-6404-2A0E-9848BD781F53}"/>
              </a:ext>
            </a:extLst>
          </p:cNvPr>
          <p:cNvSpPr>
            <a:spLocks noGrp="1"/>
          </p:cNvSpPr>
          <p:nvPr>
            <p:ph idx="1"/>
          </p:nvPr>
        </p:nvSpPr>
        <p:spPr>
          <a:xfrm>
            <a:off x="683667" y="1211153"/>
            <a:ext cx="8667750" cy="1676400"/>
          </a:xfrm>
        </p:spPr>
        <p:txBody>
          <a:bodyPr/>
          <a:lstStyle/>
          <a:p>
            <a:pPr marL="0" indent="0">
              <a:buNone/>
            </a:pPr>
            <a:r>
              <a:rPr lang="en-US" sz="1800" dirty="0"/>
              <a:t>Finally, the intuition in B-splines is to use a series of lower-degree polynomial segments, which are connected smoothly. </a:t>
            </a:r>
          </a:p>
          <a:p>
            <a:pPr marL="0" indent="0">
              <a:buNone/>
            </a:pPr>
            <a:r>
              <a:rPr lang="en-US" sz="1800" dirty="0"/>
              <a:t>In other words, instead of extending </a:t>
            </a:r>
            <a:r>
              <a:rPr lang="en-US" sz="1800" dirty="0" err="1"/>
              <a:t>Bézier</a:t>
            </a:r>
            <a:r>
              <a:rPr lang="en-US" sz="1800" dirty="0"/>
              <a:t> curves to tens of hundreds of data points, which leads to an equally high degree of the polynomial, we use multiple lower-degree polynomials and connect them to form a smooth curve</a:t>
            </a:r>
            <a:endParaRPr sz="1800" dirty="0"/>
          </a:p>
        </p:txBody>
      </p:sp>
      <p:pic>
        <p:nvPicPr>
          <p:cNvPr id="5" name="Picture 4">
            <a:extLst>
              <a:ext uri="{FF2B5EF4-FFF2-40B4-BE49-F238E27FC236}">
                <a16:creationId xmlns:a16="http://schemas.microsoft.com/office/drawing/2014/main" id="{A2D3C6EC-93B7-4BA2-E946-FFC9B3AA5EB7}"/>
              </a:ext>
            </a:extLst>
          </p:cNvPr>
          <p:cNvPicPr>
            <a:picLocks noChangeAspect="1"/>
          </p:cNvPicPr>
          <p:nvPr/>
        </p:nvPicPr>
        <p:blipFill>
          <a:blip r:embed="rId2"/>
          <a:stretch>
            <a:fillRect/>
          </a:stretch>
        </p:blipFill>
        <p:spPr>
          <a:xfrm>
            <a:off x="2590800" y="2804056"/>
            <a:ext cx="4495800" cy="2161744"/>
          </a:xfrm>
          <a:prstGeom prst="rect">
            <a:avLst/>
          </a:prstGeom>
        </p:spPr>
      </p:pic>
      <p:pic>
        <p:nvPicPr>
          <p:cNvPr id="9" name="Picture 8">
            <a:extLst>
              <a:ext uri="{FF2B5EF4-FFF2-40B4-BE49-F238E27FC236}">
                <a16:creationId xmlns:a16="http://schemas.microsoft.com/office/drawing/2014/main" id="{4AEAE9D2-92F1-609F-613E-E0458C0D43D8}"/>
              </a:ext>
            </a:extLst>
          </p:cNvPr>
          <p:cNvPicPr>
            <a:picLocks noChangeAspect="1"/>
          </p:cNvPicPr>
          <p:nvPr/>
        </p:nvPicPr>
        <p:blipFill>
          <a:blip r:embed="rId3"/>
          <a:stretch>
            <a:fillRect/>
          </a:stretch>
        </p:blipFill>
        <p:spPr>
          <a:xfrm>
            <a:off x="1535658" y="5105400"/>
            <a:ext cx="6834684" cy="777708"/>
          </a:xfrm>
          <a:prstGeom prst="rect">
            <a:avLst/>
          </a:prstGeom>
        </p:spPr>
      </p:pic>
    </p:spTree>
    <p:extLst>
      <p:ext uri="{BB962C8B-B14F-4D97-AF65-F5344CB8AC3E}">
        <p14:creationId xmlns:p14="http://schemas.microsoft.com/office/powerpoint/2010/main" val="2231409447"/>
      </p:ext>
    </p:extLst>
  </p:cSld>
  <p:clrMapOvr>
    <a:masterClrMapping/>
  </p:clrMapOvr>
</p:sld>
</file>

<file path=ppt/theme/theme1.xml><?xml version="1.0" encoding="utf-8"?>
<a:theme xmlns:a="http://schemas.openxmlformats.org/drawingml/2006/main" name="Cefriel Theme">
  <a:themeElements>
    <a:clrScheme name="CEFRIEL">
      <a:dk1>
        <a:srgbClr val="323947"/>
      </a:dk1>
      <a:lt1>
        <a:srgbClr val="FFFFFF"/>
      </a:lt1>
      <a:dk2>
        <a:srgbClr val="002060"/>
      </a:dk2>
      <a:lt2>
        <a:srgbClr val="F1F1F1"/>
      </a:lt2>
      <a:accent1>
        <a:srgbClr val="FFDC06"/>
      </a:accent1>
      <a:accent2>
        <a:srgbClr val="2F3CB6"/>
      </a:accent2>
      <a:accent3>
        <a:srgbClr val="0053FF"/>
      </a:accent3>
      <a:accent4>
        <a:srgbClr val="2882FF"/>
      </a:accent4>
      <a:accent5>
        <a:srgbClr val="5EAAF0"/>
      </a:accent5>
      <a:accent6>
        <a:srgbClr val="A6C7F0"/>
      </a:accent6>
      <a:hlink>
        <a:srgbClr val="8590AD"/>
      </a:hlink>
      <a:folHlink>
        <a:srgbClr val="FFDC06"/>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lumMod val="60000"/>
            <a:lumOff val="40000"/>
            <a:alpha val="30000"/>
          </a:schemeClr>
        </a:solidFill>
        <a:ln>
          <a:solidFill>
            <a:srgbClr val="5A667F"/>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rgbClr val="5A667F"/>
            </a:solidFill>
            <a:latin typeface="Courier" panose="020604090202050204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5A667F"/>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600" b="0" dirty="0" smtClean="0">
            <a:solidFill>
              <a:srgbClr val="5A667F"/>
            </a:solidFill>
            <a:latin typeface="Lato" panose="020F0502020204030203" pitchFamily="34" charset="0"/>
          </a:defRPr>
        </a:defPPr>
      </a:lstStyle>
    </a:txDef>
  </a:objectDefaults>
  <a:extraClrSchemeLst/>
  <a:extLst>
    <a:ext uri="{05A4C25C-085E-4340-85A3-A5531E510DB2}">
      <thm15:themeFamily xmlns:thm15="http://schemas.microsoft.com/office/thememl/2012/main" name="BBone_Main_Theme" id="{984CA928-AC55-48D1-A2CF-EFEF96F6FFC2}" vid="{10C4037B-0339-4D19-8E02-D5EA7933CD33}"/>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1450</Words>
  <Application>Microsoft Office PowerPoint</Application>
  <PresentationFormat>A4 Paper (210x297 mm)</PresentationFormat>
  <Paragraphs>123</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Lato</vt:lpstr>
      <vt:lpstr>Lato Light</vt:lpstr>
      <vt:lpstr>Times New Roman</vt:lpstr>
      <vt:lpstr>Wingdings 3</vt:lpstr>
      <vt:lpstr>Cefriel Theme</vt:lpstr>
      <vt:lpstr>PowerPoint Presentation</vt:lpstr>
      <vt:lpstr>Introduction to Kolmogorov-Arnold  Networks (KANs)</vt:lpstr>
      <vt:lpstr>Kolmogorov-Arnold Theorem</vt:lpstr>
      <vt:lpstr>From Theorem to 2-Layers KAN</vt:lpstr>
      <vt:lpstr>KANs Layer Structure</vt:lpstr>
      <vt:lpstr>KANs Activation Functions</vt:lpstr>
      <vt:lpstr>B-splines (1): Naïve implementation</vt:lpstr>
      <vt:lpstr>B-splines (2): Bezier curves</vt:lpstr>
      <vt:lpstr>B-splines (3): Real implementation</vt:lpstr>
      <vt:lpstr>KANs Inizialization</vt:lpstr>
      <vt:lpstr>KANs Training</vt:lpstr>
      <vt:lpstr>KANs Hyperparameters</vt:lpstr>
      <vt:lpstr>KANs Accuracy</vt:lpstr>
      <vt:lpstr>KANs Drawbacks</vt:lpstr>
      <vt:lpstr>Advanced: Sparsification (1)</vt:lpstr>
      <vt:lpstr>Advanced: Sparsification (2)</vt:lpstr>
      <vt:lpstr>Advanced: Pruning and Symbolification</vt:lpstr>
      <vt:lpstr>Interpretability</vt:lpstr>
      <vt:lpstr>Code: Symbolic Regression</vt:lpstr>
      <vt:lpstr>Cancer Analisys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 di Boole: Introduzione</dc:title>
  <dc:creator>Fabrizio Ferrandi</dc:creator>
  <cp:lastModifiedBy>Matteo Romilio Pasqual</cp:lastModifiedBy>
  <cp:revision>352</cp:revision>
  <cp:lastPrinted>2024-12-24T00:06:22Z</cp:lastPrinted>
  <dcterms:created xsi:type="dcterms:W3CDTF">1997-10-20T18:51:06Z</dcterms:created>
  <dcterms:modified xsi:type="dcterms:W3CDTF">2025-02-07T16:27:36Z</dcterms:modified>
</cp:coreProperties>
</file>