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941" r:id="rId1"/>
  </p:sldMasterIdLst>
  <p:notesMasterIdLst>
    <p:notesMasterId r:id="rId22"/>
  </p:notesMasterIdLst>
  <p:handoutMasterIdLst>
    <p:handoutMasterId r:id="rId23"/>
  </p:handoutMasterIdLst>
  <p:sldIdLst>
    <p:sldId id="472" r:id="rId2"/>
    <p:sldId id="492" r:id="rId3"/>
    <p:sldId id="509" r:id="rId4"/>
    <p:sldId id="510" r:id="rId5"/>
    <p:sldId id="494" r:id="rId6"/>
    <p:sldId id="511" r:id="rId7"/>
    <p:sldId id="512" r:id="rId8"/>
    <p:sldId id="513" r:id="rId9"/>
    <p:sldId id="514" r:id="rId10"/>
    <p:sldId id="515" r:id="rId11"/>
    <p:sldId id="518" r:id="rId12"/>
    <p:sldId id="516" r:id="rId13"/>
    <p:sldId id="517" r:id="rId14"/>
    <p:sldId id="519" r:id="rId15"/>
    <p:sldId id="526" r:id="rId16"/>
    <p:sldId id="520" r:id="rId17"/>
    <p:sldId id="522" r:id="rId18"/>
    <p:sldId id="523" r:id="rId19"/>
    <p:sldId id="524" r:id="rId20"/>
    <p:sldId id="525" r:id="rId21"/>
  </p:sldIdLst>
  <p:sldSz cx="9906000" cy="6858000" type="A4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5A667F"/>
    <a:srgbClr val="8B94A5"/>
    <a:srgbClr val="FF3300"/>
    <a:srgbClr val="FF9900"/>
    <a:srgbClr val="0070C0"/>
    <a:srgbClr val="3333CC"/>
    <a:srgbClr val="F9FFE4"/>
    <a:srgbClr val="F3FF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67" autoAdjust="0"/>
    <p:restoredTop sz="94690" autoAdjust="0"/>
  </p:normalViewPr>
  <p:slideViewPr>
    <p:cSldViewPr>
      <p:cViewPr varScale="1">
        <p:scale>
          <a:sx n="105" d="100"/>
          <a:sy n="105" d="100"/>
        </p:scale>
        <p:origin x="1818" y="96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3" d="100"/>
          <a:sy n="53" d="100"/>
        </p:scale>
        <p:origin x="-1902" y="-96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9525"/>
            <a:ext cx="3170238" cy="45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798" tIns="0" rIns="19798" bIns="0" numCol="1" anchor="t" anchorCtr="0" compatLnSpc="1">
            <a:prstTxWarp prst="textNoShape">
              <a:avLst/>
            </a:prstTxWarp>
          </a:bodyPr>
          <a:lstStyle>
            <a:lvl1pPr defTabSz="950913">
              <a:defRPr sz="1100" b="0" i="1"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4" y="9525"/>
            <a:ext cx="3170237" cy="45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798" tIns="0" rIns="19798" bIns="0" numCol="1" anchor="t" anchorCtr="0" compatLnSpc="1">
            <a:prstTxWarp prst="textNoShape">
              <a:avLst/>
            </a:prstTxWarp>
          </a:bodyPr>
          <a:lstStyle>
            <a:lvl1pPr algn="r" defTabSz="950913">
              <a:defRPr sz="1100" b="0" i="1"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140825"/>
            <a:ext cx="3170238" cy="45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798" tIns="0" rIns="19798" bIns="0" numCol="1" anchor="b" anchorCtr="0" compatLnSpc="1">
            <a:prstTxWarp prst="textNoShape">
              <a:avLst/>
            </a:prstTxWarp>
          </a:bodyPr>
          <a:lstStyle>
            <a:lvl1pPr defTabSz="950913">
              <a:defRPr sz="1100" b="0" i="1"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4" y="9140825"/>
            <a:ext cx="3170237" cy="45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798" tIns="0" rIns="19798" bIns="0" numCol="1" anchor="b" anchorCtr="0" compatLnSpc="1">
            <a:prstTxWarp prst="textNoShape">
              <a:avLst/>
            </a:prstTxWarp>
          </a:bodyPr>
          <a:lstStyle>
            <a:lvl1pPr algn="r" defTabSz="950913">
              <a:defRPr sz="1100" b="0" i="1"/>
            </a:lvl1pPr>
          </a:lstStyle>
          <a:p>
            <a:pPr>
              <a:defRPr/>
            </a:pPr>
            <a:fld id="{69CB949F-B0B1-4C66-9A79-C31DE11A24FD}" type="slidenum">
              <a:rPr lang="it-IT" altLang="it-IT"/>
              <a:pPr>
                <a:defRPr/>
              </a:pPr>
              <a:t>‹#›</a:t>
            </a:fld>
            <a:endParaRPr lang="it-IT" altLang="it-IT"/>
          </a:p>
        </p:txBody>
      </p:sp>
      <p:sp>
        <p:nvSpPr>
          <p:cNvPr id="81926" name="Rectangle 6"/>
          <p:cNvSpPr>
            <a:spLocks noChangeArrowheads="1"/>
          </p:cNvSpPr>
          <p:nvPr/>
        </p:nvSpPr>
        <p:spPr bwMode="auto">
          <a:xfrm>
            <a:off x="3267824" y="9148764"/>
            <a:ext cx="777967" cy="273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740" tIns="46195" rIns="90740" bIns="46195">
            <a:spAutoFit/>
          </a:bodyPr>
          <a:lstStyle>
            <a:lvl1pPr defTabSz="903288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03288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03288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03288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03288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90000"/>
              </a:lnSpc>
              <a:defRPr/>
            </a:pPr>
            <a:r>
              <a:rPr lang="it-IT" altLang="it-IT" sz="1300" b="0">
                <a:latin typeface="Arial" panose="020B0604020202020204" pitchFamily="34" charset="0"/>
              </a:rPr>
              <a:t>Pag. </a:t>
            </a:r>
            <a:fld id="{2E39AD74-8170-4C9F-A941-985FC099C26A}" type="slidenum">
              <a:rPr lang="it-IT" altLang="it-IT" sz="1300" b="0" smtClean="0">
                <a:latin typeface="Arial" panose="020B0604020202020204" pitchFamily="34" charset="0"/>
              </a:rPr>
              <a:pPr algn="ctr">
                <a:lnSpc>
                  <a:spcPct val="90000"/>
                </a:lnSpc>
                <a:defRPr/>
              </a:pPr>
              <a:t>‹#›</a:t>
            </a:fld>
            <a:endParaRPr lang="it-IT" altLang="it-IT" sz="1300" b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89321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9525"/>
            <a:ext cx="3170238" cy="45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798" tIns="0" rIns="19798" bIns="0" numCol="1" anchor="t" anchorCtr="0" compatLnSpc="1">
            <a:prstTxWarp prst="textNoShape">
              <a:avLst/>
            </a:prstTxWarp>
          </a:bodyPr>
          <a:lstStyle>
            <a:lvl1pPr defTabSz="790575">
              <a:defRPr sz="1100" b="0" i="1"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4" y="9525"/>
            <a:ext cx="3170237" cy="45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798" tIns="0" rIns="19798" bIns="0" numCol="1" anchor="t" anchorCtr="0" compatLnSpc="1">
            <a:prstTxWarp prst="textNoShape">
              <a:avLst/>
            </a:prstTxWarp>
          </a:bodyPr>
          <a:lstStyle>
            <a:lvl1pPr algn="r" defTabSz="790575">
              <a:defRPr sz="1100" b="0" i="1"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140825"/>
            <a:ext cx="3170238" cy="45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798" tIns="0" rIns="19798" bIns="0" numCol="1" anchor="b" anchorCtr="0" compatLnSpc="1">
            <a:prstTxWarp prst="textNoShape">
              <a:avLst/>
            </a:prstTxWarp>
          </a:bodyPr>
          <a:lstStyle>
            <a:lvl1pPr defTabSz="790575">
              <a:defRPr sz="1100" b="0" i="1"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4" y="9140825"/>
            <a:ext cx="3170237" cy="45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798" tIns="0" rIns="19798" bIns="0" numCol="1" anchor="b" anchorCtr="0" compatLnSpc="1">
            <a:prstTxWarp prst="textNoShape">
              <a:avLst/>
            </a:prstTxWarp>
          </a:bodyPr>
          <a:lstStyle>
            <a:lvl1pPr algn="r" defTabSz="790575">
              <a:defRPr sz="1100" b="0" i="1"/>
            </a:lvl1pPr>
          </a:lstStyle>
          <a:p>
            <a:pPr>
              <a:defRPr/>
            </a:pPr>
            <a:fld id="{D916E916-63B1-48B6-B8F7-721F8941BE9B}" type="slidenum">
              <a:rPr lang="it-IT" altLang="it-IT"/>
              <a:pPr>
                <a:defRPr/>
              </a:pPr>
              <a:t>‹#›</a:t>
            </a:fld>
            <a:endParaRPr lang="it-IT" altLang="it-IT"/>
          </a:p>
        </p:txBody>
      </p:sp>
      <p:sp>
        <p:nvSpPr>
          <p:cNvPr id="46086" name="Rectangle 6"/>
          <p:cNvSpPr>
            <a:spLocks noChangeArrowheads="1"/>
          </p:cNvSpPr>
          <p:nvPr/>
        </p:nvSpPr>
        <p:spPr bwMode="auto">
          <a:xfrm>
            <a:off x="3170238" y="9123364"/>
            <a:ext cx="857250" cy="273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740" tIns="46195" rIns="90740" bIns="46195">
            <a:spAutoFit/>
          </a:bodyPr>
          <a:lstStyle>
            <a:lvl1pPr defTabSz="903288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03288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03288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03288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03288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90000"/>
              </a:lnSpc>
              <a:defRPr/>
            </a:pPr>
            <a:r>
              <a:rPr lang="it-IT" altLang="it-IT" sz="1300" b="0">
                <a:latin typeface="Arial" panose="020B0604020202020204" pitchFamily="34" charset="0"/>
              </a:rPr>
              <a:t>Pag. </a:t>
            </a:r>
            <a:fld id="{7CBC2A5E-CF97-4C90-8A30-8B7F5BD8E186}" type="slidenum">
              <a:rPr lang="it-IT" altLang="it-IT" sz="1300" b="0" smtClean="0">
                <a:latin typeface="Arial" panose="020B0604020202020204" pitchFamily="34" charset="0"/>
              </a:rPr>
              <a:pPr algn="ctr">
                <a:lnSpc>
                  <a:spcPct val="90000"/>
                </a:lnSpc>
                <a:defRPr/>
              </a:pPr>
              <a:t>‹#›</a:t>
            </a:fld>
            <a:endParaRPr lang="it-IT" altLang="it-IT" sz="1300" b="0">
              <a:latin typeface="Arial" panose="020B0604020202020204" pitchFamily="34" charset="0"/>
            </a:endParaRPr>
          </a:p>
        </p:txBody>
      </p:sp>
      <p:sp>
        <p:nvSpPr>
          <p:cNvPr id="8199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35075" y="842963"/>
            <a:ext cx="4845050" cy="33543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6" name="Rectangle 8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6" y="4560888"/>
            <a:ext cx="5365750" cy="4043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91" tIns="47845" rIns="95691" bIns="478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Corpo testo</a:t>
            </a:r>
          </a:p>
          <a:p>
            <a:pPr lvl="1"/>
            <a:r>
              <a:rPr lang="en-US" noProof="0"/>
              <a:t>Secondo livello</a:t>
            </a:r>
          </a:p>
          <a:p>
            <a:pPr lvl="2"/>
            <a:r>
              <a:rPr lang="en-US" noProof="0"/>
              <a:t>Terzo livello</a:t>
            </a:r>
          </a:p>
          <a:p>
            <a:pPr lvl="3"/>
            <a:r>
              <a:rPr lang="en-US" noProof="0"/>
              <a:t>Quarto livello</a:t>
            </a:r>
          </a:p>
          <a:p>
            <a:pPr lvl="4"/>
            <a:r>
              <a:rPr lang="en-US" noProof="0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19850500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Segnaposto not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t-IT" altLang="it-IT">
              <a:latin typeface="Arial" panose="020B0604020202020204" pitchFamily="34" charset="0"/>
            </a:endParaRPr>
          </a:p>
        </p:txBody>
      </p:sp>
      <p:sp>
        <p:nvSpPr>
          <p:cNvPr id="11268" name="Segnaposto numero diapositiva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90575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790575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790575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790575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790575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79057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79057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79057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79057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3BCCF3E-C27C-4FFC-9690-5EC4E509A285}" type="slidenum">
              <a:rPr lang="it-IT" altLang="it-IT" sz="1100" b="0" smtClean="0"/>
              <a:pPr/>
              <a:t>1</a:t>
            </a:fld>
            <a:endParaRPr lang="it-IT" altLang="it-IT" sz="1100" b="0"/>
          </a:p>
        </p:txBody>
      </p:sp>
    </p:spTree>
    <p:extLst>
      <p:ext uri="{BB962C8B-B14F-4D97-AF65-F5344CB8AC3E}">
        <p14:creationId xmlns:p14="http://schemas.microsoft.com/office/powerpoint/2010/main" val="17547592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OPEN CHAP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po 13"/>
          <p:cNvGrpSpPr/>
          <p:nvPr userDrawn="1"/>
        </p:nvGrpSpPr>
        <p:grpSpPr>
          <a:xfrm>
            <a:off x="0" y="1834178"/>
            <a:ext cx="9906000" cy="5023823"/>
            <a:chOff x="0" y="1834176"/>
            <a:chExt cx="9144000" cy="5023823"/>
          </a:xfrm>
        </p:grpSpPr>
        <p:sp>
          <p:nvSpPr>
            <p:cNvPr id="16" name="Rettangolo 15"/>
            <p:cNvSpPr/>
            <p:nvPr userDrawn="1"/>
          </p:nvSpPr>
          <p:spPr>
            <a:xfrm>
              <a:off x="0" y="1834176"/>
              <a:ext cx="9144000" cy="5023823"/>
            </a:xfrm>
            <a:prstGeom prst="rect">
              <a:avLst/>
            </a:prstGeom>
            <a:solidFill>
              <a:srgbClr val="1A415D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it-IT" sz="1800"/>
            </a:p>
          </p:txBody>
        </p:sp>
        <p:grpSp>
          <p:nvGrpSpPr>
            <p:cNvPr id="17" name="Gruppo 16"/>
            <p:cNvGrpSpPr/>
            <p:nvPr userDrawn="1"/>
          </p:nvGrpSpPr>
          <p:grpSpPr>
            <a:xfrm>
              <a:off x="38482" y="1835151"/>
              <a:ext cx="9036647" cy="180000"/>
              <a:chOff x="1218340" y="275867"/>
              <a:chExt cx="17715122" cy="567843"/>
            </a:xfrm>
          </p:grpSpPr>
          <p:cxnSp>
            <p:nvCxnSpPr>
              <p:cNvPr id="18" name="Connettore 1 17"/>
              <p:cNvCxnSpPr/>
              <p:nvPr userDrawn="1"/>
            </p:nvCxnSpPr>
            <p:spPr>
              <a:xfrm>
                <a:off x="1218340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onnettore 1 18"/>
              <p:cNvCxnSpPr/>
              <p:nvPr userDrawn="1"/>
            </p:nvCxnSpPr>
            <p:spPr>
              <a:xfrm>
                <a:off x="1367207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Connettore 1 19"/>
              <p:cNvCxnSpPr/>
              <p:nvPr userDrawn="1"/>
            </p:nvCxnSpPr>
            <p:spPr>
              <a:xfrm>
                <a:off x="1516074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Connettore 1 20"/>
              <p:cNvCxnSpPr/>
              <p:nvPr userDrawn="1"/>
            </p:nvCxnSpPr>
            <p:spPr>
              <a:xfrm>
                <a:off x="1664941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Connettore 1 22"/>
              <p:cNvCxnSpPr/>
              <p:nvPr userDrawn="1"/>
            </p:nvCxnSpPr>
            <p:spPr>
              <a:xfrm>
                <a:off x="1813808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Connettore 1 24"/>
              <p:cNvCxnSpPr/>
              <p:nvPr userDrawn="1"/>
            </p:nvCxnSpPr>
            <p:spPr>
              <a:xfrm>
                <a:off x="1962675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nettore 1 25"/>
              <p:cNvCxnSpPr/>
              <p:nvPr userDrawn="1"/>
            </p:nvCxnSpPr>
            <p:spPr>
              <a:xfrm>
                <a:off x="2111542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nettore 1 26"/>
              <p:cNvCxnSpPr/>
              <p:nvPr userDrawn="1"/>
            </p:nvCxnSpPr>
            <p:spPr>
              <a:xfrm>
                <a:off x="2260409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nettore 1 27"/>
              <p:cNvCxnSpPr/>
              <p:nvPr userDrawn="1"/>
            </p:nvCxnSpPr>
            <p:spPr>
              <a:xfrm>
                <a:off x="2409276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nettore 1 28"/>
              <p:cNvCxnSpPr/>
              <p:nvPr userDrawn="1"/>
            </p:nvCxnSpPr>
            <p:spPr>
              <a:xfrm>
                <a:off x="2558143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nettore 1 29"/>
              <p:cNvCxnSpPr/>
              <p:nvPr userDrawn="1"/>
            </p:nvCxnSpPr>
            <p:spPr>
              <a:xfrm>
                <a:off x="2707010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Connettore 1 30"/>
              <p:cNvCxnSpPr/>
              <p:nvPr userDrawn="1"/>
            </p:nvCxnSpPr>
            <p:spPr>
              <a:xfrm>
                <a:off x="2855877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nettore 1 31"/>
              <p:cNvCxnSpPr/>
              <p:nvPr userDrawn="1"/>
            </p:nvCxnSpPr>
            <p:spPr>
              <a:xfrm>
                <a:off x="3004744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Connettore 1 32"/>
              <p:cNvCxnSpPr/>
              <p:nvPr userDrawn="1"/>
            </p:nvCxnSpPr>
            <p:spPr>
              <a:xfrm>
                <a:off x="3153611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nettore 1 33"/>
              <p:cNvCxnSpPr/>
              <p:nvPr userDrawn="1"/>
            </p:nvCxnSpPr>
            <p:spPr>
              <a:xfrm>
                <a:off x="3302478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nettore 1 34"/>
              <p:cNvCxnSpPr/>
              <p:nvPr userDrawn="1"/>
            </p:nvCxnSpPr>
            <p:spPr>
              <a:xfrm>
                <a:off x="3451345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nettore 1 35"/>
              <p:cNvCxnSpPr/>
              <p:nvPr userDrawn="1"/>
            </p:nvCxnSpPr>
            <p:spPr>
              <a:xfrm>
                <a:off x="3600212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Connettore 1 36"/>
              <p:cNvCxnSpPr/>
              <p:nvPr userDrawn="1"/>
            </p:nvCxnSpPr>
            <p:spPr>
              <a:xfrm>
                <a:off x="3749079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Connettore 1 37"/>
              <p:cNvCxnSpPr/>
              <p:nvPr userDrawn="1"/>
            </p:nvCxnSpPr>
            <p:spPr>
              <a:xfrm>
                <a:off x="3897946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Connettore 1 38"/>
              <p:cNvCxnSpPr/>
              <p:nvPr userDrawn="1"/>
            </p:nvCxnSpPr>
            <p:spPr>
              <a:xfrm>
                <a:off x="4046813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Connettore 1 39"/>
              <p:cNvCxnSpPr/>
              <p:nvPr userDrawn="1"/>
            </p:nvCxnSpPr>
            <p:spPr>
              <a:xfrm>
                <a:off x="4195680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Connettore 1 40"/>
              <p:cNvCxnSpPr/>
              <p:nvPr userDrawn="1"/>
            </p:nvCxnSpPr>
            <p:spPr>
              <a:xfrm>
                <a:off x="4344547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Connettore 1 41"/>
              <p:cNvCxnSpPr/>
              <p:nvPr userDrawn="1"/>
            </p:nvCxnSpPr>
            <p:spPr>
              <a:xfrm>
                <a:off x="4493414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nettore 1 42"/>
              <p:cNvCxnSpPr/>
              <p:nvPr userDrawn="1"/>
            </p:nvCxnSpPr>
            <p:spPr>
              <a:xfrm>
                <a:off x="4642281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nettore 1 43"/>
              <p:cNvCxnSpPr/>
              <p:nvPr userDrawn="1"/>
            </p:nvCxnSpPr>
            <p:spPr>
              <a:xfrm>
                <a:off x="4791148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nettore 1 44"/>
              <p:cNvCxnSpPr/>
              <p:nvPr userDrawn="1"/>
            </p:nvCxnSpPr>
            <p:spPr>
              <a:xfrm>
                <a:off x="4940015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nettore 1 45"/>
              <p:cNvCxnSpPr/>
              <p:nvPr userDrawn="1"/>
            </p:nvCxnSpPr>
            <p:spPr>
              <a:xfrm>
                <a:off x="5088882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nettore 1 46"/>
              <p:cNvCxnSpPr/>
              <p:nvPr userDrawn="1"/>
            </p:nvCxnSpPr>
            <p:spPr>
              <a:xfrm>
                <a:off x="5237749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Connettore 1 47"/>
              <p:cNvCxnSpPr/>
              <p:nvPr userDrawn="1"/>
            </p:nvCxnSpPr>
            <p:spPr>
              <a:xfrm>
                <a:off x="5386616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nettore 1 48"/>
              <p:cNvCxnSpPr/>
              <p:nvPr userDrawn="1"/>
            </p:nvCxnSpPr>
            <p:spPr>
              <a:xfrm>
                <a:off x="5535483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nettore 1 49"/>
              <p:cNvCxnSpPr/>
              <p:nvPr userDrawn="1"/>
            </p:nvCxnSpPr>
            <p:spPr>
              <a:xfrm>
                <a:off x="5684350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nettore 1 50"/>
              <p:cNvCxnSpPr/>
              <p:nvPr userDrawn="1"/>
            </p:nvCxnSpPr>
            <p:spPr>
              <a:xfrm>
                <a:off x="5833217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nettore 1 51"/>
              <p:cNvCxnSpPr/>
              <p:nvPr userDrawn="1"/>
            </p:nvCxnSpPr>
            <p:spPr>
              <a:xfrm>
                <a:off x="5982084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Connettore 1 52"/>
              <p:cNvCxnSpPr/>
              <p:nvPr userDrawn="1"/>
            </p:nvCxnSpPr>
            <p:spPr>
              <a:xfrm>
                <a:off x="6130951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Connettore 1 53"/>
              <p:cNvCxnSpPr/>
              <p:nvPr userDrawn="1"/>
            </p:nvCxnSpPr>
            <p:spPr>
              <a:xfrm>
                <a:off x="6279818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Connettore 1 54"/>
              <p:cNvCxnSpPr/>
              <p:nvPr userDrawn="1"/>
            </p:nvCxnSpPr>
            <p:spPr>
              <a:xfrm>
                <a:off x="6428685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Connettore 1 55"/>
              <p:cNvCxnSpPr/>
              <p:nvPr userDrawn="1"/>
            </p:nvCxnSpPr>
            <p:spPr>
              <a:xfrm>
                <a:off x="6577552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Connettore 1 56"/>
              <p:cNvCxnSpPr/>
              <p:nvPr userDrawn="1"/>
            </p:nvCxnSpPr>
            <p:spPr>
              <a:xfrm>
                <a:off x="6726419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Connettore 1 57"/>
              <p:cNvCxnSpPr/>
              <p:nvPr userDrawn="1"/>
            </p:nvCxnSpPr>
            <p:spPr>
              <a:xfrm>
                <a:off x="6875286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Connettore 1 58"/>
              <p:cNvCxnSpPr/>
              <p:nvPr userDrawn="1"/>
            </p:nvCxnSpPr>
            <p:spPr>
              <a:xfrm>
                <a:off x="7024153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Connettore 1 59"/>
              <p:cNvCxnSpPr/>
              <p:nvPr userDrawn="1"/>
            </p:nvCxnSpPr>
            <p:spPr>
              <a:xfrm>
                <a:off x="7173020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Connettore 1 60"/>
              <p:cNvCxnSpPr/>
              <p:nvPr userDrawn="1"/>
            </p:nvCxnSpPr>
            <p:spPr>
              <a:xfrm>
                <a:off x="7321887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Connettore 1 61"/>
              <p:cNvCxnSpPr/>
              <p:nvPr userDrawn="1"/>
            </p:nvCxnSpPr>
            <p:spPr>
              <a:xfrm>
                <a:off x="7470754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Connettore 1 62"/>
              <p:cNvCxnSpPr/>
              <p:nvPr userDrawn="1"/>
            </p:nvCxnSpPr>
            <p:spPr>
              <a:xfrm>
                <a:off x="7619621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Connettore 1 63"/>
              <p:cNvCxnSpPr/>
              <p:nvPr userDrawn="1"/>
            </p:nvCxnSpPr>
            <p:spPr>
              <a:xfrm>
                <a:off x="7768488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Connettore 1 64"/>
              <p:cNvCxnSpPr/>
              <p:nvPr userDrawn="1"/>
            </p:nvCxnSpPr>
            <p:spPr>
              <a:xfrm>
                <a:off x="7917355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Connettore 1 65"/>
              <p:cNvCxnSpPr/>
              <p:nvPr userDrawn="1"/>
            </p:nvCxnSpPr>
            <p:spPr>
              <a:xfrm>
                <a:off x="8066222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nettore 1 66"/>
              <p:cNvCxnSpPr/>
              <p:nvPr userDrawn="1"/>
            </p:nvCxnSpPr>
            <p:spPr>
              <a:xfrm>
                <a:off x="8215089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Connettore 1 67"/>
              <p:cNvCxnSpPr/>
              <p:nvPr userDrawn="1"/>
            </p:nvCxnSpPr>
            <p:spPr>
              <a:xfrm>
                <a:off x="8363956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Connettore 1 68"/>
              <p:cNvCxnSpPr/>
              <p:nvPr userDrawn="1"/>
            </p:nvCxnSpPr>
            <p:spPr>
              <a:xfrm>
                <a:off x="8512823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Connettore 1 69"/>
              <p:cNvCxnSpPr/>
              <p:nvPr userDrawn="1"/>
            </p:nvCxnSpPr>
            <p:spPr>
              <a:xfrm>
                <a:off x="8661690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Connettore 1 70"/>
              <p:cNvCxnSpPr/>
              <p:nvPr userDrawn="1"/>
            </p:nvCxnSpPr>
            <p:spPr>
              <a:xfrm>
                <a:off x="8810557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Connettore 1 71"/>
              <p:cNvCxnSpPr/>
              <p:nvPr userDrawn="1"/>
            </p:nvCxnSpPr>
            <p:spPr>
              <a:xfrm>
                <a:off x="8959424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Connettore 1 72"/>
              <p:cNvCxnSpPr/>
              <p:nvPr userDrawn="1"/>
            </p:nvCxnSpPr>
            <p:spPr>
              <a:xfrm>
                <a:off x="9108291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Connettore 1 73"/>
              <p:cNvCxnSpPr/>
              <p:nvPr userDrawn="1"/>
            </p:nvCxnSpPr>
            <p:spPr>
              <a:xfrm>
                <a:off x="9257158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Connettore 1 74"/>
              <p:cNvCxnSpPr/>
              <p:nvPr userDrawn="1"/>
            </p:nvCxnSpPr>
            <p:spPr>
              <a:xfrm>
                <a:off x="9406025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Connettore 1 75"/>
              <p:cNvCxnSpPr/>
              <p:nvPr userDrawn="1"/>
            </p:nvCxnSpPr>
            <p:spPr>
              <a:xfrm>
                <a:off x="9554892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Connettore 1 76"/>
              <p:cNvCxnSpPr/>
              <p:nvPr userDrawn="1"/>
            </p:nvCxnSpPr>
            <p:spPr>
              <a:xfrm>
                <a:off x="9703759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Connettore 1 77"/>
              <p:cNvCxnSpPr/>
              <p:nvPr userDrawn="1"/>
            </p:nvCxnSpPr>
            <p:spPr>
              <a:xfrm>
                <a:off x="9852626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Connettore 1 78"/>
              <p:cNvCxnSpPr/>
              <p:nvPr userDrawn="1"/>
            </p:nvCxnSpPr>
            <p:spPr>
              <a:xfrm>
                <a:off x="10001493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Connettore 1 79"/>
              <p:cNvCxnSpPr/>
              <p:nvPr userDrawn="1"/>
            </p:nvCxnSpPr>
            <p:spPr>
              <a:xfrm>
                <a:off x="10150360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Connettore 1 80"/>
              <p:cNvCxnSpPr/>
              <p:nvPr userDrawn="1"/>
            </p:nvCxnSpPr>
            <p:spPr>
              <a:xfrm>
                <a:off x="10299227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Connettore 1 81"/>
              <p:cNvCxnSpPr/>
              <p:nvPr userDrawn="1"/>
            </p:nvCxnSpPr>
            <p:spPr>
              <a:xfrm>
                <a:off x="10448094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Connettore 1 82"/>
              <p:cNvCxnSpPr/>
              <p:nvPr userDrawn="1"/>
            </p:nvCxnSpPr>
            <p:spPr>
              <a:xfrm>
                <a:off x="10596961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Connettore 1 83"/>
              <p:cNvCxnSpPr/>
              <p:nvPr userDrawn="1"/>
            </p:nvCxnSpPr>
            <p:spPr>
              <a:xfrm>
                <a:off x="10745828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Connettore 1 84"/>
              <p:cNvCxnSpPr/>
              <p:nvPr userDrawn="1"/>
            </p:nvCxnSpPr>
            <p:spPr>
              <a:xfrm>
                <a:off x="10894695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Connettore 1 85"/>
              <p:cNvCxnSpPr/>
              <p:nvPr userDrawn="1"/>
            </p:nvCxnSpPr>
            <p:spPr>
              <a:xfrm>
                <a:off x="11043562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Connettore 1 86"/>
              <p:cNvCxnSpPr/>
              <p:nvPr userDrawn="1"/>
            </p:nvCxnSpPr>
            <p:spPr>
              <a:xfrm>
                <a:off x="11192429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Connettore 1 87"/>
              <p:cNvCxnSpPr/>
              <p:nvPr userDrawn="1"/>
            </p:nvCxnSpPr>
            <p:spPr>
              <a:xfrm>
                <a:off x="11341296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Connettore 1 88"/>
              <p:cNvCxnSpPr/>
              <p:nvPr userDrawn="1"/>
            </p:nvCxnSpPr>
            <p:spPr>
              <a:xfrm>
                <a:off x="11490163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Connettore 1 89"/>
              <p:cNvCxnSpPr/>
              <p:nvPr userDrawn="1"/>
            </p:nvCxnSpPr>
            <p:spPr>
              <a:xfrm>
                <a:off x="11639030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Connettore 1 90"/>
              <p:cNvCxnSpPr/>
              <p:nvPr userDrawn="1"/>
            </p:nvCxnSpPr>
            <p:spPr>
              <a:xfrm>
                <a:off x="11787897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Connettore 1 91"/>
              <p:cNvCxnSpPr/>
              <p:nvPr userDrawn="1"/>
            </p:nvCxnSpPr>
            <p:spPr>
              <a:xfrm>
                <a:off x="11936764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Connettore 1 92"/>
              <p:cNvCxnSpPr/>
              <p:nvPr userDrawn="1"/>
            </p:nvCxnSpPr>
            <p:spPr>
              <a:xfrm>
                <a:off x="12085631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Connettore 1 93"/>
              <p:cNvCxnSpPr/>
              <p:nvPr userDrawn="1"/>
            </p:nvCxnSpPr>
            <p:spPr>
              <a:xfrm>
                <a:off x="12234498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Connettore 1 94"/>
              <p:cNvCxnSpPr/>
              <p:nvPr userDrawn="1"/>
            </p:nvCxnSpPr>
            <p:spPr>
              <a:xfrm>
                <a:off x="12383365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Connettore 1 95"/>
              <p:cNvCxnSpPr/>
              <p:nvPr userDrawn="1"/>
            </p:nvCxnSpPr>
            <p:spPr>
              <a:xfrm>
                <a:off x="12532232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Connettore 1 96"/>
              <p:cNvCxnSpPr/>
              <p:nvPr userDrawn="1"/>
            </p:nvCxnSpPr>
            <p:spPr>
              <a:xfrm>
                <a:off x="12681099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Connettore 1 97"/>
              <p:cNvCxnSpPr/>
              <p:nvPr userDrawn="1"/>
            </p:nvCxnSpPr>
            <p:spPr>
              <a:xfrm>
                <a:off x="12829966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Connettore 1 98"/>
              <p:cNvCxnSpPr/>
              <p:nvPr userDrawn="1"/>
            </p:nvCxnSpPr>
            <p:spPr>
              <a:xfrm>
                <a:off x="12978833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Connettore 1 99"/>
              <p:cNvCxnSpPr/>
              <p:nvPr userDrawn="1"/>
            </p:nvCxnSpPr>
            <p:spPr>
              <a:xfrm>
                <a:off x="13127700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Connettore 1 100"/>
              <p:cNvCxnSpPr/>
              <p:nvPr userDrawn="1"/>
            </p:nvCxnSpPr>
            <p:spPr>
              <a:xfrm>
                <a:off x="13276567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Connettore 1 101"/>
              <p:cNvCxnSpPr/>
              <p:nvPr userDrawn="1"/>
            </p:nvCxnSpPr>
            <p:spPr>
              <a:xfrm>
                <a:off x="13425434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Connettore 1 102"/>
              <p:cNvCxnSpPr/>
              <p:nvPr userDrawn="1"/>
            </p:nvCxnSpPr>
            <p:spPr>
              <a:xfrm>
                <a:off x="13574301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Connettore 1 103"/>
              <p:cNvCxnSpPr/>
              <p:nvPr userDrawn="1"/>
            </p:nvCxnSpPr>
            <p:spPr>
              <a:xfrm>
                <a:off x="13723168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Connettore 1 104"/>
              <p:cNvCxnSpPr/>
              <p:nvPr userDrawn="1"/>
            </p:nvCxnSpPr>
            <p:spPr>
              <a:xfrm>
                <a:off x="13872035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Connettore 1 105"/>
              <p:cNvCxnSpPr/>
              <p:nvPr userDrawn="1"/>
            </p:nvCxnSpPr>
            <p:spPr>
              <a:xfrm>
                <a:off x="14020902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Connettore 1 106"/>
              <p:cNvCxnSpPr/>
              <p:nvPr userDrawn="1"/>
            </p:nvCxnSpPr>
            <p:spPr>
              <a:xfrm>
                <a:off x="14169769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Connettore 1 107"/>
              <p:cNvCxnSpPr/>
              <p:nvPr userDrawn="1"/>
            </p:nvCxnSpPr>
            <p:spPr>
              <a:xfrm>
                <a:off x="14318636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Connettore 1 108"/>
              <p:cNvCxnSpPr/>
              <p:nvPr userDrawn="1"/>
            </p:nvCxnSpPr>
            <p:spPr>
              <a:xfrm>
                <a:off x="14467503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Connettore 1 109"/>
              <p:cNvCxnSpPr/>
              <p:nvPr userDrawn="1"/>
            </p:nvCxnSpPr>
            <p:spPr>
              <a:xfrm>
                <a:off x="14616370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Connettore 1 110"/>
              <p:cNvCxnSpPr/>
              <p:nvPr userDrawn="1"/>
            </p:nvCxnSpPr>
            <p:spPr>
              <a:xfrm>
                <a:off x="14765237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Connettore 1 111"/>
              <p:cNvCxnSpPr/>
              <p:nvPr userDrawn="1"/>
            </p:nvCxnSpPr>
            <p:spPr>
              <a:xfrm>
                <a:off x="14914104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Connettore 1 112"/>
              <p:cNvCxnSpPr/>
              <p:nvPr userDrawn="1"/>
            </p:nvCxnSpPr>
            <p:spPr>
              <a:xfrm>
                <a:off x="15062971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Connettore 1 113"/>
              <p:cNvCxnSpPr/>
              <p:nvPr userDrawn="1"/>
            </p:nvCxnSpPr>
            <p:spPr>
              <a:xfrm>
                <a:off x="15211838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Connettore 1 114"/>
              <p:cNvCxnSpPr/>
              <p:nvPr userDrawn="1"/>
            </p:nvCxnSpPr>
            <p:spPr>
              <a:xfrm>
                <a:off x="15360705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Connettore 1 115"/>
              <p:cNvCxnSpPr/>
              <p:nvPr userDrawn="1"/>
            </p:nvCxnSpPr>
            <p:spPr>
              <a:xfrm>
                <a:off x="15509572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Connettore 1 116"/>
              <p:cNvCxnSpPr/>
              <p:nvPr userDrawn="1"/>
            </p:nvCxnSpPr>
            <p:spPr>
              <a:xfrm>
                <a:off x="15658439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Connettore 1 117"/>
              <p:cNvCxnSpPr/>
              <p:nvPr userDrawn="1"/>
            </p:nvCxnSpPr>
            <p:spPr>
              <a:xfrm>
                <a:off x="15807306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Connettore 1 118"/>
              <p:cNvCxnSpPr/>
              <p:nvPr userDrawn="1"/>
            </p:nvCxnSpPr>
            <p:spPr>
              <a:xfrm>
                <a:off x="15956173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Connettore 1 119"/>
              <p:cNvCxnSpPr/>
              <p:nvPr userDrawn="1"/>
            </p:nvCxnSpPr>
            <p:spPr>
              <a:xfrm>
                <a:off x="16105040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Connettore 1 120"/>
              <p:cNvCxnSpPr/>
              <p:nvPr userDrawn="1"/>
            </p:nvCxnSpPr>
            <p:spPr>
              <a:xfrm>
                <a:off x="16253907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Connettore 1 121"/>
              <p:cNvCxnSpPr/>
              <p:nvPr userDrawn="1"/>
            </p:nvCxnSpPr>
            <p:spPr>
              <a:xfrm>
                <a:off x="16402774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Connettore 1 122"/>
              <p:cNvCxnSpPr/>
              <p:nvPr userDrawn="1"/>
            </p:nvCxnSpPr>
            <p:spPr>
              <a:xfrm>
                <a:off x="16551641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Connettore 1 123"/>
              <p:cNvCxnSpPr/>
              <p:nvPr userDrawn="1"/>
            </p:nvCxnSpPr>
            <p:spPr>
              <a:xfrm>
                <a:off x="16700508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Connettore 1 124"/>
              <p:cNvCxnSpPr/>
              <p:nvPr userDrawn="1"/>
            </p:nvCxnSpPr>
            <p:spPr>
              <a:xfrm>
                <a:off x="16849375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Connettore 1 125"/>
              <p:cNvCxnSpPr/>
              <p:nvPr userDrawn="1"/>
            </p:nvCxnSpPr>
            <p:spPr>
              <a:xfrm>
                <a:off x="16998242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Connettore 1 126"/>
              <p:cNvCxnSpPr/>
              <p:nvPr userDrawn="1"/>
            </p:nvCxnSpPr>
            <p:spPr>
              <a:xfrm>
                <a:off x="17147109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Connettore 1 127"/>
              <p:cNvCxnSpPr/>
              <p:nvPr userDrawn="1"/>
            </p:nvCxnSpPr>
            <p:spPr>
              <a:xfrm>
                <a:off x="17295976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Connettore 1 128"/>
              <p:cNvCxnSpPr/>
              <p:nvPr userDrawn="1"/>
            </p:nvCxnSpPr>
            <p:spPr>
              <a:xfrm>
                <a:off x="17444843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Connettore 1 129"/>
              <p:cNvCxnSpPr/>
              <p:nvPr userDrawn="1"/>
            </p:nvCxnSpPr>
            <p:spPr>
              <a:xfrm>
                <a:off x="17593710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Connettore 1 130"/>
              <p:cNvCxnSpPr/>
              <p:nvPr userDrawn="1"/>
            </p:nvCxnSpPr>
            <p:spPr>
              <a:xfrm>
                <a:off x="17742577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Connettore 1 131"/>
              <p:cNvCxnSpPr/>
              <p:nvPr userDrawn="1"/>
            </p:nvCxnSpPr>
            <p:spPr>
              <a:xfrm>
                <a:off x="17891444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Connettore 1 132"/>
              <p:cNvCxnSpPr/>
              <p:nvPr userDrawn="1"/>
            </p:nvCxnSpPr>
            <p:spPr>
              <a:xfrm>
                <a:off x="18040311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Connettore 1 133"/>
              <p:cNvCxnSpPr/>
              <p:nvPr userDrawn="1"/>
            </p:nvCxnSpPr>
            <p:spPr>
              <a:xfrm>
                <a:off x="18189178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Connettore 1 134"/>
              <p:cNvCxnSpPr/>
              <p:nvPr userDrawn="1"/>
            </p:nvCxnSpPr>
            <p:spPr>
              <a:xfrm>
                <a:off x="18338045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Connettore 1 135"/>
              <p:cNvCxnSpPr/>
              <p:nvPr userDrawn="1"/>
            </p:nvCxnSpPr>
            <p:spPr>
              <a:xfrm>
                <a:off x="18486912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Connettore 1 136"/>
              <p:cNvCxnSpPr/>
              <p:nvPr userDrawn="1"/>
            </p:nvCxnSpPr>
            <p:spPr>
              <a:xfrm>
                <a:off x="18635779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Connettore 1 137"/>
              <p:cNvCxnSpPr/>
              <p:nvPr userDrawn="1"/>
            </p:nvCxnSpPr>
            <p:spPr>
              <a:xfrm>
                <a:off x="18784646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Connettore 1 138"/>
              <p:cNvCxnSpPr/>
              <p:nvPr userDrawn="1"/>
            </p:nvCxnSpPr>
            <p:spPr>
              <a:xfrm>
                <a:off x="18933462" y="275867"/>
                <a:ext cx="0" cy="56784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3" name="Content Placeholder 2"/>
          <p:cNvSpPr txBox="1">
            <a:spLocks/>
          </p:cNvSpPr>
          <p:nvPr userDrawn="1"/>
        </p:nvSpPr>
        <p:spPr>
          <a:xfrm>
            <a:off x="581025" y="5381625"/>
            <a:ext cx="4506913" cy="728663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318" rtl="0" eaLnBrk="1" latinLnBrk="0" hangingPunct="1">
              <a:lnSpc>
                <a:spcPts val="4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it-IT" sz="1800" b="0" i="0" kern="1200" cap="none" baseline="0" dirty="0">
                <a:solidFill>
                  <a:schemeClr val="tx2"/>
                </a:solidFill>
                <a:latin typeface="Lato Light" panose="020F0302020204030203" pitchFamily="34" charset="0"/>
                <a:ea typeface="+mj-ea"/>
                <a:cs typeface="Arial" panose="020B0604020202020204" pitchFamily="34" charset="0"/>
              </a:defRPr>
            </a:lvl1pPr>
            <a:lvl2pPr marL="0" indent="0" algn="l" defTabSz="914318" rtl="0" eaLnBrk="1" latinLnBrk="0" hangingPunct="1">
              <a:lnSpc>
                <a:spcPct val="150000"/>
              </a:lnSpc>
              <a:spcBef>
                <a:spcPts val="499"/>
              </a:spcBef>
              <a:buFont typeface="Arial" panose="020B0604020202020204" pitchFamily="34" charset="0"/>
              <a:buNone/>
              <a:defRPr sz="1800" b="0" i="0" kern="1200">
                <a:solidFill>
                  <a:srgbClr val="5A667F"/>
                </a:solidFill>
                <a:latin typeface="Lato" panose="020F0502020204030203" pitchFamily="34" charset="77"/>
                <a:ea typeface="+mn-ea"/>
                <a:cs typeface="Arial" panose="020B0604020202020204" pitchFamily="34" charset="0"/>
              </a:defRPr>
            </a:lvl2pPr>
            <a:lvl3pPr marL="0" indent="0" algn="l" defTabSz="914318" rtl="0" eaLnBrk="1" latinLnBrk="0" hangingPunct="1">
              <a:lnSpc>
                <a:spcPct val="150000"/>
              </a:lnSpc>
              <a:spcBef>
                <a:spcPts val="499"/>
              </a:spcBef>
              <a:buFont typeface="Arial" panose="020B0604020202020204" pitchFamily="34" charset="0"/>
              <a:buNone/>
              <a:defRPr sz="1200" b="0" i="0" kern="1200">
                <a:solidFill>
                  <a:srgbClr val="5A667F"/>
                </a:solidFill>
                <a:latin typeface="Lato" panose="020F0502020204030203" pitchFamily="34" charset="77"/>
                <a:ea typeface="+mn-ea"/>
                <a:cs typeface="+mn-cs"/>
              </a:defRPr>
            </a:lvl3pPr>
            <a:lvl4pPr marL="0" indent="0" algn="l" defTabSz="914318" rtl="0" eaLnBrk="1" latinLnBrk="0" hangingPunct="1">
              <a:lnSpc>
                <a:spcPct val="150000"/>
              </a:lnSpc>
              <a:spcBef>
                <a:spcPts val="499"/>
              </a:spcBef>
              <a:buFont typeface="Arial" panose="020B0604020202020204" pitchFamily="34" charset="0"/>
              <a:buNone/>
              <a:defRPr sz="1000" b="0" i="0" kern="1200">
                <a:solidFill>
                  <a:srgbClr val="5A667F"/>
                </a:solidFill>
                <a:latin typeface="Lato" panose="020F0502020204030203" pitchFamily="34" charset="77"/>
                <a:ea typeface="+mn-ea"/>
                <a:cs typeface="+mn-cs"/>
              </a:defRPr>
            </a:lvl4pPr>
            <a:lvl5pPr marL="0" indent="0" algn="l" defTabSz="914318" rtl="0" eaLnBrk="1" latinLnBrk="0" hangingPunct="1">
              <a:lnSpc>
                <a:spcPct val="150000"/>
              </a:lnSpc>
              <a:spcBef>
                <a:spcPts val="499"/>
              </a:spcBef>
              <a:buFont typeface="Arial" panose="020B0604020202020204" pitchFamily="34" charset="0"/>
              <a:buNone/>
              <a:defRPr sz="1000" b="0" i="0" kern="1200" baseline="0">
                <a:solidFill>
                  <a:srgbClr val="5A667F"/>
                </a:solidFill>
                <a:latin typeface="Lato" panose="020F0502020204030203" pitchFamily="34" charset="77"/>
                <a:ea typeface="+mn-ea"/>
                <a:cs typeface="+mn-cs"/>
              </a:defRPr>
            </a:lvl5pPr>
            <a:lvl6pPr marL="2514374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34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692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50" indent="-228580" algn="l" defTabSz="914318" rtl="0" eaLnBrk="1" latinLnBrk="0" hangingPunct="1">
              <a:lnSpc>
                <a:spcPct val="90000"/>
              </a:lnSpc>
              <a:spcBef>
                <a:spcPts val="49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Fabio </a:t>
            </a:r>
            <a:r>
              <a:rPr lang="en-US" dirty="0" err="1">
                <a:solidFill>
                  <a:schemeClr val="bg1"/>
                </a:solidFill>
              </a:rPr>
              <a:t>Salice</a:t>
            </a:r>
            <a:endParaRPr lang="en-US" dirty="0">
              <a:solidFill>
                <a:schemeClr val="bg1"/>
              </a:solidFill>
            </a:endParaRPr>
          </a:p>
          <a:p>
            <a:pPr>
              <a:defRPr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Segnaposto contenuto 5"/>
          <p:cNvSpPr>
            <a:spLocks noGrp="1"/>
          </p:cNvSpPr>
          <p:nvPr>
            <p:ph sz="quarter" idx="12"/>
          </p:nvPr>
        </p:nvSpPr>
        <p:spPr>
          <a:xfrm>
            <a:off x="603502" y="2740813"/>
            <a:ext cx="5092325" cy="1745554"/>
          </a:xfrm>
        </p:spPr>
        <p:txBody>
          <a:bodyPr>
            <a:noAutofit/>
          </a:bodyPr>
          <a:lstStyle>
            <a:lvl1pPr algn="l">
              <a:lnSpc>
                <a:spcPts val="3250"/>
              </a:lnSpc>
              <a:defRPr lang="it-IT" sz="2800" b="1" kern="1200" cap="all" dirty="0">
                <a:solidFill>
                  <a:schemeClr val="bg1"/>
                </a:solidFill>
                <a:latin typeface="Lato" panose="020F0502020204030203" pitchFamily="34" charset="0"/>
                <a:ea typeface="+mj-ea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</a:lstStyle>
          <a:p>
            <a:pPr lvl="0"/>
            <a:r>
              <a:rPr lang="it-IT" dirty="0"/>
              <a:t>Fare clic per modificare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</p:txBody>
      </p:sp>
      <p:sp>
        <p:nvSpPr>
          <p:cNvPr id="24" name="Segnaposto contenuto 5"/>
          <p:cNvSpPr>
            <a:spLocks noGrp="1"/>
          </p:cNvSpPr>
          <p:nvPr>
            <p:ph sz="quarter" idx="14"/>
          </p:nvPr>
        </p:nvSpPr>
        <p:spPr>
          <a:xfrm>
            <a:off x="596899" y="1893256"/>
            <a:ext cx="3663032" cy="728843"/>
          </a:xfrm>
        </p:spPr>
        <p:txBody>
          <a:bodyPr>
            <a:noAutofit/>
          </a:bodyPr>
          <a:lstStyle>
            <a:lvl1pPr algn="l">
              <a:lnSpc>
                <a:spcPts val="3250"/>
              </a:lnSpc>
              <a:defRPr lang="it-IT" sz="1400" kern="1200" baseline="0" dirty="0">
                <a:solidFill>
                  <a:schemeClr val="bg1"/>
                </a:solidFill>
                <a:latin typeface="Lato Light" panose="020F0302020204030203" pitchFamily="34" charset="77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sz="quarter" idx="13"/>
          </p:nvPr>
        </p:nvSpPr>
        <p:spPr>
          <a:xfrm>
            <a:off x="603502" y="4578079"/>
            <a:ext cx="4508347" cy="72884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it-IT" dirty="0"/>
              <a:t>Fare clic per modificare stili del testo dello schema</a:t>
            </a:r>
          </a:p>
          <a:p>
            <a:pPr lvl="1"/>
            <a:r>
              <a:rPr lang="it-IT" dirty="0"/>
              <a:t>Secondo livello</a:t>
            </a:r>
          </a:p>
        </p:txBody>
      </p:sp>
      <p:pic>
        <p:nvPicPr>
          <p:cNvPr id="140" name="Immagine 13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717" y="241061"/>
            <a:ext cx="3584990" cy="1301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279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19125" y="611100"/>
            <a:ext cx="8667750" cy="1028700"/>
          </a:xfrm>
        </p:spPr>
        <p:txBody>
          <a:bodyPr/>
          <a:lstStyle>
            <a:lvl1pPr algn="r">
              <a:defRPr sz="3200"/>
            </a:lvl1pPr>
          </a:lstStyle>
          <a:p>
            <a:r>
              <a:rPr lang="it-IT" dirty="0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19125" y="1828800"/>
            <a:ext cx="8667750" cy="4343400"/>
          </a:xfr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/>
            </a:lvl1pPr>
            <a:lvl2pPr marL="719138" indent="-363538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/>
            </a:lvl2pPr>
            <a:lvl3pPr marL="896938" indent="-1778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/>
            </a:lvl3pPr>
            <a:lvl4pPr marL="1074738" indent="-1778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400"/>
            </a:lvl4pPr>
            <a:lvl5pPr marL="1252538" indent="-1778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tabLst/>
              <a:defRPr sz="1200"/>
            </a:lvl5pPr>
          </a:lstStyle>
          <a:p>
            <a:pPr lvl="0"/>
            <a:r>
              <a:rPr lang="it-IT" dirty="0"/>
              <a:t>Fare clic per modificare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248920583"/>
      </p:ext>
    </p:extLst>
  </p:cSld>
  <p:clrMapOvr>
    <a:masterClrMapping/>
  </p:clrMapOvr>
  <p:hf sldNum="0"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19125" y="611100"/>
            <a:ext cx="8667750" cy="1028700"/>
          </a:xfrm>
        </p:spPr>
        <p:txBody>
          <a:bodyPr/>
          <a:lstStyle>
            <a:lvl1pPr algn="r">
              <a:defRPr sz="3200"/>
            </a:lvl1pPr>
          </a:lstStyle>
          <a:p>
            <a:r>
              <a:rPr lang="it-IT" dirty="0"/>
              <a:t>Fare clic per modificare lo stile del titolo</a:t>
            </a:r>
          </a:p>
        </p:txBody>
      </p:sp>
    </p:spTree>
    <p:extLst>
      <p:ext uri="{BB962C8B-B14F-4D97-AF65-F5344CB8AC3E}">
        <p14:creationId xmlns:p14="http://schemas.microsoft.com/office/powerpoint/2010/main" val="1315999967"/>
      </p:ext>
    </p:extLst>
  </p:cSld>
  <p:clrMapOvr>
    <a:masterClrMapping/>
  </p:clrMapOvr>
  <p:hf sldNum="0"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0054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9125" y="1257300"/>
            <a:ext cx="8667750" cy="1028700"/>
          </a:xfrm>
          <a:prstGeom prst="rect">
            <a:avLst/>
          </a:prstGeom>
          <a:effectLst/>
        </p:spPr>
        <p:txBody>
          <a:bodyPr vert="horz" lIns="0" tIns="192024" rIns="0" bIns="0" rtlCol="0" anchor="t" anchorCtr="0">
            <a:noAutofit/>
          </a:bodyPr>
          <a:lstStyle/>
          <a:p>
            <a:r>
              <a:rPr lang="en-US" dirty="0"/>
              <a:t>YOUR TITLE HERE</a:t>
            </a:r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619125" y="2514600"/>
            <a:ext cx="866775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Write here subtitle</a:t>
            </a:r>
          </a:p>
          <a:p>
            <a:pPr lvl="1"/>
            <a:r>
              <a:rPr lang="en-US" altLang="en-US"/>
              <a:t>Write here subtitle</a:t>
            </a:r>
          </a:p>
          <a:p>
            <a:pPr lvl="1"/>
            <a:endParaRPr lang="en-US" altLang="en-US"/>
          </a:p>
          <a:p>
            <a:pPr lvl="2"/>
            <a:r>
              <a:rPr lang="en-US" altLang="en-US"/>
              <a:t>Write here text</a:t>
            </a:r>
          </a:p>
          <a:p>
            <a:pPr lvl="3"/>
            <a:r>
              <a:rPr lang="en-US" altLang="en-US"/>
              <a:t>Write here text</a:t>
            </a:r>
          </a:p>
          <a:p>
            <a:pPr lvl="4"/>
            <a:r>
              <a:rPr lang="en-US" altLang="en-US"/>
              <a:t>Write here text </a:t>
            </a:r>
          </a:p>
        </p:txBody>
      </p:sp>
      <p:sp>
        <p:nvSpPr>
          <p:cNvPr id="6" name="Rettangolo 5"/>
          <p:cNvSpPr/>
          <p:nvPr userDrawn="1"/>
        </p:nvSpPr>
        <p:spPr>
          <a:xfrm>
            <a:off x="0" y="6477000"/>
            <a:ext cx="9906000" cy="381000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/>
          </a:p>
        </p:txBody>
      </p:sp>
      <p:pic>
        <p:nvPicPr>
          <p:cNvPr id="8" name="Picture 3" descr="Y:\IMMAGINE _COORDINATA_2014\PPT\loghi_PNG\03_Polimi_bandiera-1riga_BN_negativo_outline.png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797" y="6477000"/>
            <a:ext cx="2072203" cy="345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78" r:id="rId1"/>
    <p:sldLayoutId id="2147483980" r:id="rId2"/>
    <p:sldLayoutId id="2147483981" r:id="rId3"/>
    <p:sldLayoutId id="2147483982" r:id="rId4"/>
  </p:sldLayoutIdLst>
  <p:hf hdr="0" ftr="0" dt="0"/>
  <p:txStyles>
    <p:titleStyle>
      <a:lvl1pPr algn="l" defTabSz="741363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500" b="1" kern="1200" spc="244">
          <a:solidFill>
            <a:schemeClr val="tx2"/>
          </a:solidFill>
          <a:latin typeface="Lato" panose="020F0502020204030203" pitchFamily="34" charset="77"/>
          <a:ea typeface="+mj-ea"/>
          <a:cs typeface="+mj-cs"/>
        </a:defRPr>
      </a:lvl1pPr>
      <a:lvl2pPr algn="l" defTabSz="741363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500" b="1">
          <a:solidFill>
            <a:schemeClr val="tx2"/>
          </a:solidFill>
          <a:latin typeface="Lato" panose="020F0502020204030203" pitchFamily="34" charset="0"/>
        </a:defRPr>
      </a:lvl2pPr>
      <a:lvl3pPr algn="l" defTabSz="741363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500" b="1">
          <a:solidFill>
            <a:schemeClr val="tx2"/>
          </a:solidFill>
          <a:latin typeface="Lato" panose="020F0502020204030203" pitchFamily="34" charset="0"/>
        </a:defRPr>
      </a:lvl3pPr>
      <a:lvl4pPr algn="l" defTabSz="741363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500" b="1">
          <a:solidFill>
            <a:schemeClr val="tx2"/>
          </a:solidFill>
          <a:latin typeface="Lato" panose="020F0502020204030203" pitchFamily="34" charset="0"/>
        </a:defRPr>
      </a:lvl4pPr>
      <a:lvl5pPr algn="l" defTabSz="741363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3500" b="1">
          <a:solidFill>
            <a:schemeClr val="tx2"/>
          </a:solidFill>
          <a:latin typeface="Lato" panose="020F0502020204030203" pitchFamily="34" charset="0"/>
        </a:defRPr>
      </a:lvl5pPr>
      <a:lvl6pPr marL="457200" algn="l" defTabSz="741363" rtl="0" fontAlgn="base">
        <a:lnSpc>
          <a:spcPct val="80000"/>
        </a:lnSpc>
        <a:spcBef>
          <a:spcPct val="0"/>
        </a:spcBef>
        <a:spcAft>
          <a:spcPct val="0"/>
        </a:spcAft>
        <a:defRPr sz="3500" b="1">
          <a:solidFill>
            <a:schemeClr val="tx2"/>
          </a:solidFill>
          <a:latin typeface="Lato" panose="020F0502020204030203" pitchFamily="34" charset="0"/>
        </a:defRPr>
      </a:lvl6pPr>
      <a:lvl7pPr marL="914400" algn="l" defTabSz="741363" rtl="0" fontAlgn="base">
        <a:lnSpc>
          <a:spcPct val="80000"/>
        </a:lnSpc>
        <a:spcBef>
          <a:spcPct val="0"/>
        </a:spcBef>
        <a:spcAft>
          <a:spcPct val="0"/>
        </a:spcAft>
        <a:defRPr sz="3500" b="1">
          <a:solidFill>
            <a:schemeClr val="tx2"/>
          </a:solidFill>
          <a:latin typeface="Lato" panose="020F0502020204030203" pitchFamily="34" charset="0"/>
        </a:defRPr>
      </a:lvl7pPr>
      <a:lvl8pPr marL="1371600" algn="l" defTabSz="741363" rtl="0" fontAlgn="base">
        <a:lnSpc>
          <a:spcPct val="80000"/>
        </a:lnSpc>
        <a:spcBef>
          <a:spcPct val="0"/>
        </a:spcBef>
        <a:spcAft>
          <a:spcPct val="0"/>
        </a:spcAft>
        <a:defRPr sz="3500" b="1">
          <a:solidFill>
            <a:schemeClr val="tx2"/>
          </a:solidFill>
          <a:latin typeface="Lato" panose="020F0502020204030203" pitchFamily="34" charset="0"/>
        </a:defRPr>
      </a:lvl8pPr>
      <a:lvl9pPr marL="1828800" algn="l" defTabSz="741363" rtl="0" fontAlgn="base">
        <a:lnSpc>
          <a:spcPct val="80000"/>
        </a:lnSpc>
        <a:spcBef>
          <a:spcPct val="0"/>
        </a:spcBef>
        <a:spcAft>
          <a:spcPct val="0"/>
        </a:spcAft>
        <a:defRPr sz="3500" b="1">
          <a:solidFill>
            <a:schemeClr val="tx2"/>
          </a:solidFill>
          <a:latin typeface="Lato" panose="020F0502020204030203" pitchFamily="34" charset="0"/>
        </a:defRPr>
      </a:lvl9pPr>
    </p:titleStyle>
    <p:bodyStyle>
      <a:lvl1pPr algn="l" defTabSz="741363" rtl="0" eaLnBrk="0" fontAlgn="base" hangingPunct="0">
        <a:lnSpc>
          <a:spcPct val="150000"/>
        </a:lnSpc>
        <a:spcBef>
          <a:spcPts val="813"/>
        </a:spcBef>
        <a:spcAft>
          <a:spcPct val="0"/>
        </a:spcAft>
        <a:buFont typeface="Arial" panose="020B0604020202020204" pitchFamily="34" charset="0"/>
        <a:defRPr sz="2200" kern="1200">
          <a:solidFill>
            <a:srgbClr val="5A667F"/>
          </a:solidFill>
          <a:latin typeface="Lato" panose="020F0502020204030203" pitchFamily="34" charset="77"/>
          <a:ea typeface="+mn-ea"/>
          <a:cs typeface="Arial" panose="020B0604020202020204" pitchFamily="34" charset="0"/>
        </a:defRPr>
      </a:lvl1pPr>
      <a:lvl2pPr algn="l" defTabSz="741363" rtl="0" eaLnBrk="0" fontAlgn="base" hangingPunct="0">
        <a:lnSpc>
          <a:spcPct val="150000"/>
        </a:lnSpc>
        <a:spcBef>
          <a:spcPts val="400"/>
        </a:spcBef>
        <a:spcAft>
          <a:spcPct val="0"/>
        </a:spcAft>
        <a:buFont typeface="Arial" panose="020B0604020202020204" pitchFamily="34" charset="0"/>
        <a:defRPr sz="1400" kern="1200">
          <a:solidFill>
            <a:srgbClr val="5A667F"/>
          </a:solidFill>
          <a:latin typeface="Lato" panose="020F0502020204030203" pitchFamily="34" charset="77"/>
          <a:ea typeface="+mn-ea"/>
          <a:cs typeface="Arial" panose="020B0604020202020204" pitchFamily="34" charset="0"/>
        </a:defRPr>
      </a:lvl2pPr>
      <a:lvl3pPr algn="l" defTabSz="741363" rtl="0" eaLnBrk="0" fontAlgn="base" hangingPunct="0">
        <a:lnSpc>
          <a:spcPct val="150000"/>
        </a:lnSpc>
        <a:spcBef>
          <a:spcPts val="400"/>
        </a:spcBef>
        <a:spcAft>
          <a:spcPct val="0"/>
        </a:spcAft>
        <a:buFont typeface="Arial" panose="020B0604020202020204" pitchFamily="34" charset="0"/>
        <a:defRPr sz="900" kern="1200">
          <a:solidFill>
            <a:srgbClr val="5A667F"/>
          </a:solidFill>
          <a:latin typeface="Lato" panose="020F0502020204030203" pitchFamily="34" charset="77"/>
          <a:ea typeface="+mn-ea"/>
          <a:cs typeface="Arial" panose="020B0604020202020204" pitchFamily="34" charset="0"/>
        </a:defRPr>
      </a:lvl3pPr>
      <a:lvl4pPr algn="l" defTabSz="741363" rtl="0" eaLnBrk="0" fontAlgn="base" hangingPunct="0">
        <a:lnSpc>
          <a:spcPct val="150000"/>
        </a:lnSpc>
        <a:spcBef>
          <a:spcPts val="400"/>
        </a:spcBef>
        <a:spcAft>
          <a:spcPct val="0"/>
        </a:spcAft>
        <a:buFont typeface="Arial" panose="020B0604020202020204" pitchFamily="34" charset="0"/>
        <a:defRPr sz="800" kern="1200">
          <a:solidFill>
            <a:srgbClr val="5A667F"/>
          </a:solidFill>
          <a:latin typeface="Lato" panose="020F0502020204030203" pitchFamily="34" charset="77"/>
          <a:ea typeface="+mn-ea"/>
          <a:cs typeface="Arial" panose="020B0604020202020204" pitchFamily="34" charset="0"/>
        </a:defRPr>
      </a:lvl4pPr>
      <a:lvl5pPr algn="l" defTabSz="741363" rtl="0" eaLnBrk="0" fontAlgn="base" hangingPunct="0">
        <a:lnSpc>
          <a:spcPct val="150000"/>
        </a:lnSpc>
        <a:spcBef>
          <a:spcPts val="400"/>
        </a:spcBef>
        <a:spcAft>
          <a:spcPct val="0"/>
        </a:spcAft>
        <a:buFont typeface="Arial" panose="020B0604020202020204" pitchFamily="34" charset="0"/>
        <a:defRPr sz="800" kern="1200">
          <a:solidFill>
            <a:srgbClr val="5A667F"/>
          </a:solidFill>
          <a:latin typeface="Lato" panose="020F0502020204030203" pitchFamily="34" charset="77"/>
          <a:ea typeface="+mn-ea"/>
          <a:cs typeface="Arial" panose="020B0604020202020204" pitchFamily="34" charset="0"/>
        </a:defRPr>
      </a:lvl5pPr>
      <a:lvl6pPr marL="2042929" indent="-185721" algn="l" defTabSz="742883" rtl="0" eaLnBrk="1" latinLnBrk="0" hangingPunct="1">
        <a:lnSpc>
          <a:spcPct val="90000"/>
        </a:lnSpc>
        <a:spcBef>
          <a:spcPts val="405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414371" indent="-185721" algn="l" defTabSz="742883" rtl="0" eaLnBrk="1" latinLnBrk="0" hangingPunct="1">
        <a:lnSpc>
          <a:spcPct val="90000"/>
        </a:lnSpc>
        <a:spcBef>
          <a:spcPts val="405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785812" indent="-185721" algn="l" defTabSz="742883" rtl="0" eaLnBrk="1" latinLnBrk="0" hangingPunct="1">
        <a:lnSpc>
          <a:spcPct val="90000"/>
        </a:lnSpc>
        <a:spcBef>
          <a:spcPts val="405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3157253" indent="-185721" algn="l" defTabSz="742883" rtl="0" eaLnBrk="1" latinLnBrk="0" hangingPunct="1">
        <a:lnSpc>
          <a:spcPct val="90000"/>
        </a:lnSpc>
        <a:spcBef>
          <a:spcPts val="405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42883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1pPr>
      <a:lvl2pPr marL="371442" algn="l" defTabSz="742883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2pPr>
      <a:lvl3pPr marL="742883" algn="l" defTabSz="742883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3pPr>
      <a:lvl4pPr marL="1114326" algn="l" defTabSz="742883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485767" algn="l" defTabSz="742883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1857208" algn="l" defTabSz="742883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228649" algn="l" defTabSz="742883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600091" algn="l" defTabSz="742883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2971533" algn="l" defTabSz="742883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ACF7111-9844-4494-73D7-05FA8F5A84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468" y="4191000"/>
            <a:ext cx="3172268" cy="2200582"/>
          </a:xfrm>
          <a:prstGeom prst="rect">
            <a:avLst/>
          </a:prstGeom>
        </p:spPr>
      </p:pic>
      <p:sp>
        <p:nvSpPr>
          <p:cNvPr id="13315" name="Rectangle 3"/>
          <p:cNvSpPr>
            <a:spLocks noGrp="1" noChangeArrowheads="1"/>
          </p:cNvSpPr>
          <p:nvPr>
            <p:ph sz="quarter" idx="12"/>
          </p:nvPr>
        </p:nvSpPr>
        <p:spPr>
          <a:xfrm>
            <a:off x="476395" y="3040063"/>
            <a:ext cx="8718296" cy="549275"/>
          </a:xfrm>
        </p:spPr>
        <p:txBody>
          <a:bodyPr/>
          <a:lstStyle/>
          <a:p>
            <a:pPr eaLnBrk="1" hangingPunct="1">
              <a:buFont typeface="Wingdings 3" panose="05040102010807070707" pitchFamily="18" charset="2"/>
              <a:buNone/>
              <a:defRPr/>
            </a:pPr>
            <a:r>
              <a:rPr lang="en-US" altLang="it-IT" sz="3200" dirty="0"/>
              <a:t>KAN</a:t>
            </a:r>
            <a:r>
              <a:rPr lang="en-US" altLang="it-IT" sz="3200" cap="none" dirty="0"/>
              <a:t>s</a:t>
            </a:r>
            <a:r>
              <a:rPr lang="en-US" altLang="it-IT" sz="3200" dirty="0"/>
              <a:t>: Kolmogorov-Arnold Networks</a:t>
            </a:r>
          </a:p>
        </p:txBody>
      </p:sp>
      <p:sp>
        <p:nvSpPr>
          <p:cNvPr id="10243" name="Segnaposto contenuto 2"/>
          <p:cNvSpPr>
            <a:spLocks noGrp="1"/>
          </p:cNvSpPr>
          <p:nvPr>
            <p:ph sz="quarter" idx="14"/>
          </p:nvPr>
        </p:nvSpPr>
        <p:spPr>
          <a:xfrm>
            <a:off x="476395" y="2076023"/>
            <a:ext cx="3662363" cy="728662"/>
          </a:xfrm>
        </p:spPr>
        <p:txBody>
          <a:bodyPr/>
          <a:lstStyle/>
          <a:p>
            <a:r>
              <a:rPr lang="en-US" altLang="en-US" dirty="0">
                <a:solidFill>
                  <a:srgbClr val="8B94A5"/>
                </a:solidFill>
                <a:latin typeface="Lato Light" panose="020F0302020204030203"/>
              </a:rPr>
              <a:t>2024-2025</a:t>
            </a:r>
          </a:p>
          <a:p>
            <a:endParaRPr lang="en-US" altLang="en-US" dirty="0">
              <a:latin typeface="Lato Light" panose="020F0302020204030203"/>
            </a:endParaRPr>
          </a:p>
        </p:txBody>
      </p:sp>
      <p:sp>
        <p:nvSpPr>
          <p:cNvPr id="10244" name="Segnaposto contenuto 1"/>
          <p:cNvSpPr>
            <a:spLocks noGrp="1"/>
          </p:cNvSpPr>
          <p:nvPr>
            <p:ph sz="quarter" idx="13"/>
          </p:nvPr>
        </p:nvSpPr>
        <p:spPr>
          <a:xfrm>
            <a:off x="2971800" y="5943600"/>
            <a:ext cx="6788404" cy="728663"/>
          </a:xfrm>
        </p:spPr>
        <p:txBody>
          <a:bodyPr/>
          <a:lstStyle/>
          <a:p>
            <a:pPr algn="r">
              <a:lnSpc>
                <a:spcPct val="100000"/>
              </a:lnSpc>
            </a:pPr>
            <a:r>
              <a:rPr lang="en-US" altLang="en-US" sz="1600" dirty="0">
                <a:solidFill>
                  <a:srgbClr val="8B94A5"/>
                </a:solidFill>
                <a:latin typeface="Lato" panose="020F0502020204030203" pitchFamily="34" charset="0"/>
              </a:rPr>
              <a:t>Pasqual Matteo Romilio - 10765765</a:t>
            </a:r>
          </a:p>
          <a:p>
            <a:pPr algn="r">
              <a:lnSpc>
                <a:spcPct val="100000"/>
              </a:lnSpc>
            </a:pPr>
            <a:r>
              <a:rPr lang="en-US" altLang="en-US" sz="1600" dirty="0">
                <a:solidFill>
                  <a:srgbClr val="8B94A5"/>
                </a:solidFill>
                <a:latin typeface="Lato" panose="020F0502020204030203" pitchFamily="34" charset="0"/>
              </a:rPr>
              <a:t>Advisor Prof. Edie Miglio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CE87722-E18A-A4F8-A43A-D55B80F9D6F0}"/>
              </a:ext>
            </a:extLst>
          </p:cNvPr>
          <p:cNvSpPr txBox="1"/>
          <p:nvPr/>
        </p:nvSpPr>
        <p:spPr>
          <a:xfrm>
            <a:off x="381000" y="3569207"/>
            <a:ext cx="48141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solidFill>
                  <a:srgbClr val="5A667F"/>
                </a:solidFill>
                <a:latin typeface="Lato" panose="020F0502020204030203" pitchFamily="34" charset="0"/>
              </a:rPr>
              <a:t>Project of Numerical Analysis for Machine Learning</a:t>
            </a:r>
          </a:p>
          <a:p>
            <a:r>
              <a:rPr lang="en-US" sz="1600" b="0" dirty="0">
                <a:solidFill>
                  <a:srgbClr val="5A667F"/>
                </a:solidFill>
                <a:latin typeface="Lato" panose="020F0502020204030203" pitchFamily="34" charset="0"/>
              </a:rPr>
              <a:t>Master’s degree in Computer Science Engineering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364358-1D9D-441C-0E80-8794C406A6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C7349-7CCB-79CB-D22F-0C6B290E8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Hyperparameters</a:t>
            </a:r>
            <a:endParaRPr sz="2400" dirty="0"/>
          </a:p>
        </p:txBody>
      </p:sp>
      <p:sp>
        <p:nvSpPr>
          <p:cNvPr id="3" name="Content Placeholder 2" descr="phi&#10;">
            <a:extLst>
              <a:ext uri="{FF2B5EF4-FFF2-40B4-BE49-F238E27FC236}">
                <a16:creationId xmlns:a16="http://schemas.microsoft.com/office/drawing/2014/main" id="{C00B947F-59DE-AC78-6B63-2562E384A0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24000"/>
            <a:ext cx="8667750" cy="487680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The hyperparameters of a Kolmogorov-Arnold Network (KAN) are as follows:</a:t>
            </a:r>
          </a:p>
          <a:p>
            <a:r>
              <a:rPr lang="en-US" sz="1800" dirty="0"/>
              <a:t>L: the depth of the KAN</a:t>
            </a:r>
          </a:p>
          <a:p>
            <a:r>
              <a:rPr lang="en-US" sz="1800" dirty="0"/>
              <a:t>N ∈ {n₀, ..., nₗ}: the width of each layer</a:t>
            </a:r>
          </a:p>
          <a:p>
            <a:r>
              <a:rPr lang="en-US" sz="1800" dirty="0"/>
              <a:t>k: the number of B-splines used in the linear combination of each spline. </a:t>
            </a:r>
          </a:p>
          <a:p>
            <a:r>
              <a:rPr lang="en-US" sz="1800" dirty="0"/>
              <a:t>G: the number of control points for each B-spline</a:t>
            </a:r>
          </a:p>
          <a:p>
            <a:pPr marL="0" indent="0">
              <a:buNone/>
            </a:pPr>
            <a:r>
              <a:rPr lang="en-US" sz="1800" dirty="0"/>
              <a:t>Given these hyperparameters L, N, G, and k, and considering N as the largest 𝑛∈𝑁 the total number of parameters in a KAN can be expressed as 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In contrast, a multi-layer perceptron (MLP) with hyperparameters L, N requires only 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However, KANs typically require much smaller values of N compared to MLPs</a:t>
            </a:r>
            <a:endParaRPr sz="1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1D804B8-156B-F048-0971-181AF6492F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9900" y="3931920"/>
            <a:ext cx="3886200" cy="3815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7AAA238-B4EF-9AE7-8A59-1C52990764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7657" y="5138860"/>
            <a:ext cx="1190685" cy="39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5069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8E812C-280D-C3C0-EBF3-07F0128C2C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7AE4E-D34B-AD2E-043D-0FE5BD00B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err="1"/>
              <a:t>Inizialization</a:t>
            </a:r>
            <a:r>
              <a:rPr lang="en-US" sz="2400" dirty="0"/>
              <a:t> and Training</a:t>
            </a:r>
            <a:endParaRPr sz="2400" dirty="0"/>
          </a:p>
        </p:txBody>
      </p:sp>
      <p:sp>
        <p:nvSpPr>
          <p:cNvPr id="3" name="Content Placeholder 2" descr="phi&#10;">
            <a:extLst>
              <a:ext uri="{FF2B5EF4-FFF2-40B4-BE49-F238E27FC236}">
                <a16:creationId xmlns:a16="http://schemas.microsoft.com/office/drawing/2014/main" id="{F47D6902-687E-5915-6B66-8CD84E47ED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975080"/>
            <a:ext cx="8667750" cy="487680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KANs can be initialized and trained just like any other neural network. </a:t>
            </a:r>
          </a:p>
          <a:p>
            <a:pPr marL="0" indent="0">
              <a:buNone/>
            </a:pPr>
            <a:r>
              <a:rPr lang="en-US" sz="1800" dirty="0"/>
              <a:t>Specifically for Training:</a:t>
            </a:r>
          </a:p>
          <a:p>
            <a:r>
              <a:rPr lang="en-US" sz="1800" dirty="0"/>
              <a:t>Forward propagation: Compute</a:t>
            </a:r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Backward propagation: Compute the loss using LSM or cross-entropy, and then adjust the weights and splines using optimization methods such as Gradient Descent (GD), Stochastic Gradient Descent (SGD), Newton's Method (NM),            BFGS, or others.</a:t>
            </a:r>
            <a:endParaRPr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CE5ED6-AFAC-AC44-31FE-E1E5E2D363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3124200"/>
            <a:ext cx="4495800" cy="429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7785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FD4807-4743-07C1-84E0-0FF03EE099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87E9F-DD66-2C0B-774E-D225ACF05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Accuracy</a:t>
            </a:r>
            <a:endParaRPr sz="2400" dirty="0"/>
          </a:p>
        </p:txBody>
      </p:sp>
      <p:sp>
        <p:nvSpPr>
          <p:cNvPr id="3" name="Content Placeholder 2" descr="phi&#10;">
            <a:extLst>
              <a:ext uri="{FF2B5EF4-FFF2-40B4-BE49-F238E27FC236}">
                <a16:creationId xmlns:a16="http://schemas.microsoft.com/office/drawing/2014/main" id="{2CF54296-DB9F-E503-C291-D28D26758C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461" y="1752600"/>
            <a:ext cx="8667750" cy="102870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KANs consistently outperform MLPs, achieving significantly lower test loss across a range of parameters, and at much lower network depth (number of layers).</a:t>
            </a:r>
          </a:p>
          <a:p>
            <a:pPr marL="0" indent="0">
              <a:buNone/>
            </a:pPr>
            <a:r>
              <a:rPr lang="en-US" sz="1800" dirty="0"/>
              <a:t>The performance of MLPs almost stagnates as the number of parameters increases.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52F375-980D-4219-2BAD-BA80164FC1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3124200"/>
            <a:ext cx="9220200" cy="2103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765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6B7CAE-D4DF-871B-9170-83A86B029E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CF861-054A-03F4-DDEB-85B711BF4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Drawbacks</a:t>
            </a:r>
            <a:endParaRPr sz="2400" dirty="0"/>
          </a:p>
        </p:txBody>
      </p:sp>
      <p:sp>
        <p:nvSpPr>
          <p:cNvPr id="3" name="Content Placeholder 2" descr="phi&#10;">
            <a:extLst>
              <a:ext uri="{FF2B5EF4-FFF2-40B4-BE49-F238E27FC236}">
                <a16:creationId xmlns:a16="http://schemas.microsoft.com/office/drawing/2014/main" id="{141EB122-48B8-8903-17D0-1A3449233B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173" y="1447800"/>
            <a:ext cx="8667750" cy="160020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Currently, the biggest bottleneck of KANs lies in their slow training. </a:t>
            </a:r>
          </a:p>
          <a:p>
            <a:pPr marL="0" indent="0">
              <a:buNone/>
            </a:pPr>
            <a:r>
              <a:rPr lang="en-US" sz="1800" dirty="0"/>
              <a:t>KANs are typically 10 times slower than MLPs, given the same number of parameters (though KANs require fewer parameters than MLPs to accomplish the same task). </a:t>
            </a:r>
          </a:p>
          <a:p>
            <a:pPr marL="0" indent="0">
              <a:buNone/>
            </a:pPr>
            <a:r>
              <a:rPr lang="en-US" sz="1800" dirty="0"/>
              <a:t>This is primarily caused by the complex reshaping of spline(x), particularly on B-spline control points.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When should </a:t>
            </a:r>
          </a:p>
          <a:p>
            <a:pPr marL="0" indent="0">
              <a:buNone/>
            </a:pPr>
            <a:r>
              <a:rPr lang="en-US" sz="1800" dirty="0"/>
              <a:t>we use KANs?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515664-D924-7D25-2BFA-0DD124DBF5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7312" y="3060192"/>
            <a:ext cx="6391275" cy="2671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9268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3C63AB-8BB7-2E67-21C2-FAC1FBE709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90AC3-27D7-FF49-4D54-FFEA3B5A1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Advanced: </a:t>
            </a:r>
            <a:r>
              <a:rPr lang="en-US" sz="2400" dirty="0" err="1"/>
              <a:t>Sparsification</a:t>
            </a:r>
            <a:r>
              <a:rPr lang="en-US" sz="2400" dirty="0"/>
              <a:t> (1)</a:t>
            </a:r>
            <a:endParaRPr sz="2400" dirty="0"/>
          </a:p>
        </p:txBody>
      </p:sp>
      <p:sp>
        <p:nvSpPr>
          <p:cNvPr id="3" name="Content Placeholder 2" descr="phi&#10;">
            <a:extLst>
              <a:ext uri="{FF2B5EF4-FFF2-40B4-BE49-F238E27FC236}">
                <a16:creationId xmlns:a16="http://schemas.microsoft.com/office/drawing/2014/main" id="{1CFB542A-3433-1F3C-E513-CBAEC4096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173" y="1447800"/>
            <a:ext cx="8667750" cy="102870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For MLPs, L1 regularization of linear weights is used to promote sparsity, thereby improving predictions. KANs can adopt this high-level concept by modifying it to achieve the same result.</a:t>
            </a:r>
          </a:p>
        </p:txBody>
      </p:sp>
      <p:sp>
        <p:nvSpPr>
          <p:cNvPr id="9" name="Content Placeholder 2" descr="phi&#10;">
            <a:extLst>
              <a:ext uri="{FF2B5EF4-FFF2-40B4-BE49-F238E27FC236}">
                <a16:creationId xmlns:a16="http://schemas.microsoft.com/office/drawing/2014/main" id="{9BDE5856-FF57-A30E-091D-71378E17B494}"/>
              </a:ext>
            </a:extLst>
          </p:cNvPr>
          <p:cNvSpPr txBox="1">
            <a:spLocks/>
          </p:cNvSpPr>
          <p:nvPr/>
        </p:nvSpPr>
        <p:spPr bwMode="auto">
          <a:xfrm>
            <a:off x="616077" y="2449800"/>
            <a:ext cx="8667750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defTabSz="741363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rgbClr val="5A667F"/>
                </a:solidFill>
                <a:latin typeface="Lato" panose="020F0502020204030203" pitchFamily="34" charset="77"/>
                <a:ea typeface="+mn-ea"/>
                <a:cs typeface="Arial" panose="020B0604020202020204" pitchFamily="34" charset="0"/>
              </a:defRPr>
            </a:lvl1pPr>
            <a:lvl2pPr marL="719138" indent="-363538" algn="l" defTabSz="741363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rgbClr val="5A667F"/>
                </a:solidFill>
                <a:latin typeface="Lato" panose="020F0502020204030203" pitchFamily="34" charset="77"/>
                <a:ea typeface="+mn-ea"/>
                <a:cs typeface="Arial" panose="020B0604020202020204" pitchFamily="34" charset="0"/>
              </a:defRPr>
            </a:lvl2pPr>
            <a:lvl3pPr marL="896938" indent="-177800" algn="l" defTabSz="741363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 kern="1200">
                <a:solidFill>
                  <a:srgbClr val="5A667F"/>
                </a:solidFill>
                <a:latin typeface="Lato" panose="020F0502020204030203" pitchFamily="34" charset="77"/>
                <a:ea typeface="+mn-ea"/>
                <a:cs typeface="Arial" panose="020B0604020202020204" pitchFamily="34" charset="0"/>
              </a:defRPr>
            </a:lvl3pPr>
            <a:lvl4pPr marL="1074738" indent="-177800" algn="l" defTabSz="741363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 kern="1200">
                <a:solidFill>
                  <a:srgbClr val="5A667F"/>
                </a:solidFill>
                <a:latin typeface="Lato" panose="020F0502020204030203" pitchFamily="34" charset="77"/>
                <a:ea typeface="+mn-ea"/>
                <a:cs typeface="Arial" panose="020B0604020202020204" pitchFamily="34" charset="0"/>
              </a:defRPr>
            </a:lvl4pPr>
            <a:lvl5pPr marL="1252538" indent="-177800" algn="l" defTabSz="741363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/>
              <a:defRPr sz="1200" kern="1200">
                <a:solidFill>
                  <a:srgbClr val="5A667F"/>
                </a:solidFill>
                <a:latin typeface="Lato" panose="020F0502020204030203" pitchFamily="34" charset="77"/>
                <a:ea typeface="+mn-ea"/>
                <a:cs typeface="Arial" panose="020B0604020202020204" pitchFamily="34" charset="0"/>
              </a:defRPr>
            </a:lvl5pPr>
            <a:lvl6pPr marL="2042929" indent="-185721" algn="l" defTabSz="742883" rtl="0" eaLnBrk="1" latinLnBrk="0" hangingPunct="1">
              <a:lnSpc>
                <a:spcPct val="90000"/>
              </a:lnSpc>
              <a:spcBef>
                <a:spcPts val="405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14371" indent="-185721" algn="l" defTabSz="742883" rtl="0" eaLnBrk="1" latinLnBrk="0" hangingPunct="1">
              <a:lnSpc>
                <a:spcPct val="90000"/>
              </a:lnSpc>
              <a:spcBef>
                <a:spcPts val="405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85812" indent="-185721" algn="l" defTabSz="742883" rtl="0" eaLnBrk="1" latinLnBrk="0" hangingPunct="1">
              <a:lnSpc>
                <a:spcPct val="90000"/>
              </a:lnSpc>
              <a:spcBef>
                <a:spcPts val="405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57253" indent="-185721" algn="l" defTabSz="742883" rtl="0" eaLnBrk="1" latinLnBrk="0" hangingPunct="1">
              <a:lnSpc>
                <a:spcPct val="90000"/>
              </a:lnSpc>
              <a:spcBef>
                <a:spcPts val="405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0" dirty="0"/>
              <a:t>The L1 norm of an activation function ϕ as its average magnitude over its Np inputs: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B42468A-B2A6-3A90-41C1-5C12973BAB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0159" y="2895596"/>
            <a:ext cx="2391109" cy="98121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9F95F33-18A9-AB5C-645C-812644D418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0159" y="4579304"/>
            <a:ext cx="2353003" cy="933580"/>
          </a:xfrm>
          <a:prstGeom prst="rect">
            <a:avLst/>
          </a:prstGeom>
        </p:spPr>
      </p:pic>
      <p:sp>
        <p:nvSpPr>
          <p:cNvPr id="14" name="Content Placeholder 2" descr="phi&#10;">
            <a:extLst>
              <a:ext uri="{FF2B5EF4-FFF2-40B4-BE49-F238E27FC236}">
                <a16:creationId xmlns:a16="http://schemas.microsoft.com/office/drawing/2014/main" id="{7DAFC50C-9AE2-C9BA-488F-0BA4C7D047D7}"/>
              </a:ext>
            </a:extLst>
          </p:cNvPr>
          <p:cNvSpPr txBox="1">
            <a:spLocks/>
          </p:cNvSpPr>
          <p:nvPr/>
        </p:nvSpPr>
        <p:spPr bwMode="auto">
          <a:xfrm>
            <a:off x="616077" y="4086290"/>
            <a:ext cx="8667750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defTabSz="741363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rgbClr val="5A667F"/>
                </a:solidFill>
                <a:latin typeface="Lato" panose="020F0502020204030203" pitchFamily="34" charset="77"/>
                <a:ea typeface="+mn-ea"/>
                <a:cs typeface="Arial" panose="020B0604020202020204" pitchFamily="34" charset="0"/>
              </a:defRPr>
            </a:lvl1pPr>
            <a:lvl2pPr marL="719138" indent="-363538" algn="l" defTabSz="741363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rgbClr val="5A667F"/>
                </a:solidFill>
                <a:latin typeface="Lato" panose="020F0502020204030203" pitchFamily="34" charset="77"/>
                <a:ea typeface="+mn-ea"/>
                <a:cs typeface="Arial" panose="020B0604020202020204" pitchFamily="34" charset="0"/>
              </a:defRPr>
            </a:lvl2pPr>
            <a:lvl3pPr marL="896938" indent="-177800" algn="l" defTabSz="741363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 kern="1200">
                <a:solidFill>
                  <a:srgbClr val="5A667F"/>
                </a:solidFill>
                <a:latin typeface="Lato" panose="020F0502020204030203" pitchFamily="34" charset="77"/>
                <a:ea typeface="+mn-ea"/>
                <a:cs typeface="Arial" panose="020B0604020202020204" pitchFamily="34" charset="0"/>
              </a:defRPr>
            </a:lvl3pPr>
            <a:lvl4pPr marL="1074738" indent="-177800" algn="l" defTabSz="741363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 kern="1200">
                <a:solidFill>
                  <a:srgbClr val="5A667F"/>
                </a:solidFill>
                <a:latin typeface="Lato" panose="020F0502020204030203" pitchFamily="34" charset="77"/>
                <a:ea typeface="+mn-ea"/>
                <a:cs typeface="Arial" panose="020B0604020202020204" pitchFamily="34" charset="0"/>
              </a:defRPr>
            </a:lvl4pPr>
            <a:lvl5pPr marL="1252538" indent="-177800" algn="l" defTabSz="741363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/>
              <a:defRPr sz="1200" kern="1200">
                <a:solidFill>
                  <a:srgbClr val="5A667F"/>
                </a:solidFill>
                <a:latin typeface="Lato" panose="020F0502020204030203" pitchFamily="34" charset="77"/>
                <a:ea typeface="+mn-ea"/>
                <a:cs typeface="Arial" panose="020B0604020202020204" pitchFamily="34" charset="0"/>
              </a:defRPr>
            </a:lvl5pPr>
            <a:lvl6pPr marL="2042929" indent="-185721" algn="l" defTabSz="742883" rtl="0" eaLnBrk="1" latinLnBrk="0" hangingPunct="1">
              <a:lnSpc>
                <a:spcPct val="90000"/>
              </a:lnSpc>
              <a:spcBef>
                <a:spcPts val="405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14371" indent="-185721" algn="l" defTabSz="742883" rtl="0" eaLnBrk="1" latinLnBrk="0" hangingPunct="1">
              <a:lnSpc>
                <a:spcPct val="90000"/>
              </a:lnSpc>
              <a:spcBef>
                <a:spcPts val="405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85812" indent="-185721" algn="l" defTabSz="742883" rtl="0" eaLnBrk="1" latinLnBrk="0" hangingPunct="1">
              <a:lnSpc>
                <a:spcPct val="90000"/>
              </a:lnSpc>
              <a:spcBef>
                <a:spcPts val="405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57253" indent="-185721" algn="l" defTabSz="742883" rtl="0" eaLnBrk="1" latinLnBrk="0" hangingPunct="1">
              <a:lnSpc>
                <a:spcPct val="90000"/>
              </a:lnSpc>
              <a:spcBef>
                <a:spcPts val="405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0" dirty="0"/>
              <a:t>The L1 norm of a layer is the sum of all the activation functions norm :</a:t>
            </a:r>
          </a:p>
        </p:txBody>
      </p:sp>
    </p:spTree>
    <p:extLst>
      <p:ext uri="{BB962C8B-B14F-4D97-AF65-F5344CB8AC3E}">
        <p14:creationId xmlns:p14="http://schemas.microsoft.com/office/powerpoint/2010/main" val="16311256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1B67D2-B793-8717-77C1-4079676E49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411D5-0340-8F6D-F2D9-DEEF49E9B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Advanced: </a:t>
            </a:r>
            <a:r>
              <a:rPr lang="en-US" sz="2400" dirty="0" err="1"/>
              <a:t>Sparsification</a:t>
            </a:r>
            <a:r>
              <a:rPr lang="en-US" sz="2400" dirty="0"/>
              <a:t> (2)</a:t>
            </a:r>
            <a:endParaRPr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F3E83C-F079-C56E-20C3-91CDBEE798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294" y="4376835"/>
            <a:ext cx="5039428" cy="83831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7D4DCDC-8A79-6A54-3B8D-F35B94A5E0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9400" y="2809150"/>
            <a:ext cx="3877216" cy="790685"/>
          </a:xfrm>
          <a:prstGeom prst="rect">
            <a:avLst/>
          </a:prstGeom>
        </p:spPr>
      </p:pic>
      <p:sp>
        <p:nvSpPr>
          <p:cNvPr id="9" name="Content Placeholder 2" descr="phi&#10;">
            <a:extLst>
              <a:ext uri="{FF2B5EF4-FFF2-40B4-BE49-F238E27FC236}">
                <a16:creationId xmlns:a16="http://schemas.microsoft.com/office/drawing/2014/main" id="{8A2183F9-243B-C447-6D52-04233634B162}"/>
              </a:ext>
            </a:extLst>
          </p:cNvPr>
          <p:cNvSpPr txBox="1">
            <a:spLocks/>
          </p:cNvSpPr>
          <p:nvPr/>
        </p:nvSpPr>
        <p:spPr bwMode="auto">
          <a:xfrm>
            <a:off x="762000" y="1642848"/>
            <a:ext cx="8667750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defTabSz="741363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rgbClr val="5A667F"/>
                </a:solidFill>
                <a:latin typeface="Lato" panose="020F0502020204030203" pitchFamily="34" charset="77"/>
                <a:ea typeface="+mn-ea"/>
                <a:cs typeface="Arial" panose="020B0604020202020204" pitchFamily="34" charset="0"/>
              </a:defRPr>
            </a:lvl1pPr>
            <a:lvl2pPr marL="719138" indent="-363538" algn="l" defTabSz="741363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rgbClr val="5A667F"/>
                </a:solidFill>
                <a:latin typeface="Lato" panose="020F0502020204030203" pitchFamily="34" charset="77"/>
                <a:ea typeface="+mn-ea"/>
                <a:cs typeface="Arial" panose="020B0604020202020204" pitchFamily="34" charset="0"/>
              </a:defRPr>
            </a:lvl2pPr>
            <a:lvl3pPr marL="896938" indent="-177800" algn="l" defTabSz="741363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 kern="1200">
                <a:solidFill>
                  <a:srgbClr val="5A667F"/>
                </a:solidFill>
                <a:latin typeface="Lato" panose="020F0502020204030203" pitchFamily="34" charset="77"/>
                <a:ea typeface="+mn-ea"/>
                <a:cs typeface="Arial" panose="020B0604020202020204" pitchFamily="34" charset="0"/>
              </a:defRPr>
            </a:lvl3pPr>
            <a:lvl4pPr marL="1074738" indent="-177800" algn="l" defTabSz="741363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 kern="1200">
                <a:solidFill>
                  <a:srgbClr val="5A667F"/>
                </a:solidFill>
                <a:latin typeface="Lato" panose="020F0502020204030203" pitchFamily="34" charset="77"/>
                <a:ea typeface="+mn-ea"/>
                <a:cs typeface="Arial" panose="020B0604020202020204" pitchFamily="34" charset="0"/>
              </a:defRPr>
            </a:lvl4pPr>
            <a:lvl5pPr marL="1252538" indent="-177800" algn="l" defTabSz="741363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/>
              <a:defRPr sz="1200" kern="1200">
                <a:solidFill>
                  <a:srgbClr val="5A667F"/>
                </a:solidFill>
                <a:latin typeface="Lato" panose="020F0502020204030203" pitchFamily="34" charset="77"/>
                <a:ea typeface="+mn-ea"/>
                <a:cs typeface="Arial" panose="020B0604020202020204" pitchFamily="34" charset="0"/>
              </a:defRPr>
            </a:lvl5pPr>
            <a:lvl6pPr marL="2042929" indent="-185721" algn="l" defTabSz="742883" rtl="0" eaLnBrk="1" latinLnBrk="0" hangingPunct="1">
              <a:lnSpc>
                <a:spcPct val="90000"/>
              </a:lnSpc>
              <a:spcBef>
                <a:spcPts val="405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14371" indent="-185721" algn="l" defTabSz="742883" rtl="0" eaLnBrk="1" latinLnBrk="0" hangingPunct="1">
              <a:lnSpc>
                <a:spcPct val="90000"/>
              </a:lnSpc>
              <a:spcBef>
                <a:spcPts val="405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85812" indent="-185721" algn="l" defTabSz="742883" rtl="0" eaLnBrk="1" latinLnBrk="0" hangingPunct="1">
              <a:lnSpc>
                <a:spcPct val="90000"/>
              </a:lnSpc>
              <a:spcBef>
                <a:spcPts val="405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57253" indent="-185721" algn="l" defTabSz="742883" rtl="0" eaLnBrk="1" latinLnBrk="0" hangingPunct="1">
              <a:lnSpc>
                <a:spcPct val="90000"/>
              </a:lnSpc>
              <a:spcBef>
                <a:spcPts val="405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0" dirty="0"/>
              <a:t>Experimentally, we find that L1 regularization alone is </a:t>
            </a:r>
            <a:r>
              <a:rPr lang="en-US" sz="1800" b="0" dirty="0" err="1"/>
              <a:t>insufficien</a:t>
            </a:r>
            <a:r>
              <a:rPr lang="en-US" sz="1800" b="0" dirty="0"/>
              <a:t> for </a:t>
            </a:r>
            <a:r>
              <a:rPr lang="en-US" sz="1800" b="0" dirty="0" err="1"/>
              <a:t>sparsification</a:t>
            </a:r>
            <a:r>
              <a:rPr lang="en-US" sz="1800" b="0" dirty="0"/>
              <a:t>.</a:t>
            </a:r>
          </a:p>
          <a:p>
            <a:pPr marL="0" indent="0">
              <a:buNone/>
            </a:pPr>
            <a:r>
              <a:rPr lang="en-US" sz="1800" b="0" dirty="0"/>
              <a:t>Instead, additional entropy regularization encourages the model to use activation functions with lower complexity and fewer degrees of freedom</a:t>
            </a:r>
          </a:p>
        </p:txBody>
      </p:sp>
      <p:sp>
        <p:nvSpPr>
          <p:cNvPr id="14" name="Content Placeholder 2" descr="phi&#10;">
            <a:extLst>
              <a:ext uri="{FF2B5EF4-FFF2-40B4-BE49-F238E27FC236}">
                <a16:creationId xmlns:a16="http://schemas.microsoft.com/office/drawing/2014/main" id="{58F3A33B-CD50-B058-179F-AC2F1D9541D9}"/>
              </a:ext>
            </a:extLst>
          </p:cNvPr>
          <p:cNvSpPr txBox="1">
            <a:spLocks/>
          </p:cNvSpPr>
          <p:nvPr/>
        </p:nvSpPr>
        <p:spPr bwMode="auto">
          <a:xfrm>
            <a:off x="762000" y="3962400"/>
            <a:ext cx="8667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defTabSz="741363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rgbClr val="5A667F"/>
                </a:solidFill>
                <a:latin typeface="Lato" panose="020F0502020204030203" pitchFamily="34" charset="77"/>
                <a:ea typeface="+mn-ea"/>
                <a:cs typeface="Arial" panose="020B0604020202020204" pitchFamily="34" charset="0"/>
              </a:defRPr>
            </a:lvl1pPr>
            <a:lvl2pPr marL="719138" indent="-363538" algn="l" defTabSz="741363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rgbClr val="5A667F"/>
                </a:solidFill>
                <a:latin typeface="Lato" panose="020F0502020204030203" pitchFamily="34" charset="77"/>
                <a:ea typeface="+mn-ea"/>
                <a:cs typeface="Arial" panose="020B0604020202020204" pitchFamily="34" charset="0"/>
              </a:defRPr>
            </a:lvl2pPr>
            <a:lvl3pPr marL="896938" indent="-177800" algn="l" defTabSz="741363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 kern="1200">
                <a:solidFill>
                  <a:srgbClr val="5A667F"/>
                </a:solidFill>
                <a:latin typeface="Lato" panose="020F0502020204030203" pitchFamily="34" charset="77"/>
                <a:ea typeface="+mn-ea"/>
                <a:cs typeface="Arial" panose="020B0604020202020204" pitchFamily="34" charset="0"/>
              </a:defRPr>
            </a:lvl3pPr>
            <a:lvl4pPr marL="1074738" indent="-177800" algn="l" defTabSz="741363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 kern="1200">
                <a:solidFill>
                  <a:srgbClr val="5A667F"/>
                </a:solidFill>
                <a:latin typeface="Lato" panose="020F0502020204030203" pitchFamily="34" charset="77"/>
                <a:ea typeface="+mn-ea"/>
                <a:cs typeface="Arial" panose="020B0604020202020204" pitchFamily="34" charset="0"/>
              </a:defRPr>
            </a:lvl4pPr>
            <a:lvl5pPr marL="1252538" indent="-177800" algn="l" defTabSz="741363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/>
              <a:defRPr sz="1200" kern="1200">
                <a:solidFill>
                  <a:srgbClr val="5A667F"/>
                </a:solidFill>
                <a:latin typeface="Lato" panose="020F0502020204030203" pitchFamily="34" charset="77"/>
                <a:ea typeface="+mn-ea"/>
                <a:cs typeface="Arial" panose="020B0604020202020204" pitchFamily="34" charset="0"/>
              </a:defRPr>
            </a:lvl5pPr>
            <a:lvl6pPr marL="2042929" indent="-185721" algn="l" defTabSz="742883" rtl="0" eaLnBrk="1" latinLnBrk="0" hangingPunct="1">
              <a:lnSpc>
                <a:spcPct val="90000"/>
              </a:lnSpc>
              <a:spcBef>
                <a:spcPts val="405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14371" indent="-185721" algn="l" defTabSz="742883" rtl="0" eaLnBrk="1" latinLnBrk="0" hangingPunct="1">
              <a:lnSpc>
                <a:spcPct val="90000"/>
              </a:lnSpc>
              <a:spcBef>
                <a:spcPts val="405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85812" indent="-185721" algn="l" defTabSz="742883" rtl="0" eaLnBrk="1" latinLnBrk="0" hangingPunct="1">
              <a:lnSpc>
                <a:spcPct val="90000"/>
              </a:lnSpc>
              <a:spcBef>
                <a:spcPts val="405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57253" indent="-185721" algn="l" defTabSz="742883" rtl="0" eaLnBrk="1" latinLnBrk="0" hangingPunct="1">
              <a:lnSpc>
                <a:spcPct val="90000"/>
              </a:lnSpc>
              <a:spcBef>
                <a:spcPts val="405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0" dirty="0"/>
              <a:t>Then the final regularization will be:</a:t>
            </a:r>
          </a:p>
        </p:txBody>
      </p:sp>
    </p:spTree>
    <p:extLst>
      <p:ext uri="{BB962C8B-B14F-4D97-AF65-F5344CB8AC3E}">
        <p14:creationId xmlns:p14="http://schemas.microsoft.com/office/powerpoint/2010/main" val="22746295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4D265A-5F63-2F6C-A57F-98F88D582A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D73E5-B094-9627-4586-ED4763D7E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125" y="419100"/>
            <a:ext cx="8667750" cy="1028700"/>
          </a:xfrm>
        </p:spPr>
        <p:txBody>
          <a:bodyPr/>
          <a:lstStyle/>
          <a:p>
            <a:r>
              <a:rPr lang="en-US" sz="2400" dirty="0"/>
              <a:t>Advanced: Pruning and </a:t>
            </a:r>
            <a:r>
              <a:rPr lang="en-US" sz="2400" dirty="0" err="1"/>
              <a:t>Symbolification</a:t>
            </a:r>
            <a:endParaRPr sz="2400" dirty="0"/>
          </a:p>
        </p:txBody>
      </p:sp>
      <p:sp>
        <p:nvSpPr>
          <p:cNvPr id="3" name="Content Placeholder 2" descr="phi&#10;">
            <a:extLst>
              <a:ext uri="{FF2B5EF4-FFF2-40B4-BE49-F238E27FC236}">
                <a16:creationId xmlns:a16="http://schemas.microsoft.com/office/drawing/2014/main" id="{07075380-9030-DE92-3F25-E961F73BC7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125" y="1181100"/>
            <a:ext cx="8667750" cy="251460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PRUNING: We may also want to prune the network to a smaller subnetwork by eliminating all the non-essential nodes. In matrix form, these nodes will be represented as 0.</a:t>
            </a:r>
          </a:p>
          <a:p>
            <a:pPr marL="0" indent="0">
              <a:buNone/>
            </a:pPr>
            <a:br>
              <a:rPr lang="en-US" sz="1800" dirty="0"/>
            </a:br>
            <a:r>
              <a:rPr lang="en-US" sz="1800" dirty="0"/>
              <a:t>SYMBOLIFICATION: In some cases, after pruning, we suspect that some activation functions are very similar to symbolic functions then </a:t>
            </a:r>
            <a:r>
              <a:rPr lang="en-US" sz="1800" dirty="0" err="1"/>
              <a:t>symbolification</a:t>
            </a:r>
            <a:r>
              <a:rPr lang="en-US" sz="1800" dirty="0"/>
              <a:t> provides an interface to set the symbolic ϕ to their specified symbolic form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C96A1F-A2D9-8828-F265-7E02A3370E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7450" y="3505200"/>
            <a:ext cx="4991100" cy="2685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3180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A4D638-51B1-AE6E-A6E4-D304CCC949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E77B8-1E3C-E959-0079-4BD7ED70F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Interpretability</a:t>
            </a:r>
            <a:endParaRPr sz="2400" dirty="0"/>
          </a:p>
        </p:txBody>
      </p:sp>
      <p:sp>
        <p:nvSpPr>
          <p:cNvPr id="3" name="Content Placeholder 2" descr="phi&#10;">
            <a:extLst>
              <a:ext uri="{FF2B5EF4-FFF2-40B4-BE49-F238E27FC236}">
                <a16:creationId xmlns:a16="http://schemas.microsoft.com/office/drawing/2014/main" id="{FDB07BD1-F3D8-11A1-8D71-F13DCDF241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173" y="1447800"/>
            <a:ext cx="8667750" cy="160020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Kolmogorov-Arnold networks are interpretable since they learn univariate functions at all levels and it is relatively easy to determine the structure learned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6BDC41-0D30-9919-82DA-F350C48200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2628276"/>
            <a:ext cx="3810000" cy="28137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EC08799-43B4-2206-1EE9-8A8B36A98D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1800" y="2218644"/>
            <a:ext cx="3419952" cy="4096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F4DC946-AAC0-5DF0-C312-E35D5A5632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6624" y="5768065"/>
            <a:ext cx="5562600" cy="453603"/>
          </a:xfrm>
          <a:prstGeom prst="rect">
            <a:avLst/>
          </a:prstGeom>
        </p:spPr>
      </p:pic>
      <p:sp>
        <p:nvSpPr>
          <p:cNvPr id="10" name="Content Placeholder 2" descr="phi&#10;">
            <a:extLst>
              <a:ext uri="{FF2B5EF4-FFF2-40B4-BE49-F238E27FC236}">
                <a16:creationId xmlns:a16="http://schemas.microsoft.com/office/drawing/2014/main" id="{7D93EB70-65CD-CC22-8CE3-E7D16B5C034A}"/>
              </a:ext>
            </a:extLst>
          </p:cNvPr>
          <p:cNvSpPr txBox="1">
            <a:spLocks/>
          </p:cNvSpPr>
          <p:nvPr/>
        </p:nvSpPr>
        <p:spPr bwMode="auto">
          <a:xfrm>
            <a:off x="619125" y="5782056"/>
            <a:ext cx="947499" cy="602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defTabSz="741363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rgbClr val="5A667F"/>
                </a:solidFill>
                <a:latin typeface="Lato" panose="020F0502020204030203" pitchFamily="34" charset="77"/>
                <a:ea typeface="+mn-ea"/>
                <a:cs typeface="Arial" panose="020B0604020202020204" pitchFamily="34" charset="0"/>
              </a:defRPr>
            </a:lvl1pPr>
            <a:lvl2pPr marL="719138" indent="-363538" algn="l" defTabSz="741363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rgbClr val="5A667F"/>
                </a:solidFill>
                <a:latin typeface="Lato" panose="020F0502020204030203" pitchFamily="34" charset="77"/>
                <a:ea typeface="+mn-ea"/>
                <a:cs typeface="Arial" panose="020B0604020202020204" pitchFamily="34" charset="0"/>
              </a:defRPr>
            </a:lvl2pPr>
            <a:lvl3pPr marL="896938" indent="-177800" algn="l" defTabSz="741363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 kern="1200">
                <a:solidFill>
                  <a:srgbClr val="5A667F"/>
                </a:solidFill>
                <a:latin typeface="Lato" panose="020F0502020204030203" pitchFamily="34" charset="77"/>
                <a:ea typeface="+mn-ea"/>
                <a:cs typeface="Arial" panose="020B0604020202020204" pitchFamily="34" charset="0"/>
              </a:defRPr>
            </a:lvl3pPr>
            <a:lvl4pPr marL="1074738" indent="-177800" algn="l" defTabSz="741363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 kern="1200">
                <a:solidFill>
                  <a:srgbClr val="5A667F"/>
                </a:solidFill>
                <a:latin typeface="Lato" panose="020F0502020204030203" pitchFamily="34" charset="77"/>
                <a:ea typeface="+mn-ea"/>
                <a:cs typeface="Arial" panose="020B0604020202020204" pitchFamily="34" charset="0"/>
              </a:defRPr>
            </a:lvl4pPr>
            <a:lvl5pPr marL="1252538" indent="-177800" algn="l" defTabSz="741363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/>
              <a:defRPr sz="1200" kern="1200">
                <a:solidFill>
                  <a:srgbClr val="5A667F"/>
                </a:solidFill>
                <a:latin typeface="Lato" panose="020F0502020204030203" pitchFamily="34" charset="77"/>
                <a:ea typeface="+mn-ea"/>
                <a:cs typeface="Arial" panose="020B0604020202020204" pitchFamily="34" charset="0"/>
              </a:defRPr>
            </a:lvl5pPr>
            <a:lvl6pPr marL="2042929" indent="-185721" algn="l" defTabSz="742883" rtl="0" eaLnBrk="1" latinLnBrk="0" hangingPunct="1">
              <a:lnSpc>
                <a:spcPct val="90000"/>
              </a:lnSpc>
              <a:spcBef>
                <a:spcPts val="405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14371" indent="-185721" algn="l" defTabSz="742883" rtl="0" eaLnBrk="1" latinLnBrk="0" hangingPunct="1">
              <a:lnSpc>
                <a:spcPct val="90000"/>
              </a:lnSpc>
              <a:spcBef>
                <a:spcPts val="405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85812" indent="-185721" algn="l" defTabSz="742883" rtl="0" eaLnBrk="1" latinLnBrk="0" hangingPunct="1">
              <a:lnSpc>
                <a:spcPct val="90000"/>
              </a:lnSpc>
              <a:spcBef>
                <a:spcPts val="405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57253" indent="-185721" algn="l" defTabSz="742883" rtl="0" eaLnBrk="1" latinLnBrk="0" hangingPunct="1">
              <a:lnSpc>
                <a:spcPct val="90000"/>
              </a:lnSpc>
              <a:spcBef>
                <a:spcPts val="405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b="0" dirty="0"/>
              <a:t>Proof:</a:t>
            </a:r>
          </a:p>
        </p:txBody>
      </p:sp>
    </p:spTree>
    <p:extLst>
      <p:ext uri="{BB962C8B-B14F-4D97-AF65-F5344CB8AC3E}">
        <p14:creationId xmlns:p14="http://schemas.microsoft.com/office/powerpoint/2010/main" val="13950907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9441B2-A173-6807-6663-E2D97ABB5E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0443B-398E-4059-D1E4-0F358528D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Code: Symbolic Regression</a:t>
            </a:r>
            <a:endParaRPr sz="2400" dirty="0"/>
          </a:p>
        </p:txBody>
      </p:sp>
      <p:sp>
        <p:nvSpPr>
          <p:cNvPr id="3" name="Content Placeholder 2" descr="phi&#10;">
            <a:extLst>
              <a:ext uri="{FF2B5EF4-FFF2-40B4-BE49-F238E27FC236}">
                <a16:creationId xmlns:a16="http://schemas.microsoft.com/office/drawing/2014/main" id="{5F4EBD7D-0CC3-B858-E1F3-A11163312F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125" y="1639800"/>
            <a:ext cx="8667750" cy="160020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The regression task involves training a Kolmogorov Arnold Network (KAN) to learn a non-linear function using symbolic regression enhancing interpretability.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Accuracy:</a:t>
            </a:r>
          </a:p>
          <a:p>
            <a:pPr marL="0" indent="0">
              <a:buNone/>
            </a:pPr>
            <a:r>
              <a:rPr lang="en-US" sz="1800" dirty="0"/>
              <a:t> • Training Accuracy: 1</a:t>
            </a:r>
          </a:p>
          <a:p>
            <a:pPr marL="0" indent="0">
              <a:buNone/>
            </a:pPr>
            <a:r>
              <a:rPr lang="en-US" sz="1800" dirty="0"/>
              <a:t> • Test Accuracy: 1</a:t>
            </a:r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5E1CC8-F487-850E-9E38-C827E560A4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198" y="3429000"/>
            <a:ext cx="2258957" cy="23911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4E6F343-983A-8A54-C518-7B0BF83CC8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0281" y="2824131"/>
            <a:ext cx="2638793" cy="447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0288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6FFC3E-6B39-0E75-9339-22CF82DF4D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4D21D-E55C-0E9E-EAE0-782416F94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Cancer </a:t>
            </a:r>
            <a:r>
              <a:rPr lang="en-US" sz="2400" dirty="0" err="1"/>
              <a:t>Analisys</a:t>
            </a:r>
            <a:endParaRPr sz="2400" dirty="0"/>
          </a:p>
        </p:txBody>
      </p:sp>
      <p:sp>
        <p:nvSpPr>
          <p:cNvPr id="3" name="Content Placeholder 2" descr="phi&#10;">
            <a:extLst>
              <a:ext uri="{FF2B5EF4-FFF2-40B4-BE49-F238E27FC236}">
                <a16:creationId xmlns:a16="http://schemas.microsoft.com/office/drawing/2014/main" id="{A97414AE-05D9-935B-ECFD-BA64D2A88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173" y="1447800"/>
            <a:ext cx="8667750" cy="160020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The cancer analysis task involves training a Kolmogorov Arnold Networks (KAN) to predict cancer outcomes based on clinical and pathological data from the Wisconsin Breast Cancer Dataset from </a:t>
            </a:r>
            <a:r>
              <a:rPr lang="en-US" sz="1800" dirty="0" err="1"/>
              <a:t>sklearn</a:t>
            </a:r>
            <a:r>
              <a:rPr lang="en-US" sz="1800" dirty="0"/>
              <a:t>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Accuracy:</a:t>
            </a:r>
          </a:p>
          <a:p>
            <a:pPr marL="0" indent="0">
              <a:buNone/>
            </a:pPr>
            <a:r>
              <a:rPr lang="en-US" sz="1800" dirty="0"/>
              <a:t> • Training Accuracy: 0.978</a:t>
            </a:r>
          </a:p>
          <a:p>
            <a:pPr marL="0" indent="0">
              <a:buNone/>
            </a:pPr>
            <a:r>
              <a:rPr lang="en-US" sz="1800" dirty="0"/>
              <a:t> • Test Accuracy: 0.974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B26872-8E5E-7837-DB03-F91C0638DC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1544" y="2667000"/>
            <a:ext cx="5321427" cy="3208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719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124" y="304800"/>
            <a:ext cx="8667750" cy="1028700"/>
          </a:xfrm>
        </p:spPr>
        <p:txBody>
          <a:bodyPr/>
          <a:lstStyle/>
          <a:p>
            <a:r>
              <a:rPr sz="2400" dirty="0"/>
              <a:t>Introduction to Kolmogorov-Arnold</a:t>
            </a:r>
            <a:br>
              <a:rPr lang="en-US" sz="2400" dirty="0"/>
            </a:br>
            <a:r>
              <a:rPr sz="2400" dirty="0"/>
              <a:t> Networks (KANs)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9123" y="1541526"/>
            <a:ext cx="8667751" cy="1866900"/>
          </a:xfrm>
        </p:spPr>
        <p:txBody>
          <a:bodyPr/>
          <a:lstStyle/>
          <a:p>
            <a:r>
              <a:rPr lang="en-US" sz="1800" dirty="0"/>
              <a:t>KANs are inspired by the Kolmogorov-Arnold theorem.  </a:t>
            </a:r>
          </a:p>
          <a:p>
            <a:r>
              <a:rPr lang="en-US" sz="1800" dirty="0"/>
              <a:t>They provide a valid alternative to Multi-Layer </a:t>
            </a:r>
            <a:r>
              <a:rPr lang="en-US" sz="1800" dirty="0" err="1"/>
              <a:t>Perceptrons</a:t>
            </a:r>
            <a:r>
              <a:rPr lang="en-US" sz="1800" dirty="0"/>
              <a:t> (MLPs).  </a:t>
            </a:r>
          </a:p>
          <a:p>
            <a:r>
              <a:rPr lang="en-US" sz="1800" dirty="0"/>
              <a:t>Their key innovation lies in using learnable spline-based activation functions</a:t>
            </a:r>
          </a:p>
          <a:p>
            <a:r>
              <a:rPr lang="en-US" sz="1800" dirty="0"/>
              <a:t>Advantages: enhanced accuracy, improved interpretability, and greater scalability.  </a:t>
            </a:r>
          </a:p>
        </p:txBody>
      </p:sp>
      <p:pic>
        <p:nvPicPr>
          <p:cNvPr id="9" name="Picture 8" descr="A diagram of a complex structure">
            <a:extLst>
              <a:ext uri="{FF2B5EF4-FFF2-40B4-BE49-F238E27FC236}">
                <a16:creationId xmlns:a16="http://schemas.microsoft.com/office/drawing/2014/main" id="{34E9B477-4E7F-66FC-6B42-C0EC8C8126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3124200"/>
            <a:ext cx="5054708" cy="3039223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B13C7C-5FB5-5057-2390-A27F23765F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B256B-2254-BCA1-1C0C-C24C85BEA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125" y="457200"/>
            <a:ext cx="8667750" cy="1028700"/>
          </a:xfrm>
        </p:spPr>
        <p:txBody>
          <a:bodyPr/>
          <a:lstStyle/>
          <a:p>
            <a:r>
              <a:rPr lang="en-US" sz="2400" dirty="0"/>
              <a:t>Conclusions</a:t>
            </a:r>
            <a:endParaRPr sz="2400" dirty="0"/>
          </a:p>
        </p:txBody>
      </p:sp>
      <p:sp>
        <p:nvSpPr>
          <p:cNvPr id="3" name="Content Placeholder 2" descr="phi&#10;">
            <a:extLst>
              <a:ext uri="{FF2B5EF4-FFF2-40B4-BE49-F238E27FC236}">
                <a16:creationId xmlns:a16="http://schemas.microsoft.com/office/drawing/2014/main" id="{B7527D7E-EAC9-87B0-1AD8-1F71DFBBB5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125" y="1219200"/>
            <a:ext cx="8667750" cy="510540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KANs are not merely an alternative to MLPs but represent a paradigm shift toward more expressive, transparent, and efficient neural network architectures.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KANs in Practice:</a:t>
            </a:r>
          </a:p>
          <a:p>
            <a:r>
              <a:rPr lang="en-US" sz="1800" dirty="0"/>
              <a:t>Outperform MLPs: Achieving lower test loss with reduced depth and complexity.</a:t>
            </a:r>
          </a:p>
          <a:p>
            <a:r>
              <a:rPr lang="en-US" sz="1800" dirty="0"/>
              <a:t>Application: Superiority in non-linear regression, function approximation tasks, …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Challenges with KANs:</a:t>
            </a:r>
          </a:p>
          <a:p>
            <a:r>
              <a:rPr lang="en-US" sz="1800" dirty="0"/>
              <a:t>Computational Overhead: Spline activation functions slow down the process.</a:t>
            </a:r>
          </a:p>
          <a:p>
            <a:r>
              <a:rPr lang="en-US" sz="1800" dirty="0"/>
              <a:t>Optimization: Lack of optimization strategies for spline-based architectures.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Future of KANs:</a:t>
            </a:r>
          </a:p>
          <a:p>
            <a:r>
              <a:rPr lang="en-US" sz="1800" dirty="0"/>
              <a:t>Improvement: Accelerated training methods and efficient spline representations.</a:t>
            </a:r>
          </a:p>
          <a:p>
            <a:r>
              <a:rPr lang="en-US" sz="1800" dirty="0"/>
              <a:t>Broader Adoption: Scalable regularization techniques for various tasks.</a:t>
            </a:r>
          </a:p>
        </p:txBody>
      </p:sp>
    </p:spTree>
    <p:extLst>
      <p:ext uri="{BB962C8B-B14F-4D97-AF65-F5344CB8AC3E}">
        <p14:creationId xmlns:p14="http://schemas.microsoft.com/office/powerpoint/2010/main" val="1892958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EDA1AA-F4AB-36A6-AA87-34CD013E25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3D738-41D9-13A6-8411-F3B736267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124" y="304800"/>
            <a:ext cx="8667750" cy="1028700"/>
          </a:xfrm>
        </p:spPr>
        <p:txBody>
          <a:bodyPr/>
          <a:lstStyle/>
          <a:p>
            <a:r>
              <a:rPr lang="en-US" sz="2400" dirty="0"/>
              <a:t>Kolmogorov-Arnold Theorem</a:t>
            </a:r>
            <a:endParaRPr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DD65D6-0995-67A4-9D4E-6DD02C00A6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124" y="4645153"/>
            <a:ext cx="8764334" cy="3048000"/>
          </a:xfrm>
        </p:spPr>
        <p:txBody>
          <a:bodyPr/>
          <a:lstStyle/>
          <a:p>
            <a:r>
              <a:rPr lang="en-US" sz="1800" dirty="0"/>
              <a:t>The advantage: Only a polynomial number of 1D functions must be learned.  </a:t>
            </a:r>
          </a:p>
          <a:p>
            <a:r>
              <a:rPr lang="en-US" sz="1800" dirty="0"/>
              <a:t>The disadvantage: These 1D functions can be non-smooth or fractal and challenging to learn directly, spline functions can approximate them effectively, achieving the desired accuracy. 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8C183E3-63F0-5728-4D85-E280C60AAD15}"/>
              </a:ext>
            </a:extLst>
          </p:cNvPr>
          <p:cNvSpPr txBox="1">
            <a:spLocks/>
          </p:cNvSpPr>
          <p:nvPr/>
        </p:nvSpPr>
        <p:spPr bwMode="auto">
          <a:xfrm>
            <a:off x="619124" y="1447800"/>
            <a:ext cx="8982076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defTabSz="741363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rgbClr val="5A667F"/>
                </a:solidFill>
                <a:latin typeface="Lato" panose="020F0502020204030203" pitchFamily="34" charset="77"/>
                <a:ea typeface="+mn-ea"/>
                <a:cs typeface="Arial" panose="020B0604020202020204" pitchFamily="34" charset="0"/>
              </a:defRPr>
            </a:lvl1pPr>
            <a:lvl2pPr marL="719138" indent="-363538" algn="l" defTabSz="741363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rgbClr val="5A667F"/>
                </a:solidFill>
                <a:latin typeface="Lato" panose="020F0502020204030203" pitchFamily="34" charset="77"/>
                <a:ea typeface="+mn-ea"/>
                <a:cs typeface="Arial" panose="020B0604020202020204" pitchFamily="34" charset="0"/>
              </a:defRPr>
            </a:lvl2pPr>
            <a:lvl3pPr marL="896938" indent="-177800" algn="l" defTabSz="741363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 kern="1200">
                <a:solidFill>
                  <a:srgbClr val="5A667F"/>
                </a:solidFill>
                <a:latin typeface="Lato" panose="020F0502020204030203" pitchFamily="34" charset="77"/>
                <a:ea typeface="+mn-ea"/>
                <a:cs typeface="Arial" panose="020B0604020202020204" pitchFamily="34" charset="0"/>
              </a:defRPr>
            </a:lvl3pPr>
            <a:lvl4pPr marL="1074738" indent="-177800" algn="l" defTabSz="741363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 kern="1200">
                <a:solidFill>
                  <a:srgbClr val="5A667F"/>
                </a:solidFill>
                <a:latin typeface="Lato" panose="020F0502020204030203" pitchFamily="34" charset="77"/>
                <a:ea typeface="+mn-ea"/>
                <a:cs typeface="Arial" panose="020B0604020202020204" pitchFamily="34" charset="0"/>
              </a:defRPr>
            </a:lvl4pPr>
            <a:lvl5pPr marL="1252538" indent="-177800" algn="l" defTabSz="741363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/>
              <a:defRPr sz="1200" kern="1200">
                <a:solidFill>
                  <a:srgbClr val="5A667F"/>
                </a:solidFill>
                <a:latin typeface="Lato" panose="020F0502020204030203" pitchFamily="34" charset="77"/>
                <a:ea typeface="+mn-ea"/>
                <a:cs typeface="Arial" panose="020B0604020202020204" pitchFamily="34" charset="0"/>
              </a:defRPr>
            </a:lvl5pPr>
            <a:lvl6pPr marL="2042929" indent="-185721" algn="l" defTabSz="742883" rtl="0" eaLnBrk="1" latinLnBrk="0" hangingPunct="1">
              <a:lnSpc>
                <a:spcPct val="90000"/>
              </a:lnSpc>
              <a:spcBef>
                <a:spcPts val="405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14371" indent="-185721" algn="l" defTabSz="742883" rtl="0" eaLnBrk="1" latinLnBrk="0" hangingPunct="1">
              <a:lnSpc>
                <a:spcPct val="90000"/>
              </a:lnSpc>
              <a:spcBef>
                <a:spcPts val="405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85812" indent="-185721" algn="l" defTabSz="742883" rtl="0" eaLnBrk="1" latinLnBrk="0" hangingPunct="1">
              <a:lnSpc>
                <a:spcPct val="90000"/>
              </a:lnSpc>
              <a:spcBef>
                <a:spcPts val="405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57253" indent="-185721" algn="l" defTabSz="742883" rtl="0" eaLnBrk="1" latinLnBrk="0" hangingPunct="1">
              <a:lnSpc>
                <a:spcPct val="90000"/>
              </a:lnSpc>
              <a:spcBef>
                <a:spcPts val="405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b="0" dirty="0"/>
              <a:t>The theorem states that any multivariate continuous function on a bounded domain can be expressed as a finite composition of univariate continuous functions and additions.  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7CCCF55-9883-A927-7F8C-9376201237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578291"/>
            <a:ext cx="7642433" cy="1701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885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9C2852-29CA-35D8-6973-E1D2D81064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D7A54-55B5-6660-4CA9-210B86F8B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124" y="304800"/>
            <a:ext cx="8667750" cy="1028700"/>
          </a:xfrm>
        </p:spPr>
        <p:txBody>
          <a:bodyPr/>
          <a:lstStyle/>
          <a:p>
            <a:r>
              <a:rPr lang="en-US" sz="2400" dirty="0"/>
              <a:t>From Theorem to 2-Layers KAN</a:t>
            </a:r>
            <a:endParaRPr sz="24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855650E-F5C9-9C51-2E8E-80A4ADE1E26D}"/>
              </a:ext>
            </a:extLst>
          </p:cNvPr>
          <p:cNvSpPr txBox="1">
            <a:spLocks/>
          </p:cNvSpPr>
          <p:nvPr/>
        </p:nvSpPr>
        <p:spPr bwMode="auto">
          <a:xfrm>
            <a:off x="655700" y="1509556"/>
            <a:ext cx="8982076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defTabSz="741363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rgbClr val="5A667F"/>
                </a:solidFill>
                <a:latin typeface="Lato" panose="020F0502020204030203" pitchFamily="34" charset="77"/>
                <a:ea typeface="+mn-ea"/>
                <a:cs typeface="Arial" panose="020B0604020202020204" pitchFamily="34" charset="0"/>
              </a:defRPr>
            </a:lvl1pPr>
            <a:lvl2pPr marL="719138" indent="-363538" algn="l" defTabSz="741363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rgbClr val="5A667F"/>
                </a:solidFill>
                <a:latin typeface="Lato" panose="020F0502020204030203" pitchFamily="34" charset="77"/>
                <a:ea typeface="+mn-ea"/>
                <a:cs typeface="Arial" panose="020B0604020202020204" pitchFamily="34" charset="0"/>
              </a:defRPr>
            </a:lvl2pPr>
            <a:lvl3pPr marL="896938" indent="-177800" algn="l" defTabSz="741363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 kern="1200">
                <a:solidFill>
                  <a:srgbClr val="5A667F"/>
                </a:solidFill>
                <a:latin typeface="Lato" panose="020F0502020204030203" pitchFamily="34" charset="77"/>
                <a:ea typeface="+mn-ea"/>
                <a:cs typeface="Arial" panose="020B0604020202020204" pitchFamily="34" charset="0"/>
              </a:defRPr>
            </a:lvl3pPr>
            <a:lvl4pPr marL="1074738" indent="-177800" algn="l" defTabSz="741363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 kern="1200">
                <a:solidFill>
                  <a:srgbClr val="5A667F"/>
                </a:solidFill>
                <a:latin typeface="Lato" panose="020F0502020204030203" pitchFamily="34" charset="77"/>
                <a:ea typeface="+mn-ea"/>
                <a:cs typeface="Arial" panose="020B0604020202020204" pitchFamily="34" charset="0"/>
              </a:defRPr>
            </a:lvl4pPr>
            <a:lvl5pPr marL="1252538" indent="-177800" algn="l" defTabSz="741363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/>
              <a:defRPr sz="1200" kern="1200">
                <a:solidFill>
                  <a:srgbClr val="5A667F"/>
                </a:solidFill>
                <a:latin typeface="Lato" panose="020F0502020204030203" pitchFamily="34" charset="77"/>
                <a:ea typeface="+mn-ea"/>
                <a:cs typeface="Arial" panose="020B0604020202020204" pitchFamily="34" charset="0"/>
              </a:defRPr>
            </a:lvl5pPr>
            <a:lvl6pPr marL="2042929" indent="-185721" algn="l" defTabSz="742883" rtl="0" eaLnBrk="1" latinLnBrk="0" hangingPunct="1">
              <a:lnSpc>
                <a:spcPct val="90000"/>
              </a:lnSpc>
              <a:spcBef>
                <a:spcPts val="405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14371" indent="-185721" algn="l" defTabSz="742883" rtl="0" eaLnBrk="1" latinLnBrk="0" hangingPunct="1">
              <a:lnSpc>
                <a:spcPct val="90000"/>
              </a:lnSpc>
              <a:spcBef>
                <a:spcPts val="405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85812" indent="-185721" algn="l" defTabSz="742883" rtl="0" eaLnBrk="1" latinLnBrk="0" hangingPunct="1">
              <a:lnSpc>
                <a:spcPct val="90000"/>
              </a:lnSpc>
              <a:spcBef>
                <a:spcPts val="405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57253" indent="-185721" algn="l" defTabSz="742883" rtl="0" eaLnBrk="1" latinLnBrk="0" hangingPunct="1">
              <a:lnSpc>
                <a:spcPct val="90000"/>
              </a:lnSpc>
              <a:spcBef>
                <a:spcPts val="405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0" dirty="0"/>
              <a:t>Starting from the theorem, we define the matrix representation that replaces the summation with two matrices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3FBBE3-45EC-8353-716C-D532DA55BB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199" y="2860458"/>
            <a:ext cx="5943600" cy="104013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2ADED09-B49B-CEF3-4C48-B3626FB423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8839" y="2152398"/>
            <a:ext cx="2648320" cy="333422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A29E096-4716-8CC6-5158-40442078006E}"/>
              </a:ext>
            </a:extLst>
          </p:cNvPr>
          <p:cNvSpPr txBox="1">
            <a:spLocks/>
          </p:cNvSpPr>
          <p:nvPr/>
        </p:nvSpPr>
        <p:spPr bwMode="auto">
          <a:xfrm>
            <a:off x="655700" y="3088159"/>
            <a:ext cx="789052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defTabSz="741363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rgbClr val="5A667F"/>
                </a:solidFill>
                <a:latin typeface="Lato" panose="020F0502020204030203" pitchFamily="34" charset="77"/>
                <a:ea typeface="+mn-ea"/>
                <a:cs typeface="Arial" panose="020B0604020202020204" pitchFamily="34" charset="0"/>
              </a:defRPr>
            </a:lvl1pPr>
            <a:lvl2pPr marL="719138" indent="-363538" algn="l" defTabSz="741363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rgbClr val="5A667F"/>
                </a:solidFill>
                <a:latin typeface="Lato" panose="020F0502020204030203" pitchFamily="34" charset="77"/>
                <a:ea typeface="+mn-ea"/>
                <a:cs typeface="Arial" panose="020B0604020202020204" pitchFamily="34" charset="0"/>
              </a:defRPr>
            </a:lvl2pPr>
            <a:lvl3pPr marL="896938" indent="-177800" algn="l" defTabSz="741363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 kern="1200">
                <a:solidFill>
                  <a:srgbClr val="5A667F"/>
                </a:solidFill>
                <a:latin typeface="Lato" panose="020F0502020204030203" pitchFamily="34" charset="77"/>
                <a:ea typeface="+mn-ea"/>
                <a:cs typeface="Arial" panose="020B0604020202020204" pitchFamily="34" charset="0"/>
              </a:defRPr>
            </a:lvl3pPr>
            <a:lvl4pPr marL="1074738" indent="-177800" algn="l" defTabSz="741363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 kern="1200">
                <a:solidFill>
                  <a:srgbClr val="5A667F"/>
                </a:solidFill>
                <a:latin typeface="Lato" panose="020F0502020204030203" pitchFamily="34" charset="77"/>
                <a:ea typeface="+mn-ea"/>
                <a:cs typeface="Arial" panose="020B0604020202020204" pitchFamily="34" charset="0"/>
              </a:defRPr>
            </a:lvl4pPr>
            <a:lvl5pPr marL="1252538" indent="-177800" algn="l" defTabSz="741363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/>
              <a:defRPr sz="1200" kern="1200">
                <a:solidFill>
                  <a:srgbClr val="5A667F"/>
                </a:solidFill>
                <a:latin typeface="Lato" panose="020F0502020204030203" pitchFamily="34" charset="77"/>
                <a:ea typeface="+mn-ea"/>
                <a:cs typeface="Arial" panose="020B0604020202020204" pitchFamily="34" charset="0"/>
              </a:defRPr>
            </a:lvl5pPr>
            <a:lvl6pPr marL="2042929" indent="-185721" algn="l" defTabSz="742883" rtl="0" eaLnBrk="1" latinLnBrk="0" hangingPunct="1">
              <a:lnSpc>
                <a:spcPct val="90000"/>
              </a:lnSpc>
              <a:spcBef>
                <a:spcPts val="405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14371" indent="-185721" algn="l" defTabSz="742883" rtl="0" eaLnBrk="1" latinLnBrk="0" hangingPunct="1">
              <a:lnSpc>
                <a:spcPct val="90000"/>
              </a:lnSpc>
              <a:spcBef>
                <a:spcPts val="405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85812" indent="-185721" algn="l" defTabSz="742883" rtl="0" eaLnBrk="1" latinLnBrk="0" hangingPunct="1">
              <a:lnSpc>
                <a:spcPct val="90000"/>
              </a:lnSpc>
              <a:spcBef>
                <a:spcPts val="405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57253" indent="-185721" algn="l" defTabSz="742883" rtl="0" eaLnBrk="1" latinLnBrk="0" hangingPunct="1">
              <a:lnSpc>
                <a:spcPct val="90000"/>
              </a:lnSpc>
              <a:spcBef>
                <a:spcPts val="405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0" dirty="0"/>
              <a:t>where: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B99A0C5F-5F8F-5A09-0B7B-2F42BF7295AA}"/>
              </a:ext>
            </a:extLst>
          </p:cNvPr>
          <p:cNvSpPr txBox="1">
            <a:spLocks/>
          </p:cNvSpPr>
          <p:nvPr/>
        </p:nvSpPr>
        <p:spPr bwMode="auto">
          <a:xfrm>
            <a:off x="5175123" y="4419701"/>
            <a:ext cx="4197478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defTabSz="741363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rgbClr val="5A667F"/>
                </a:solidFill>
                <a:latin typeface="Lato" panose="020F0502020204030203" pitchFamily="34" charset="77"/>
                <a:ea typeface="+mn-ea"/>
                <a:cs typeface="Arial" panose="020B0604020202020204" pitchFamily="34" charset="0"/>
              </a:defRPr>
            </a:lvl1pPr>
            <a:lvl2pPr marL="719138" indent="-363538" algn="l" defTabSz="741363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rgbClr val="5A667F"/>
                </a:solidFill>
                <a:latin typeface="Lato" panose="020F0502020204030203" pitchFamily="34" charset="77"/>
                <a:ea typeface="+mn-ea"/>
                <a:cs typeface="Arial" panose="020B0604020202020204" pitchFamily="34" charset="0"/>
              </a:defRPr>
            </a:lvl2pPr>
            <a:lvl3pPr marL="896938" indent="-177800" algn="l" defTabSz="741363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 kern="1200">
                <a:solidFill>
                  <a:srgbClr val="5A667F"/>
                </a:solidFill>
                <a:latin typeface="Lato" panose="020F0502020204030203" pitchFamily="34" charset="77"/>
                <a:ea typeface="+mn-ea"/>
                <a:cs typeface="Arial" panose="020B0604020202020204" pitchFamily="34" charset="0"/>
              </a:defRPr>
            </a:lvl3pPr>
            <a:lvl4pPr marL="1074738" indent="-177800" algn="l" defTabSz="741363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 kern="1200">
                <a:solidFill>
                  <a:srgbClr val="5A667F"/>
                </a:solidFill>
                <a:latin typeface="Lato" panose="020F0502020204030203" pitchFamily="34" charset="77"/>
                <a:ea typeface="+mn-ea"/>
                <a:cs typeface="Arial" panose="020B0604020202020204" pitchFamily="34" charset="0"/>
              </a:defRPr>
            </a:lvl4pPr>
            <a:lvl5pPr marL="1252538" indent="-177800" algn="l" defTabSz="741363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/>
              <a:defRPr sz="1200" kern="1200">
                <a:solidFill>
                  <a:srgbClr val="5A667F"/>
                </a:solidFill>
                <a:latin typeface="Lato" panose="020F0502020204030203" pitchFamily="34" charset="77"/>
                <a:ea typeface="+mn-ea"/>
                <a:cs typeface="Arial" panose="020B0604020202020204" pitchFamily="34" charset="0"/>
              </a:defRPr>
            </a:lvl5pPr>
            <a:lvl6pPr marL="2042929" indent="-185721" algn="l" defTabSz="742883" rtl="0" eaLnBrk="1" latinLnBrk="0" hangingPunct="1">
              <a:lnSpc>
                <a:spcPct val="90000"/>
              </a:lnSpc>
              <a:spcBef>
                <a:spcPts val="405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14371" indent="-185721" algn="l" defTabSz="742883" rtl="0" eaLnBrk="1" latinLnBrk="0" hangingPunct="1">
              <a:lnSpc>
                <a:spcPct val="90000"/>
              </a:lnSpc>
              <a:spcBef>
                <a:spcPts val="405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85812" indent="-185721" algn="l" defTabSz="742883" rtl="0" eaLnBrk="1" latinLnBrk="0" hangingPunct="1">
              <a:lnSpc>
                <a:spcPct val="90000"/>
              </a:lnSpc>
              <a:spcBef>
                <a:spcPts val="405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57253" indent="-185721" algn="l" defTabSz="742883" rtl="0" eaLnBrk="1" latinLnBrk="0" hangingPunct="1">
              <a:lnSpc>
                <a:spcPct val="90000"/>
              </a:lnSpc>
              <a:spcBef>
                <a:spcPts val="405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0" dirty="0"/>
              <a:t>BUT Kolmogorov-Arnold networks are more expressive than their basic formulation from the Kolmogorov-Arnold representation theorem …</a:t>
            </a:r>
          </a:p>
          <a:p>
            <a:pPr marL="0" indent="0">
              <a:buNone/>
            </a:pPr>
            <a:endParaRPr lang="en-US" sz="1800" b="0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EC3D9F7-3A74-1703-BFD2-1DDC5B976A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924" y="4321353"/>
            <a:ext cx="4280955" cy="1387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971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400" dirty="0"/>
              <a:t>KANs </a:t>
            </a:r>
            <a:r>
              <a:rPr lang="en-US" sz="2400" dirty="0"/>
              <a:t>Layer </a:t>
            </a:r>
            <a:r>
              <a:rPr sz="2400" dirty="0"/>
              <a:t>Structure</a:t>
            </a:r>
          </a:p>
        </p:txBody>
      </p:sp>
      <p:sp>
        <p:nvSpPr>
          <p:cNvPr id="3" name="Content Placeholder 2" descr="phi&#10;"/>
          <p:cNvSpPr>
            <a:spLocks noGrp="1"/>
          </p:cNvSpPr>
          <p:nvPr>
            <p:ph idx="1"/>
          </p:nvPr>
        </p:nvSpPr>
        <p:spPr>
          <a:xfrm>
            <a:off x="637413" y="1565611"/>
            <a:ext cx="4163187" cy="1095903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… in practice, we can design networks with different topologies by stacking layers from the input to the output.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87E5564-7E89-A1DB-3FF5-C69C356CCF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3211" y="3611499"/>
            <a:ext cx="5686425" cy="1194059"/>
          </a:xfrm>
          <a:prstGeom prst="rect">
            <a:avLst/>
          </a:prstGeom>
        </p:spPr>
      </p:pic>
      <p:sp>
        <p:nvSpPr>
          <p:cNvPr id="14" name="Content Placeholder 2" descr="phi&#10;">
            <a:extLst>
              <a:ext uri="{FF2B5EF4-FFF2-40B4-BE49-F238E27FC236}">
                <a16:creationId xmlns:a16="http://schemas.microsoft.com/office/drawing/2014/main" id="{187F5E24-352E-A109-AF78-ED7A585B4CEA}"/>
              </a:ext>
            </a:extLst>
          </p:cNvPr>
          <p:cNvSpPr txBox="1">
            <a:spLocks/>
          </p:cNvSpPr>
          <p:nvPr/>
        </p:nvSpPr>
        <p:spPr bwMode="auto">
          <a:xfrm>
            <a:off x="591693" y="5029200"/>
            <a:ext cx="86677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defTabSz="741363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rgbClr val="5A667F"/>
                </a:solidFill>
                <a:latin typeface="Lato" panose="020F0502020204030203" pitchFamily="34" charset="77"/>
                <a:ea typeface="+mn-ea"/>
                <a:cs typeface="Arial" panose="020B0604020202020204" pitchFamily="34" charset="0"/>
              </a:defRPr>
            </a:lvl1pPr>
            <a:lvl2pPr marL="719138" indent="-363538" algn="l" defTabSz="741363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rgbClr val="5A667F"/>
                </a:solidFill>
                <a:latin typeface="Lato" panose="020F0502020204030203" pitchFamily="34" charset="77"/>
                <a:ea typeface="+mn-ea"/>
                <a:cs typeface="Arial" panose="020B0604020202020204" pitchFamily="34" charset="0"/>
              </a:defRPr>
            </a:lvl2pPr>
            <a:lvl3pPr marL="896938" indent="-177800" algn="l" defTabSz="741363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 kern="1200">
                <a:solidFill>
                  <a:srgbClr val="5A667F"/>
                </a:solidFill>
                <a:latin typeface="Lato" panose="020F0502020204030203" pitchFamily="34" charset="77"/>
                <a:ea typeface="+mn-ea"/>
                <a:cs typeface="Arial" panose="020B0604020202020204" pitchFamily="34" charset="0"/>
              </a:defRPr>
            </a:lvl3pPr>
            <a:lvl4pPr marL="1074738" indent="-177800" algn="l" defTabSz="741363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 kern="1200">
                <a:solidFill>
                  <a:srgbClr val="5A667F"/>
                </a:solidFill>
                <a:latin typeface="Lato" panose="020F0502020204030203" pitchFamily="34" charset="77"/>
                <a:ea typeface="+mn-ea"/>
                <a:cs typeface="Arial" panose="020B0604020202020204" pitchFamily="34" charset="0"/>
              </a:defRPr>
            </a:lvl4pPr>
            <a:lvl5pPr marL="1252538" indent="-177800" algn="l" defTabSz="741363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/>
              <a:defRPr sz="1200" kern="1200">
                <a:solidFill>
                  <a:srgbClr val="5A667F"/>
                </a:solidFill>
                <a:latin typeface="Lato" panose="020F0502020204030203" pitchFamily="34" charset="77"/>
                <a:ea typeface="+mn-ea"/>
                <a:cs typeface="Arial" panose="020B0604020202020204" pitchFamily="34" charset="0"/>
              </a:defRPr>
            </a:lvl5pPr>
            <a:lvl6pPr marL="2042929" indent="-185721" algn="l" defTabSz="742883" rtl="0" eaLnBrk="1" latinLnBrk="0" hangingPunct="1">
              <a:lnSpc>
                <a:spcPct val="90000"/>
              </a:lnSpc>
              <a:spcBef>
                <a:spcPts val="405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14371" indent="-185721" algn="l" defTabSz="742883" rtl="0" eaLnBrk="1" latinLnBrk="0" hangingPunct="1">
              <a:lnSpc>
                <a:spcPct val="90000"/>
              </a:lnSpc>
              <a:spcBef>
                <a:spcPts val="405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85812" indent="-185721" algn="l" defTabSz="742883" rtl="0" eaLnBrk="1" latinLnBrk="0" hangingPunct="1">
              <a:lnSpc>
                <a:spcPct val="90000"/>
              </a:lnSpc>
              <a:spcBef>
                <a:spcPts val="405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57253" indent="-185721" algn="l" defTabSz="742883" rtl="0" eaLnBrk="1" latinLnBrk="0" hangingPunct="1">
              <a:lnSpc>
                <a:spcPct val="90000"/>
              </a:lnSpc>
              <a:spcBef>
                <a:spcPts val="405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0" dirty="0"/>
              <a:t>Then the whole network will be represented by: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CE0EB6C-4903-77A5-6750-B91D32949E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4100" y="5410200"/>
            <a:ext cx="4953000" cy="47314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40F1FC2-98E0-7F85-6958-202607FA8B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5882" y="1354106"/>
            <a:ext cx="3380804" cy="1518912"/>
          </a:xfrm>
          <a:prstGeom prst="rect">
            <a:avLst/>
          </a:prstGeom>
        </p:spPr>
      </p:pic>
      <p:sp>
        <p:nvSpPr>
          <p:cNvPr id="21" name="Content Placeholder 2" descr="phi&#10;">
            <a:extLst>
              <a:ext uri="{FF2B5EF4-FFF2-40B4-BE49-F238E27FC236}">
                <a16:creationId xmlns:a16="http://schemas.microsoft.com/office/drawing/2014/main" id="{51217854-274A-2609-0268-BB416CB101A4}"/>
              </a:ext>
            </a:extLst>
          </p:cNvPr>
          <p:cNvSpPr txBox="1">
            <a:spLocks/>
          </p:cNvSpPr>
          <p:nvPr/>
        </p:nvSpPr>
        <p:spPr bwMode="auto">
          <a:xfrm>
            <a:off x="585597" y="3186815"/>
            <a:ext cx="8667750" cy="552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defTabSz="741363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rgbClr val="5A667F"/>
                </a:solidFill>
                <a:latin typeface="Lato" panose="020F0502020204030203" pitchFamily="34" charset="77"/>
                <a:ea typeface="+mn-ea"/>
                <a:cs typeface="Arial" panose="020B0604020202020204" pitchFamily="34" charset="0"/>
              </a:defRPr>
            </a:lvl1pPr>
            <a:lvl2pPr marL="719138" indent="-363538" algn="l" defTabSz="741363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rgbClr val="5A667F"/>
                </a:solidFill>
                <a:latin typeface="Lato" panose="020F0502020204030203" pitchFamily="34" charset="77"/>
                <a:ea typeface="+mn-ea"/>
                <a:cs typeface="Arial" panose="020B0604020202020204" pitchFamily="34" charset="0"/>
              </a:defRPr>
            </a:lvl2pPr>
            <a:lvl3pPr marL="896938" indent="-177800" algn="l" defTabSz="741363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 kern="1200">
                <a:solidFill>
                  <a:srgbClr val="5A667F"/>
                </a:solidFill>
                <a:latin typeface="Lato" panose="020F0502020204030203" pitchFamily="34" charset="77"/>
                <a:ea typeface="+mn-ea"/>
                <a:cs typeface="Arial" panose="020B0604020202020204" pitchFamily="34" charset="0"/>
              </a:defRPr>
            </a:lvl3pPr>
            <a:lvl4pPr marL="1074738" indent="-177800" algn="l" defTabSz="741363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 kern="1200">
                <a:solidFill>
                  <a:srgbClr val="5A667F"/>
                </a:solidFill>
                <a:latin typeface="Lato" panose="020F0502020204030203" pitchFamily="34" charset="77"/>
                <a:ea typeface="+mn-ea"/>
                <a:cs typeface="Arial" panose="020B0604020202020204" pitchFamily="34" charset="0"/>
              </a:defRPr>
            </a:lvl4pPr>
            <a:lvl5pPr marL="1252538" indent="-177800" algn="l" defTabSz="741363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/>
              <a:defRPr sz="1200" kern="1200">
                <a:solidFill>
                  <a:srgbClr val="5A667F"/>
                </a:solidFill>
                <a:latin typeface="Lato" panose="020F0502020204030203" pitchFamily="34" charset="77"/>
                <a:ea typeface="+mn-ea"/>
                <a:cs typeface="Arial" panose="020B0604020202020204" pitchFamily="34" charset="0"/>
              </a:defRPr>
            </a:lvl5pPr>
            <a:lvl6pPr marL="2042929" indent="-185721" algn="l" defTabSz="742883" rtl="0" eaLnBrk="1" latinLnBrk="0" hangingPunct="1">
              <a:lnSpc>
                <a:spcPct val="90000"/>
              </a:lnSpc>
              <a:spcBef>
                <a:spcPts val="405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14371" indent="-185721" algn="l" defTabSz="742883" rtl="0" eaLnBrk="1" latinLnBrk="0" hangingPunct="1">
              <a:lnSpc>
                <a:spcPct val="90000"/>
              </a:lnSpc>
              <a:spcBef>
                <a:spcPts val="405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85812" indent="-185721" algn="l" defTabSz="742883" rtl="0" eaLnBrk="1" latinLnBrk="0" hangingPunct="1">
              <a:lnSpc>
                <a:spcPct val="90000"/>
              </a:lnSpc>
              <a:spcBef>
                <a:spcPts val="405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57253" indent="-185721" algn="l" defTabSz="742883" rtl="0" eaLnBrk="1" latinLnBrk="0" hangingPunct="1">
              <a:lnSpc>
                <a:spcPct val="90000"/>
              </a:lnSpc>
              <a:spcBef>
                <a:spcPts val="405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b="0" dirty="0"/>
              <a:t>A general KAN layer maps its input to the output through the matrix </a:t>
            </a:r>
            <a:r>
              <a:rPr lang="en-US" sz="1800" b="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ϕ</a:t>
            </a:r>
            <a:r>
              <a:rPr lang="en-US" sz="1800" b="0" dirty="0"/>
              <a:t> 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D7AF52-86BD-11F6-31DF-F53DBC0458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B4350-CFA0-0398-AF77-4ECC44380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KANs Activation Functions</a:t>
            </a:r>
            <a:endParaRPr sz="2400" dirty="0"/>
          </a:p>
        </p:txBody>
      </p:sp>
      <p:sp>
        <p:nvSpPr>
          <p:cNvPr id="3" name="Content Placeholder 2" descr="phi&#10;">
            <a:extLst>
              <a:ext uri="{FF2B5EF4-FFF2-40B4-BE49-F238E27FC236}">
                <a16:creationId xmlns:a16="http://schemas.microsoft.com/office/drawing/2014/main" id="{E5ACFB87-FDC7-C985-4D78-A51CABA7A6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00200"/>
            <a:ext cx="8667750" cy="167640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The most efficient technique involves leveraging spline functions. These functions are particularly effective for approximating the complexity and the non-linearities of the 1D functions associated with the KAN layers</a:t>
            </a:r>
          </a:p>
          <a:p>
            <a:pPr marL="0" indent="0">
              <a:buNone/>
            </a:pPr>
            <a:r>
              <a:rPr lang="en-US" sz="1800" dirty="0"/>
              <a:t>Every activation function is defined as follows:</a:t>
            </a:r>
            <a:endParaRPr sz="1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976C67B-B666-DE1B-A81A-7D962F07C2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3050628"/>
            <a:ext cx="4881914" cy="756743"/>
          </a:xfrm>
          <a:prstGeom prst="rect">
            <a:avLst/>
          </a:prstGeom>
        </p:spPr>
      </p:pic>
      <p:sp>
        <p:nvSpPr>
          <p:cNvPr id="8" name="Content Placeholder 2" descr="phi&#10;">
            <a:extLst>
              <a:ext uri="{FF2B5EF4-FFF2-40B4-BE49-F238E27FC236}">
                <a16:creationId xmlns:a16="http://schemas.microsoft.com/office/drawing/2014/main" id="{767D342B-C718-E6B5-C2F2-41F0379240C1}"/>
              </a:ext>
            </a:extLst>
          </p:cNvPr>
          <p:cNvSpPr txBox="1">
            <a:spLocks/>
          </p:cNvSpPr>
          <p:nvPr/>
        </p:nvSpPr>
        <p:spPr bwMode="auto">
          <a:xfrm>
            <a:off x="652653" y="4075199"/>
            <a:ext cx="866775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defTabSz="741363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rgbClr val="5A667F"/>
                </a:solidFill>
                <a:latin typeface="Lato" panose="020F0502020204030203" pitchFamily="34" charset="77"/>
                <a:ea typeface="+mn-ea"/>
                <a:cs typeface="Arial" panose="020B0604020202020204" pitchFamily="34" charset="0"/>
              </a:defRPr>
            </a:lvl1pPr>
            <a:lvl2pPr marL="719138" indent="-363538" algn="l" defTabSz="741363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rgbClr val="5A667F"/>
                </a:solidFill>
                <a:latin typeface="Lato" panose="020F0502020204030203" pitchFamily="34" charset="77"/>
                <a:ea typeface="+mn-ea"/>
                <a:cs typeface="Arial" panose="020B0604020202020204" pitchFamily="34" charset="0"/>
              </a:defRPr>
            </a:lvl2pPr>
            <a:lvl3pPr marL="896938" indent="-177800" algn="l" defTabSz="741363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 kern="1200">
                <a:solidFill>
                  <a:srgbClr val="5A667F"/>
                </a:solidFill>
                <a:latin typeface="Lato" panose="020F0502020204030203" pitchFamily="34" charset="77"/>
                <a:ea typeface="+mn-ea"/>
                <a:cs typeface="Arial" panose="020B0604020202020204" pitchFamily="34" charset="0"/>
              </a:defRPr>
            </a:lvl3pPr>
            <a:lvl4pPr marL="1074738" indent="-177800" algn="l" defTabSz="741363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 kern="1200">
                <a:solidFill>
                  <a:srgbClr val="5A667F"/>
                </a:solidFill>
                <a:latin typeface="Lato" panose="020F0502020204030203" pitchFamily="34" charset="77"/>
                <a:ea typeface="+mn-ea"/>
                <a:cs typeface="Arial" panose="020B0604020202020204" pitchFamily="34" charset="0"/>
              </a:defRPr>
            </a:lvl4pPr>
            <a:lvl5pPr marL="1252538" indent="-177800" algn="l" defTabSz="741363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/>
              <a:defRPr sz="1200" kern="1200">
                <a:solidFill>
                  <a:srgbClr val="5A667F"/>
                </a:solidFill>
                <a:latin typeface="Lato" panose="020F0502020204030203" pitchFamily="34" charset="77"/>
                <a:ea typeface="+mn-ea"/>
                <a:cs typeface="Arial" panose="020B0604020202020204" pitchFamily="34" charset="0"/>
              </a:defRPr>
            </a:lvl5pPr>
            <a:lvl6pPr marL="2042929" indent="-185721" algn="l" defTabSz="742883" rtl="0" eaLnBrk="1" latinLnBrk="0" hangingPunct="1">
              <a:lnSpc>
                <a:spcPct val="90000"/>
              </a:lnSpc>
              <a:spcBef>
                <a:spcPts val="405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14371" indent="-185721" algn="l" defTabSz="742883" rtl="0" eaLnBrk="1" latinLnBrk="0" hangingPunct="1">
              <a:lnSpc>
                <a:spcPct val="90000"/>
              </a:lnSpc>
              <a:spcBef>
                <a:spcPts val="405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85812" indent="-185721" algn="l" defTabSz="742883" rtl="0" eaLnBrk="1" latinLnBrk="0" hangingPunct="1">
              <a:lnSpc>
                <a:spcPct val="90000"/>
              </a:lnSpc>
              <a:spcBef>
                <a:spcPts val="405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57253" indent="-185721" algn="l" defTabSz="742883" rtl="0" eaLnBrk="1" latinLnBrk="0" hangingPunct="1">
              <a:lnSpc>
                <a:spcPct val="90000"/>
              </a:lnSpc>
              <a:spcBef>
                <a:spcPts val="405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0" dirty="0" err="1"/>
              <a:t>wb</a:t>
            </a:r>
            <a:r>
              <a:rPr lang="en-US" sz="1800" b="0" dirty="0"/>
              <a:t> and </a:t>
            </a:r>
            <a:r>
              <a:rPr lang="en-US" sz="1800" b="0" dirty="0" err="1"/>
              <a:t>ws</a:t>
            </a:r>
            <a:r>
              <a:rPr lang="en-US" sz="1800" b="0" dirty="0"/>
              <a:t> are learnable weights </a:t>
            </a:r>
          </a:p>
          <a:p>
            <a:r>
              <a:rPr lang="en-US" sz="1800" b="0" dirty="0"/>
              <a:t>b(x) is the residual connection function defined by the </a:t>
            </a:r>
            <a:r>
              <a:rPr lang="en-US" sz="1800" b="0" dirty="0" err="1"/>
              <a:t>silu</a:t>
            </a:r>
            <a:r>
              <a:rPr lang="en-US" sz="1800" b="0" dirty="0"/>
              <a:t> function. It is the counterpart of the bias in MLPs </a:t>
            </a:r>
          </a:p>
          <a:p>
            <a:r>
              <a:rPr lang="en-US" sz="1800" b="0" dirty="0"/>
              <a:t>spline(x) is the learnable function where the real power of KANs came from. In most of the cases is parametrized as a linear combination of B-splines functions</a:t>
            </a:r>
          </a:p>
        </p:txBody>
      </p:sp>
    </p:spTree>
    <p:extLst>
      <p:ext uri="{BB962C8B-B14F-4D97-AF65-F5344CB8AC3E}">
        <p14:creationId xmlns:p14="http://schemas.microsoft.com/office/powerpoint/2010/main" val="19049342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D5A73E-C7AE-8FC6-19CC-E433C34F65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CABF3-E68A-E9A3-6AEF-74E9A9956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B-splines (1)</a:t>
            </a:r>
            <a:endParaRPr sz="2400" dirty="0"/>
          </a:p>
        </p:txBody>
      </p:sp>
      <p:sp>
        <p:nvSpPr>
          <p:cNvPr id="3" name="Content Placeholder 2" descr="phi&#10;">
            <a:extLst>
              <a:ext uri="{FF2B5EF4-FFF2-40B4-BE49-F238E27FC236}">
                <a16:creationId xmlns:a16="http://schemas.microsoft.com/office/drawing/2014/main" id="{0072CA16-1D17-9580-36B5-0E3BD1F14B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447800"/>
            <a:ext cx="8667750" cy="167640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The problem we are going to solve is that the spline function should pass through some tag points that will be adjusted during the training phase.</a:t>
            </a:r>
            <a:endParaRPr sz="1800" dirty="0"/>
          </a:p>
        </p:txBody>
      </p:sp>
      <p:sp>
        <p:nvSpPr>
          <p:cNvPr id="8" name="Content Placeholder 2" descr="phi&#10;">
            <a:extLst>
              <a:ext uri="{FF2B5EF4-FFF2-40B4-BE49-F238E27FC236}">
                <a16:creationId xmlns:a16="http://schemas.microsoft.com/office/drawing/2014/main" id="{3F793652-ED68-3F65-051C-D02F729EA43B}"/>
              </a:ext>
            </a:extLst>
          </p:cNvPr>
          <p:cNvSpPr txBox="1">
            <a:spLocks/>
          </p:cNvSpPr>
          <p:nvPr/>
        </p:nvSpPr>
        <p:spPr bwMode="auto">
          <a:xfrm>
            <a:off x="685800" y="3941088"/>
            <a:ext cx="866775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defTabSz="741363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rgbClr val="5A667F"/>
                </a:solidFill>
                <a:latin typeface="Lato" panose="020F0502020204030203" pitchFamily="34" charset="77"/>
                <a:ea typeface="+mn-ea"/>
                <a:cs typeface="Arial" panose="020B0604020202020204" pitchFamily="34" charset="0"/>
              </a:defRPr>
            </a:lvl1pPr>
            <a:lvl2pPr marL="719138" indent="-363538" algn="l" defTabSz="741363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rgbClr val="5A667F"/>
                </a:solidFill>
                <a:latin typeface="Lato" panose="020F0502020204030203" pitchFamily="34" charset="77"/>
                <a:ea typeface="+mn-ea"/>
                <a:cs typeface="Arial" panose="020B0604020202020204" pitchFamily="34" charset="0"/>
              </a:defRPr>
            </a:lvl2pPr>
            <a:lvl3pPr marL="896938" indent="-177800" algn="l" defTabSz="741363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 kern="1200">
                <a:solidFill>
                  <a:srgbClr val="5A667F"/>
                </a:solidFill>
                <a:latin typeface="Lato" panose="020F0502020204030203" pitchFamily="34" charset="77"/>
                <a:ea typeface="+mn-ea"/>
                <a:cs typeface="Arial" panose="020B0604020202020204" pitchFamily="34" charset="0"/>
              </a:defRPr>
            </a:lvl3pPr>
            <a:lvl4pPr marL="1074738" indent="-177800" algn="l" defTabSz="741363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 kern="1200">
                <a:solidFill>
                  <a:srgbClr val="5A667F"/>
                </a:solidFill>
                <a:latin typeface="Lato" panose="020F0502020204030203" pitchFamily="34" charset="77"/>
                <a:ea typeface="+mn-ea"/>
                <a:cs typeface="Arial" panose="020B0604020202020204" pitchFamily="34" charset="0"/>
              </a:defRPr>
            </a:lvl4pPr>
            <a:lvl5pPr marL="1252538" indent="-177800" algn="l" defTabSz="741363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/>
              <a:defRPr sz="1200" kern="1200">
                <a:solidFill>
                  <a:srgbClr val="5A667F"/>
                </a:solidFill>
                <a:latin typeface="Lato" panose="020F0502020204030203" pitchFamily="34" charset="77"/>
                <a:ea typeface="+mn-ea"/>
                <a:cs typeface="Arial" panose="020B0604020202020204" pitchFamily="34" charset="0"/>
              </a:defRPr>
            </a:lvl5pPr>
            <a:lvl6pPr marL="2042929" indent="-185721" algn="l" defTabSz="742883" rtl="0" eaLnBrk="1" latinLnBrk="0" hangingPunct="1">
              <a:lnSpc>
                <a:spcPct val="90000"/>
              </a:lnSpc>
              <a:spcBef>
                <a:spcPts val="405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14371" indent="-185721" algn="l" defTabSz="742883" rtl="0" eaLnBrk="1" latinLnBrk="0" hangingPunct="1">
              <a:lnSpc>
                <a:spcPct val="90000"/>
              </a:lnSpc>
              <a:spcBef>
                <a:spcPts val="405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85812" indent="-185721" algn="l" defTabSz="742883" rtl="0" eaLnBrk="1" latinLnBrk="0" hangingPunct="1">
              <a:lnSpc>
                <a:spcPct val="90000"/>
              </a:lnSpc>
              <a:spcBef>
                <a:spcPts val="405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57253" indent="-185721" algn="l" defTabSz="742883" rtl="0" eaLnBrk="1" latinLnBrk="0" hangingPunct="1">
              <a:lnSpc>
                <a:spcPct val="90000"/>
              </a:lnSpc>
              <a:spcBef>
                <a:spcPts val="405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0" dirty="0"/>
              <a:t>The naive way to implement it is to solve a n-dim linear system. </a:t>
            </a:r>
          </a:p>
          <a:p>
            <a:pPr marL="0" indent="0">
              <a:buNone/>
            </a:pPr>
            <a:endParaRPr lang="en-US" sz="1800" b="0" dirty="0"/>
          </a:p>
          <a:p>
            <a:pPr marL="0" indent="0">
              <a:buNone/>
            </a:pPr>
            <a:endParaRPr lang="en-US" sz="1800" b="0" dirty="0"/>
          </a:p>
          <a:p>
            <a:pPr marL="0" indent="0">
              <a:buNone/>
            </a:pPr>
            <a:r>
              <a:rPr lang="en-US" sz="1800" b="0" dirty="0"/>
              <a:t>Solving such a system of linear equations will be computationally expensive and almost infeasible for </a:t>
            </a:r>
            <a:r>
              <a:rPr lang="en-US" sz="1800" b="0" dirty="0" err="1"/>
              <a:t>KANs.</a:t>
            </a:r>
            <a:r>
              <a:rPr lang="en-US" sz="1800" b="0" dirty="0"/>
              <a:t> 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17F662-CAD3-D2B5-615D-79009529EF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2286000"/>
            <a:ext cx="3419836" cy="145122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6170C70-1543-2DA3-A614-071E986989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2865" y="4383422"/>
            <a:ext cx="4620270" cy="50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63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D5F8DB-B9AE-0904-FCB5-8A6F0BE5AA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0F23B-559B-933A-B1FF-E7C59C859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B-splines (2)</a:t>
            </a:r>
            <a:endParaRPr sz="2400" dirty="0"/>
          </a:p>
        </p:txBody>
      </p:sp>
      <p:sp>
        <p:nvSpPr>
          <p:cNvPr id="3" name="Content Placeholder 2" descr="phi&#10;">
            <a:extLst>
              <a:ext uri="{FF2B5EF4-FFF2-40B4-BE49-F238E27FC236}">
                <a16:creationId xmlns:a16="http://schemas.microsoft.com/office/drawing/2014/main" id="{190706CB-1974-EFB7-A592-029A7BB6AB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447800"/>
            <a:ext cx="8667750" cy="167640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 err="1"/>
              <a:t>Bézier</a:t>
            </a:r>
            <a:r>
              <a:rPr lang="en-US" sz="1800" dirty="0"/>
              <a:t> curves solve the problem more smartly: the smooth curve passes near a set of control points without needing to solve a large system of equations </a:t>
            </a:r>
          </a:p>
          <a:p>
            <a:pPr marL="0" indent="0">
              <a:buNone/>
            </a:pPr>
            <a:endParaRPr sz="1800" dirty="0"/>
          </a:p>
        </p:txBody>
      </p:sp>
      <p:sp>
        <p:nvSpPr>
          <p:cNvPr id="8" name="Content Placeholder 2" descr="phi&#10;">
            <a:extLst>
              <a:ext uri="{FF2B5EF4-FFF2-40B4-BE49-F238E27FC236}">
                <a16:creationId xmlns:a16="http://schemas.microsoft.com/office/drawing/2014/main" id="{BE6F173F-A615-C68F-3A7D-C34FE52856B7}"/>
              </a:ext>
            </a:extLst>
          </p:cNvPr>
          <p:cNvSpPr txBox="1">
            <a:spLocks/>
          </p:cNvSpPr>
          <p:nvPr/>
        </p:nvSpPr>
        <p:spPr bwMode="auto">
          <a:xfrm>
            <a:off x="619125" y="4343400"/>
            <a:ext cx="866775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defTabSz="741363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rgbClr val="5A667F"/>
                </a:solidFill>
                <a:latin typeface="Lato" panose="020F0502020204030203" pitchFamily="34" charset="77"/>
                <a:ea typeface="+mn-ea"/>
                <a:cs typeface="Arial" panose="020B0604020202020204" pitchFamily="34" charset="0"/>
              </a:defRPr>
            </a:lvl1pPr>
            <a:lvl2pPr marL="719138" indent="-363538" algn="l" defTabSz="741363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rgbClr val="5A667F"/>
                </a:solidFill>
                <a:latin typeface="Lato" panose="020F0502020204030203" pitchFamily="34" charset="77"/>
                <a:ea typeface="+mn-ea"/>
                <a:cs typeface="Arial" panose="020B0604020202020204" pitchFamily="34" charset="0"/>
              </a:defRPr>
            </a:lvl2pPr>
            <a:lvl3pPr marL="896938" indent="-177800" algn="l" defTabSz="741363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 kern="1200">
                <a:solidFill>
                  <a:srgbClr val="5A667F"/>
                </a:solidFill>
                <a:latin typeface="Lato" panose="020F0502020204030203" pitchFamily="34" charset="77"/>
                <a:ea typeface="+mn-ea"/>
                <a:cs typeface="Arial" panose="020B0604020202020204" pitchFamily="34" charset="0"/>
              </a:defRPr>
            </a:lvl3pPr>
            <a:lvl4pPr marL="1074738" indent="-177800" algn="l" defTabSz="741363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 kern="1200">
                <a:solidFill>
                  <a:srgbClr val="5A667F"/>
                </a:solidFill>
                <a:latin typeface="Lato" panose="020F0502020204030203" pitchFamily="34" charset="77"/>
                <a:ea typeface="+mn-ea"/>
                <a:cs typeface="Arial" panose="020B0604020202020204" pitchFamily="34" charset="0"/>
              </a:defRPr>
            </a:lvl4pPr>
            <a:lvl5pPr marL="1252538" indent="-177800" algn="l" defTabSz="741363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/>
              <a:defRPr sz="1200" kern="1200">
                <a:solidFill>
                  <a:srgbClr val="5A667F"/>
                </a:solidFill>
                <a:latin typeface="Lato" panose="020F0502020204030203" pitchFamily="34" charset="77"/>
                <a:ea typeface="+mn-ea"/>
                <a:cs typeface="Arial" panose="020B0604020202020204" pitchFamily="34" charset="0"/>
              </a:defRPr>
            </a:lvl5pPr>
            <a:lvl6pPr marL="2042929" indent="-185721" algn="l" defTabSz="742883" rtl="0" eaLnBrk="1" latinLnBrk="0" hangingPunct="1">
              <a:lnSpc>
                <a:spcPct val="90000"/>
              </a:lnSpc>
              <a:spcBef>
                <a:spcPts val="405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14371" indent="-185721" algn="l" defTabSz="742883" rtl="0" eaLnBrk="1" latinLnBrk="0" hangingPunct="1">
              <a:lnSpc>
                <a:spcPct val="90000"/>
              </a:lnSpc>
              <a:spcBef>
                <a:spcPts val="405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85812" indent="-185721" algn="l" defTabSz="742883" rtl="0" eaLnBrk="1" latinLnBrk="0" hangingPunct="1">
              <a:lnSpc>
                <a:spcPct val="90000"/>
              </a:lnSpc>
              <a:spcBef>
                <a:spcPts val="405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57253" indent="-185721" algn="l" defTabSz="742883" rtl="0" eaLnBrk="1" latinLnBrk="0" hangingPunct="1">
              <a:lnSpc>
                <a:spcPct val="90000"/>
              </a:lnSpc>
              <a:spcBef>
                <a:spcPts val="405"/>
              </a:spcBef>
              <a:buFont typeface="Arial" panose="020B0604020202020204" pitchFamily="34" charset="0"/>
              <a:buChar char="•"/>
              <a:defRPr sz="146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0" dirty="0"/>
              <a:t>However, the problem is still the same as before. Having N data points will result in a polynomial of degree N −1, which will be computationally expensive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9EB87B-E519-62E3-5D25-99BB46049E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0235" y="2286000"/>
            <a:ext cx="6525530" cy="169800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4C522EF-2137-60D2-412D-5E1CAFBE08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5330658"/>
            <a:ext cx="4915150" cy="82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387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DE02E5-E415-93E6-D4CF-278EA3E1FD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41A92-8457-247C-1AC0-DCF3EFE56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B-splines (3)</a:t>
            </a:r>
            <a:endParaRPr sz="2400" dirty="0"/>
          </a:p>
        </p:txBody>
      </p:sp>
      <p:sp>
        <p:nvSpPr>
          <p:cNvPr id="3" name="Content Placeholder 2" descr="phi&#10;">
            <a:extLst>
              <a:ext uri="{FF2B5EF4-FFF2-40B4-BE49-F238E27FC236}">
                <a16:creationId xmlns:a16="http://schemas.microsoft.com/office/drawing/2014/main" id="{C365078B-99D8-6404-2A0E-9848BD781F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447800"/>
            <a:ext cx="8667750" cy="167640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B-splines use a series of lower-degree polynomial segments, which are connected smoothly. In other words, instead of extending </a:t>
            </a:r>
            <a:r>
              <a:rPr lang="en-US" sz="1800" dirty="0" err="1"/>
              <a:t>Bézier</a:t>
            </a:r>
            <a:r>
              <a:rPr lang="en-US" sz="1800" dirty="0"/>
              <a:t> curves to tens of hundreds of data points, which leads to an equally high degree of the polynomial, we use multiple lower-degree polynomials and connect them to form a smooth curve</a:t>
            </a:r>
            <a:endParaRPr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D3C6EC-93B7-4BA2-E946-FFC9B3AA5E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2755615"/>
            <a:ext cx="4495800" cy="216174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AEAE9D2-92F1-609F-613E-E0458C0D43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5376672"/>
            <a:ext cx="6834684" cy="777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409447"/>
      </p:ext>
    </p:extLst>
  </p:cSld>
  <p:clrMapOvr>
    <a:masterClrMapping/>
  </p:clrMapOvr>
</p:sld>
</file>

<file path=ppt/theme/theme1.xml><?xml version="1.0" encoding="utf-8"?>
<a:theme xmlns:a="http://schemas.openxmlformats.org/drawingml/2006/main" name="Cefriel Theme">
  <a:themeElements>
    <a:clrScheme name="CEFRIEL">
      <a:dk1>
        <a:srgbClr val="323947"/>
      </a:dk1>
      <a:lt1>
        <a:srgbClr val="FFFFFF"/>
      </a:lt1>
      <a:dk2>
        <a:srgbClr val="002060"/>
      </a:dk2>
      <a:lt2>
        <a:srgbClr val="F1F1F1"/>
      </a:lt2>
      <a:accent1>
        <a:srgbClr val="FFDC06"/>
      </a:accent1>
      <a:accent2>
        <a:srgbClr val="2F3CB6"/>
      </a:accent2>
      <a:accent3>
        <a:srgbClr val="0053FF"/>
      </a:accent3>
      <a:accent4>
        <a:srgbClr val="2882FF"/>
      </a:accent4>
      <a:accent5>
        <a:srgbClr val="5EAAF0"/>
      </a:accent5>
      <a:accent6>
        <a:srgbClr val="A6C7F0"/>
      </a:accent6>
      <a:hlink>
        <a:srgbClr val="8590AD"/>
      </a:hlink>
      <a:folHlink>
        <a:srgbClr val="FFDC06"/>
      </a:folHlink>
    </a:clrScheme>
    <a:fontScheme name="Arial-Times New Roman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6">
            <a:lumMod val="60000"/>
            <a:lumOff val="40000"/>
            <a:alpha val="30000"/>
          </a:schemeClr>
        </a:solidFill>
        <a:ln>
          <a:solidFill>
            <a:srgbClr val="5A667F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smtClean="0">
            <a:solidFill>
              <a:srgbClr val="5A667F"/>
            </a:solidFill>
            <a:latin typeface="Courier" panose="02060409020205020404" pitchFamily="49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5A667F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600" b="0" dirty="0" smtClean="0">
            <a:solidFill>
              <a:srgbClr val="5A667F"/>
            </a:solidFill>
            <a:latin typeface="Lato" panose="020F05020202040302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Bone_Main_Theme" id="{984CA928-AC55-48D1-A2CF-EFEF96F6FFC2}" vid="{10C4037B-0339-4D19-8E02-D5EA7933CD33}"/>
    </a:ext>
  </a:extLst>
</a:theme>
</file>

<file path=ppt/theme/theme2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1233</Words>
  <Application>Microsoft Office PowerPoint</Application>
  <PresentationFormat>A4 Paper (210x297 mm)</PresentationFormat>
  <Paragraphs>112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Lato</vt:lpstr>
      <vt:lpstr>Lato Light</vt:lpstr>
      <vt:lpstr>Times New Roman</vt:lpstr>
      <vt:lpstr>Wingdings 3</vt:lpstr>
      <vt:lpstr>Cefriel Theme</vt:lpstr>
      <vt:lpstr>PowerPoint Presentation</vt:lpstr>
      <vt:lpstr>Introduction to Kolmogorov-Arnold  Networks (KANs)</vt:lpstr>
      <vt:lpstr>Kolmogorov-Arnold Theorem</vt:lpstr>
      <vt:lpstr>From Theorem to 2-Layers KAN</vt:lpstr>
      <vt:lpstr>KANs Layer Structure</vt:lpstr>
      <vt:lpstr>KANs Activation Functions</vt:lpstr>
      <vt:lpstr>B-splines (1)</vt:lpstr>
      <vt:lpstr>B-splines (2)</vt:lpstr>
      <vt:lpstr>B-splines (3)</vt:lpstr>
      <vt:lpstr>Hyperparameters</vt:lpstr>
      <vt:lpstr>Inizialization and Training</vt:lpstr>
      <vt:lpstr>Accuracy</vt:lpstr>
      <vt:lpstr>Drawbacks</vt:lpstr>
      <vt:lpstr>Advanced: Sparsification (1)</vt:lpstr>
      <vt:lpstr>Advanced: Sparsification (2)</vt:lpstr>
      <vt:lpstr>Advanced: Pruning and Symbolification</vt:lpstr>
      <vt:lpstr>Interpretability</vt:lpstr>
      <vt:lpstr>Code: Symbolic Regression</vt:lpstr>
      <vt:lpstr>Cancer Analisys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Algebra di Boole: Introduzione</dc:title>
  <dc:creator>Fabrizio Ferrandi</dc:creator>
  <cp:lastModifiedBy>Matteo Romilio Pasqual</cp:lastModifiedBy>
  <cp:revision>351</cp:revision>
  <cp:lastPrinted>2024-12-24T00:06:22Z</cp:lastPrinted>
  <dcterms:created xsi:type="dcterms:W3CDTF">1997-10-20T18:51:06Z</dcterms:created>
  <dcterms:modified xsi:type="dcterms:W3CDTF">2024-12-24T00:06:26Z</dcterms:modified>
</cp:coreProperties>
</file>