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17"/>
  </p:notesMasterIdLst>
  <p:sldIdLst>
    <p:sldId id="256" r:id="rId2"/>
    <p:sldId id="258" r:id="rId3"/>
    <p:sldId id="259" r:id="rId4"/>
    <p:sldId id="260" r:id="rId5"/>
    <p:sldId id="262" r:id="rId6"/>
    <p:sldId id="312" r:id="rId7"/>
    <p:sldId id="311" r:id="rId8"/>
    <p:sldId id="263" r:id="rId9"/>
    <p:sldId id="264" r:id="rId10"/>
    <p:sldId id="313" r:id="rId11"/>
    <p:sldId id="314" r:id="rId12"/>
    <p:sldId id="315" r:id="rId13"/>
    <p:sldId id="316" r:id="rId14"/>
    <p:sldId id="317" r:id="rId15"/>
    <p:sldId id="318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Cairo" panose="020B0604020202020204" charset="-78"/>
      <p:regular r:id="rId19"/>
      <p:bold r:id="rId20"/>
    </p:embeddedFont>
    <p:embeddedFont>
      <p:font typeface="Delius Swash Caps" panose="020B0604020202020204" charset="0"/>
      <p:regular r:id="rId21"/>
    </p:embeddedFont>
    <p:embeddedFont>
      <p:font typeface="Electrolize" panose="020B0604020202020204" charset="0"/>
      <p:regular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3A7216D-FFED-4FFE-BA01-6EE3664BFD53}">
  <a:tblStyle styleId="{13A7216D-FFED-4FFE-BA01-6EE3664BFD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>
          <a:extLst>
            <a:ext uri="{FF2B5EF4-FFF2-40B4-BE49-F238E27FC236}">
              <a16:creationId xmlns:a16="http://schemas.microsoft.com/office/drawing/2014/main" id="{51CF0DAE-0F0A-3A69-4394-EE45D708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8b4bebab1_0_5:notes">
            <a:extLst>
              <a:ext uri="{FF2B5EF4-FFF2-40B4-BE49-F238E27FC236}">
                <a16:creationId xmlns:a16="http://schemas.microsoft.com/office/drawing/2014/main" id="{95FE6D1F-2923-2DE0-99B5-3FA799BD6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8b4bebab1_0_5:notes">
            <a:extLst>
              <a:ext uri="{FF2B5EF4-FFF2-40B4-BE49-F238E27FC236}">
                <a16:creationId xmlns:a16="http://schemas.microsoft.com/office/drawing/2014/main" id="{D3ACB495-56E5-34DE-57D1-116D67FDBB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92622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9D149015-E8FA-89D2-4757-1E7BA2C09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35260AE1-8279-7986-05B3-1C44E7A87C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8B489C2A-E216-BC35-8870-AC98F113F0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7619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D04BB2F9-8C5C-4270-A067-83C26A4B6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6D878F8-FD72-49C1-5AB3-87E8E5B64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28D32C5E-1DE5-96C1-C66C-2DFF2A19A4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3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467AA1BD-3D02-680F-94C7-625F12422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F3BCA637-DADB-CCE9-B999-B8FC379F82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D5B19257-D4CF-BF5A-2E3F-1755F4225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4129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8B14C37E-A20C-0169-C2AA-9090CBBA7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>
            <a:extLst>
              <a:ext uri="{FF2B5EF4-FFF2-40B4-BE49-F238E27FC236}">
                <a16:creationId xmlns:a16="http://schemas.microsoft.com/office/drawing/2014/main" id="{799CCD4D-6F7B-54AF-068B-85F098006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>
            <a:extLst>
              <a:ext uri="{FF2B5EF4-FFF2-40B4-BE49-F238E27FC236}">
                <a16:creationId xmlns:a16="http://schemas.microsoft.com/office/drawing/2014/main" id="{0CA6CAE5-E38E-69F7-C156-3D1F88B96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9480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156E5B49-0FE3-3EF1-9921-CD24545EC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>
            <a:extLst>
              <a:ext uri="{FF2B5EF4-FFF2-40B4-BE49-F238E27FC236}">
                <a16:creationId xmlns:a16="http://schemas.microsoft.com/office/drawing/2014/main" id="{FEBCEE5B-71FF-15C8-9C27-BEF872FC2E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>
            <a:extLst>
              <a:ext uri="{FF2B5EF4-FFF2-40B4-BE49-F238E27FC236}">
                <a16:creationId xmlns:a16="http://schemas.microsoft.com/office/drawing/2014/main" id="{C32D2ABC-899B-5BA9-BF27-3CF80C4C4F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84903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224a59d8d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224a59d8d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584b0b1b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584b0b1b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1224a59d8d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1224a59d8d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C943D6C1-1F9D-02B6-EAEA-2322AF1B2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C599F835-50AD-65F8-E88C-79FF226C4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63AA164D-6902-BDB8-1B8C-5E6DAF7533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339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>
          <a:extLst>
            <a:ext uri="{FF2B5EF4-FFF2-40B4-BE49-F238E27FC236}">
              <a16:creationId xmlns:a16="http://schemas.microsoft.com/office/drawing/2014/main" id="{0AAC3C66-86EA-607D-51E7-36E8A5260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8b4bebab1_0_0:notes">
            <a:extLst>
              <a:ext uri="{FF2B5EF4-FFF2-40B4-BE49-F238E27FC236}">
                <a16:creationId xmlns:a16="http://schemas.microsoft.com/office/drawing/2014/main" id="{74199788-A6BA-9C6C-CF73-2C74B818AA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8b4bebab1_0_0:notes">
            <a:extLst>
              <a:ext uri="{FF2B5EF4-FFF2-40B4-BE49-F238E27FC236}">
                <a16:creationId xmlns:a16="http://schemas.microsoft.com/office/drawing/2014/main" id="{9E48859C-9C9C-542D-681E-603834DB76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3256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1c6b7313e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1c6b7313e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58b4beba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158b4beba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411050" y="922025"/>
            <a:ext cx="4098900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600">
                <a:solidFill>
                  <a:schemeClr val="lt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411050" y="3585725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Cairo"/>
                <a:ea typeface="Cairo"/>
                <a:cs typeface="Cairo"/>
                <a:sym typeface="Cai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3859250" y="322185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/>
          </a:blip>
          <a:srcRect l="2733" b="2733"/>
          <a:stretch/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5032675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2"/>
          </p:nvPr>
        </p:nvSpPr>
        <p:spPr>
          <a:xfrm>
            <a:off x="5032675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921300" y="3209974"/>
            <a:ext cx="2190000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1921300" y="2876175"/>
            <a:ext cx="2190000" cy="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500"/>
              <a:buFont typeface="Delius Swash Caps"/>
              <a:buNone/>
              <a:defRPr sz="2500">
                <a:solidFill>
                  <a:schemeClr val="dk1"/>
                </a:solidFill>
                <a:latin typeface="Delius Swash Caps"/>
                <a:ea typeface="Delius Swash Caps"/>
                <a:cs typeface="Delius Swash Caps"/>
                <a:sym typeface="Delius Swash Cap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2215050" y="1531850"/>
            <a:ext cx="4713900" cy="25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■"/>
              <a:defRPr sz="14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●"/>
              <a:defRPr sz="14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Montserrat"/>
              <a:buChar char="○"/>
              <a:defRPr sz="14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Montserrat"/>
              <a:buChar char="■"/>
              <a:defRPr sz="14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2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>
            <a:spLocks noGrp="1"/>
          </p:cNvSpPr>
          <p:nvPr>
            <p:ph type="title" hasCustomPrompt="1"/>
          </p:nvPr>
        </p:nvSpPr>
        <p:spPr>
          <a:xfrm>
            <a:off x="7151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7200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2" hasCustomPrompt="1"/>
          </p:nvPr>
        </p:nvSpPr>
        <p:spPr>
          <a:xfrm>
            <a:off x="3398900" y="178588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3"/>
          </p:nvPr>
        </p:nvSpPr>
        <p:spPr>
          <a:xfrm>
            <a:off x="34038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4" hasCustomPrompt="1"/>
          </p:nvPr>
        </p:nvSpPr>
        <p:spPr>
          <a:xfrm>
            <a:off x="6087600" y="178586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5"/>
          </p:nvPr>
        </p:nvSpPr>
        <p:spPr>
          <a:xfrm>
            <a:off x="6092500" y="3146366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6"/>
          </p:nvPr>
        </p:nvSpPr>
        <p:spPr>
          <a:xfrm>
            <a:off x="7151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7"/>
          </p:nvPr>
        </p:nvSpPr>
        <p:spPr>
          <a:xfrm>
            <a:off x="34038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8"/>
          </p:nvPr>
        </p:nvSpPr>
        <p:spPr>
          <a:xfrm>
            <a:off x="6087600" y="2796838"/>
            <a:ext cx="2336400" cy="449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_1_1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610850" y="1732150"/>
            <a:ext cx="5922300" cy="159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subTitle" idx="1"/>
          </p:nvPr>
        </p:nvSpPr>
        <p:spPr>
          <a:xfrm>
            <a:off x="1610850" y="3121850"/>
            <a:ext cx="5922300" cy="7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5"/>
          <p:cNvPicPr preferRelativeResize="0"/>
          <p:nvPr/>
        </p:nvPicPr>
        <p:blipFill rotWithShape="1">
          <a:blip r:embed="rId2">
            <a:alphaModFix/>
          </a:blip>
          <a:srcRect l="5891" t="6362" r="6833" b="6362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>
            <a:spLocks noGrp="1"/>
          </p:cNvSpPr>
          <p:nvPr>
            <p:ph type="subTitle" idx="1"/>
          </p:nvPr>
        </p:nvSpPr>
        <p:spPr>
          <a:xfrm>
            <a:off x="7200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"/>
          </p:nvPr>
        </p:nvSpPr>
        <p:spPr>
          <a:xfrm>
            <a:off x="7200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3"/>
          </p:nvPr>
        </p:nvSpPr>
        <p:spPr>
          <a:xfrm>
            <a:off x="34038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subTitle" idx="4"/>
          </p:nvPr>
        </p:nvSpPr>
        <p:spPr>
          <a:xfrm>
            <a:off x="6087600" y="3086058"/>
            <a:ext cx="2336400" cy="7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subTitle" idx="5"/>
          </p:nvPr>
        </p:nvSpPr>
        <p:spPr>
          <a:xfrm>
            <a:off x="34038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subTitle" idx="6"/>
          </p:nvPr>
        </p:nvSpPr>
        <p:spPr>
          <a:xfrm>
            <a:off x="6087600" y="2764950"/>
            <a:ext cx="2336400" cy="41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3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34"/>
          <p:cNvPicPr preferRelativeResize="0"/>
          <p:nvPr/>
        </p:nvPicPr>
        <p:blipFill rotWithShape="1">
          <a:blip r:embed="rId2">
            <a:alphaModFix/>
          </a:blip>
          <a:srcRect t="7097" r="10722" b="3624"/>
          <a:stretch/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●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Char char="○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iro"/>
              <a:buChar char="■"/>
              <a:defRPr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59" r:id="rId6"/>
    <p:sldLayoutId id="2147483666" r:id="rId7"/>
    <p:sldLayoutId id="2147483671" r:id="rId8"/>
    <p:sldLayoutId id="2147483680" r:id="rId9"/>
    <p:sldLayoutId id="214748368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>
            <a:spLocks noGrp="1"/>
          </p:cNvSpPr>
          <p:nvPr>
            <p:ph type="ctrTitle"/>
          </p:nvPr>
        </p:nvSpPr>
        <p:spPr>
          <a:xfrm>
            <a:off x="3986784" y="998225"/>
            <a:ext cx="5157216" cy="266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LEARN HOW TO SELL MULTIPLE TYPES OF PRODUCTS </a:t>
            </a: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" dirty="0">
                <a:solidFill>
                  <a:schemeClr val="accent3">
                    <a:lumMod val="25000"/>
                  </a:schemeClr>
                </a:solidFill>
              </a:rPr>
              <a:t>UNDER BUDGET CONSTRAINT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15" name="Google Shape;215;p41"/>
          <p:cNvSpPr txBox="1">
            <a:spLocks noGrp="1"/>
          </p:cNvSpPr>
          <p:nvPr>
            <p:ph type="subTitle" idx="1"/>
          </p:nvPr>
        </p:nvSpPr>
        <p:spPr>
          <a:xfrm>
            <a:off x="4653504" y="3960076"/>
            <a:ext cx="40989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5">
                    <a:lumMod val="25000"/>
                  </a:schemeClr>
                </a:solidFill>
              </a:rPr>
              <a:t>ONLINE LEARNING APPLICATIONS PROJECT</a:t>
            </a:r>
            <a:endParaRPr dirty="0">
              <a:solidFill>
                <a:schemeClr val="accent5">
                  <a:lumMod val="25000"/>
                </a:schemeClr>
              </a:solidFill>
            </a:endParaRPr>
          </a:p>
        </p:txBody>
      </p:sp>
      <p:pic>
        <p:nvPicPr>
          <p:cNvPr id="216" name="Google Shape;216;p41"/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>
          <a:extLst>
            <a:ext uri="{FF2B5EF4-FFF2-40B4-BE49-F238E27FC236}">
              <a16:creationId xmlns:a16="http://schemas.microsoft.com/office/drawing/2014/main" id="{28C99A6B-43BB-8A5B-2C16-397ED1B1F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>
            <a:extLst>
              <a:ext uri="{FF2B5EF4-FFF2-40B4-BE49-F238E27FC236}">
                <a16:creationId xmlns:a16="http://schemas.microsoft.com/office/drawing/2014/main" id="{211689C7-0323-D91F-DEB6-DEAB1B216D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REGRET BOUNDS: </a:t>
            </a:r>
            <a:r>
              <a:rPr lang="en" b="1" dirty="0"/>
              <a:t>with budget</a:t>
            </a:r>
            <a:endParaRPr dirty="0"/>
          </a:p>
        </p:txBody>
      </p:sp>
      <p:pic>
        <p:nvPicPr>
          <p:cNvPr id="3" name="Picture 2" descr="A comparison of graphs with numbers and numbers&#10;&#10;AI-generated content may be incorrect.">
            <a:extLst>
              <a:ext uri="{FF2B5EF4-FFF2-40B4-BE49-F238E27FC236}">
                <a16:creationId xmlns:a16="http://schemas.microsoft.com/office/drawing/2014/main" id="{C9029E7A-F040-6A5B-6A4C-70A54CD51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36" y="1262775"/>
            <a:ext cx="8541327" cy="353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632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72B3B4AF-7BE2-C3BF-CB0D-A782BA6C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C02B05CD-1974-FE70-CD51-3CACD6389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8005F1A7-C9DB-A1C9-3156-0FD99EC8A5C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4F6AE319-BFA4-CAAD-1E82-3B000E090F5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147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4C1ED64D-5FB8-09AD-ABAD-9EA3C7C63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E79C34AA-C145-D299-0400-4269A738E8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5DD2046D-03C6-AD06-2A75-D35F08C7426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BB835142-0B96-3499-087B-7AF086DA2F5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5129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30F9CE9B-1905-6F28-D0F0-208C6E9E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520AB179-D9AB-20D8-AF45-5066F68986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37B1BE82-9525-8B6E-45E1-C903BCE0DC4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2F90024F-E880-2F40-D846-811ED083D1D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3930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5B49A04D-F7B1-5C3C-19DD-C9A76B6E7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>
            <a:extLst>
              <a:ext uri="{FF2B5EF4-FFF2-40B4-BE49-F238E27FC236}">
                <a16:creationId xmlns:a16="http://schemas.microsoft.com/office/drawing/2014/main" id="{2595C63D-5269-0CE0-6F64-A33EF609F3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  <p:sp>
        <p:nvSpPr>
          <p:cNvPr id="251" name="Google Shape;251;p45">
            <a:extLst>
              <a:ext uri="{FF2B5EF4-FFF2-40B4-BE49-F238E27FC236}">
                <a16:creationId xmlns:a16="http://schemas.microsoft.com/office/drawing/2014/main" id="{DE6655AA-75A0-9F60-558F-95A2061CB7D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3" name="Google Shape;253;p45">
            <a:extLst>
              <a:ext uri="{FF2B5EF4-FFF2-40B4-BE49-F238E27FC236}">
                <a16:creationId xmlns:a16="http://schemas.microsoft.com/office/drawing/2014/main" id="{96272E6F-E329-65EB-3662-466417EAD38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7398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3797B1BB-00F5-1CF4-842A-DB7BA13EB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>
            <a:extLst>
              <a:ext uri="{FF2B5EF4-FFF2-40B4-BE49-F238E27FC236}">
                <a16:creationId xmlns:a16="http://schemas.microsoft.com/office/drawing/2014/main" id="{CA6F0051-88A5-B109-4175-EBA48D0BBBE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695838" y="824345"/>
            <a:ext cx="5157216" cy="6901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REMARKS:</a:t>
            </a:r>
            <a:endParaRPr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216" name="Google Shape;216;p41">
            <a:extLst>
              <a:ext uri="{FF2B5EF4-FFF2-40B4-BE49-F238E27FC236}">
                <a16:creationId xmlns:a16="http://schemas.microsoft.com/office/drawing/2014/main" id="{ED669F96-D259-EA01-569D-56A8510EA0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663" t="5545" r="23252" b="6005"/>
          <a:stretch/>
        </p:blipFill>
        <p:spPr>
          <a:xfrm>
            <a:off x="758750" y="-125175"/>
            <a:ext cx="3190148" cy="44947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394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3"/>
          <p:cNvSpPr txBox="1">
            <a:spLocks noGrp="1"/>
          </p:cNvSpPr>
          <p:nvPr>
            <p:ph type="subTitle" idx="1"/>
          </p:nvPr>
        </p:nvSpPr>
        <p:spPr>
          <a:xfrm>
            <a:off x="364491" y="1614723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</a:t>
            </a: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tochastic environment</a:t>
            </a:r>
            <a:endParaRPr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sp>
        <p:nvSpPr>
          <p:cNvPr id="236" name="Google Shape;236;p43"/>
          <p:cNvSpPr txBox="1">
            <a:spLocks noGrp="1"/>
          </p:cNvSpPr>
          <p:nvPr>
            <p:ph type="title"/>
          </p:nvPr>
        </p:nvSpPr>
        <p:spPr>
          <a:xfrm>
            <a:off x="895041" y="198403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7" name="Google Shape;237;p43"/>
          <p:cNvSpPr txBox="1">
            <a:spLocks noGrp="1"/>
          </p:cNvSpPr>
          <p:nvPr>
            <p:ph type="title" idx="2"/>
          </p:nvPr>
        </p:nvSpPr>
        <p:spPr>
          <a:xfrm>
            <a:off x="3856533" y="2007658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8" name="Google Shape;238;p43"/>
          <p:cNvSpPr txBox="1">
            <a:spLocks noGrp="1"/>
          </p:cNvSpPr>
          <p:nvPr>
            <p:ph type="title" idx="4"/>
          </p:nvPr>
        </p:nvSpPr>
        <p:spPr>
          <a:xfrm>
            <a:off x="6852819" y="2044803"/>
            <a:ext cx="12753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05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9" name="Google Shape;239;p43"/>
          <p:cNvSpPr txBox="1">
            <a:spLocks noGrp="1"/>
          </p:cNvSpPr>
          <p:nvPr>
            <p:ph type="title" idx="9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PROJECT DEVELOPEMENT</a:t>
            </a:r>
            <a:endParaRPr b="1" dirty="0"/>
          </a:p>
        </p:txBody>
      </p:sp>
      <p:sp>
        <p:nvSpPr>
          <p:cNvPr id="2" name="Google Shape;237;p43">
            <a:extLst>
              <a:ext uri="{FF2B5EF4-FFF2-40B4-BE49-F238E27FC236}">
                <a16:creationId xmlns:a16="http://schemas.microsoft.com/office/drawing/2014/main" id="{2ACAD8E3-2B33-AF2F-B13D-1C4F2FD872CB}"/>
              </a:ext>
            </a:extLst>
          </p:cNvPr>
          <p:cNvSpPr txBox="1">
            <a:spLocks/>
          </p:cNvSpPr>
          <p:nvPr/>
        </p:nvSpPr>
        <p:spPr>
          <a:xfrm>
            <a:off x="5316137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04</a:t>
            </a:r>
          </a:p>
        </p:txBody>
      </p:sp>
      <p:sp>
        <p:nvSpPr>
          <p:cNvPr id="3" name="Google Shape;237;p43">
            <a:extLst>
              <a:ext uri="{FF2B5EF4-FFF2-40B4-BE49-F238E27FC236}">
                <a16:creationId xmlns:a16="http://schemas.microsoft.com/office/drawing/2014/main" id="{6CDE1D94-D77D-8172-E776-BE913122D936}"/>
              </a:ext>
            </a:extLst>
          </p:cNvPr>
          <p:cNvSpPr txBox="1">
            <a:spLocks/>
          </p:cNvSpPr>
          <p:nvPr/>
        </p:nvSpPr>
        <p:spPr>
          <a:xfrm>
            <a:off x="2299235" y="2620321"/>
            <a:ext cx="1275300" cy="9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6000" b="1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lectrolize"/>
              <a:buNone/>
              <a:defRPr sz="30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algn="ctr"/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02</a:t>
            </a:r>
          </a:p>
        </p:txBody>
      </p:sp>
      <p:sp>
        <p:nvSpPr>
          <p:cNvPr id="4" name="Google Shape;230;p43">
            <a:extLst>
              <a:ext uri="{FF2B5EF4-FFF2-40B4-BE49-F238E27FC236}">
                <a16:creationId xmlns:a16="http://schemas.microsoft.com/office/drawing/2014/main" id="{F3C039CA-F0BD-EA9E-E344-A0143E474756}"/>
              </a:ext>
            </a:extLst>
          </p:cNvPr>
          <p:cNvSpPr txBox="1">
            <a:spLocks/>
          </p:cNvSpPr>
          <p:nvPr/>
        </p:nvSpPr>
        <p:spPr>
          <a:xfrm>
            <a:off x="3325983" y="1581376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5" name="Google Shape;230;p43">
            <a:extLst>
              <a:ext uri="{FF2B5EF4-FFF2-40B4-BE49-F238E27FC236}">
                <a16:creationId xmlns:a16="http://schemas.microsoft.com/office/drawing/2014/main" id="{AFB0C046-42FA-A490-9A5A-9A3D5EC508A2}"/>
              </a:ext>
            </a:extLst>
          </p:cNvPr>
          <p:cNvSpPr txBox="1">
            <a:spLocks/>
          </p:cNvSpPr>
          <p:nvPr/>
        </p:nvSpPr>
        <p:spPr>
          <a:xfrm>
            <a:off x="1768685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16" name="Google Shape;230;p43">
            <a:extLst>
              <a:ext uri="{FF2B5EF4-FFF2-40B4-BE49-F238E27FC236}">
                <a16:creationId xmlns:a16="http://schemas.microsoft.com/office/drawing/2014/main" id="{9B4C7379-7FC0-FD09-735F-128DE7B3EFB9}"/>
              </a:ext>
            </a:extLst>
          </p:cNvPr>
          <p:cNvSpPr txBox="1">
            <a:spLocks/>
          </p:cNvSpPr>
          <p:nvPr/>
        </p:nvSpPr>
        <p:spPr>
          <a:xfrm>
            <a:off x="4785587" y="3468689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Multiple products and</a:t>
            </a:r>
          </a:p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Adversarial environment</a:t>
            </a:r>
          </a:p>
        </p:txBody>
      </p:sp>
      <p:sp>
        <p:nvSpPr>
          <p:cNvPr id="17" name="Google Shape;230;p43">
            <a:extLst>
              <a:ext uri="{FF2B5EF4-FFF2-40B4-BE49-F238E27FC236}">
                <a16:creationId xmlns:a16="http://schemas.microsoft.com/office/drawing/2014/main" id="{068E9895-BC59-BFB3-6D79-3703A2C5D644}"/>
              </a:ext>
            </a:extLst>
          </p:cNvPr>
          <p:cNvSpPr txBox="1">
            <a:spLocks/>
          </p:cNvSpPr>
          <p:nvPr/>
        </p:nvSpPr>
        <p:spPr>
          <a:xfrm>
            <a:off x="6322269" y="160215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iro"/>
              <a:buNone/>
              <a:defRPr sz="1400" b="0" i="0" u="none" strike="noStrike" cap="none">
                <a:solidFill>
                  <a:schemeClr val="dk1"/>
                </a:solidFill>
                <a:latin typeface="Cairo"/>
                <a:ea typeface="Cairo"/>
                <a:cs typeface="Cairo"/>
                <a:sym typeface="Cairo"/>
              </a:defRPr>
            </a:lvl9pPr>
          </a:lstStyle>
          <a:p>
            <a:pPr marL="0" indent="0" algn="ctr"/>
            <a:r>
              <a:rPr lang="en-US" b="1" dirty="0">
                <a:solidFill>
                  <a:schemeClr val="accent3">
                    <a:lumMod val="25000"/>
                  </a:schemeClr>
                </a:solidFill>
              </a:rPr>
              <a:t>Slightly non-stationary environment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4"/>
          <p:cNvSpPr txBox="1">
            <a:spLocks noGrp="1"/>
          </p:cNvSpPr>
          <p:nvPr>
            <p:ph type="title"/>
          </p:nvPr>
        </p:nvSpPr>
        <p:spPr>
          <a:xfrm>
            <a:off x="2705359" y="886689"/>
            <a:ext cx="2961150" cy="875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SETTINGS</a:t>
            </a:r>
            <a:endParaRPr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5" name="Google Shape;245;p44"/>
          <p:cNvSpPr txBox="1">
            <a:spLocks noGrp="1"/>
          </p:cNvSpPr>
          <p:nvPr>
            <p:ph type="subTitle" idx="1"/>
          </p:nvPr>
        </p:nvSpPr>
        <p:spPr>
          <a:xfrm>
            <a:off x="611129" y="1669796"/>
            <a:ext cx="7369089" cy="1918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600" dirty="0"/>
              <a:t>In this dynamic pricing scenario, a company must decide which products to sell and at what prices over a sequence of </a:t>
            </a:r>
            <a:r>
              <a:rPr lang="en-US" sz="1600" b="1" dirty="0"/>
              <a:t>T</a:t>
            </a:r>
            <a:r>
              <a:rPr lang="en-US" sz="1600" dirty="0"/>
              <a:t> rounds, with the goal of maximizing profit while respecting a total production capacity </a:t>
            </a:r>
            <a:r>
              <a:rPr lang="en-US" sz="1600" b="1" dirty="0"/>
              <a:t>B</a:t>
            </a:r>
            <a:r>
              <a:rPr lang="en-US" sz="1600" dirty="0"/>
              <a:t>. There are </a:t>
            </a:r>
            <a:r>
              <a:rPr lang="en-US" sz="1600" b="1" dirty="0"/>
              <a:t>N</a:t>
            </a:r>
            <a:r>
              <a:rPr lang="en-US" sz="1600" dirty="0"/>
              <a:t> types of products, and prices must be chosen from a small, discrete set </a:t>
            </a:r>
            <a:r>
              <a:rPr lang="en-US" sz="1600" b="1" dirty="0"/>
              <a:t>P</a:t>
            </a:r>
            <a:r>
              <a:rPr lang="en-US" sz="1600" dirty="0"/>
              <a:t>.</a:t>
            </a:r>
          </a:p>
          <a:p>
            <a:pPr algn="just"/>
            <a:r>
              <a:rPr lang="en-US" sz="1600" dirty="0"/>
              <a:t> At each round, a new buyer arrives with a private valuation </a:t>
            </a:r>
            <a:r>
              <a:rPr lang="en-US" sz="1600" b="1" dirty="0"/>
              <a:t>vi </a:t>
            </a:r>
            <a:r>
              <a:rPr lang="en-US" sz="1600" dirty="0"/>
              <a:t>for each product type </a:t>
            </a:r>
            <a:r>
              <a:rPr lang="en-US" sz="1600" b="1" dirty="0" err="1"/>
              <a:t>i</a:t>
            </a:r>
            <a:r>
              <a:rPr lang="en-US" sz="1600" dirty="0"/>
              <a:t>. The buyer purchases one unit of every product priced lower than their respective valuations. </a:t>
            </a:r>
          </a:p>
          <a:p>
            <a:pPr algn="just"/>
            <a:r>
              <a:rPr lang="en-US" sz="1600" dirty="0"/>
              <a:t>Importantly, the company must ensure that the total number of products sold across all rounds does not exceed </a:t>
            </a:r>
            <a:r>
              <a:rPr lang="en-US" sz="1600" b="1" dirty="0"/>
              <a:t>B</a:t>
            </a:r>
            <a:r>
              <a:rPr lang="en-US" sz="1600" dirty="0"/>
              <a:t>. Each round involves the company selecting product offerings and prices, followed by the buyer making purchase decisions based on their valuations.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5"/>
          <p:cNvSpPr txBox="1">
            <a:spLocks noGrp="1"/>
          </p:cNvSpPr>
          <p:nvPr>
            <p:ph type="title"/>
          </p:nvPr>
        </p:nvSpPr>
        <p:spPr>
          <a:xfrm>
            <a:off x="3859250" y="2380050"/>
            <a:ext cx="43602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Single product and</a:t>
            </a:r>
            <a:b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2800" b="1" dirty="0">
                <a:solidFill>
                  <a:schemeClr val="accent3">
                    <a:lumMod val="25000"/>
                  </a:schemeClr>
                </a:solidFill>
              </a:rPr>
              <a:t>Stochastic environment</a:t>
            </a:r>
          </a:p>
        </p:txBody>
      </p:sp>
      <p:sp>
        <p:nvSpPr>
          <p:cNvPr id="251" name="Google Shape;251;p45"/>
          <p:cNvSpPr txBox="1">
            <a:spLocks noGrp="1"/>
          </p:cNvSpPr>
          <p:nvPr>
            <p:ph type="title" idx="2"/>
          </p:nvPr>
        </p:nvSpPr>
        <p:spPr>
          <a:xfrm>
            <a:off x="3859250" y="1062325"/>
            <a:ext cx="4360200" cy="12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2" name="Google Shape;252;p45"/>
          <p:cNvSpPr txBox="1">
            <a:spLocks noGrp="1"/>
          </p:cNvSpPr>
          <p:nvPr>
            <p:ph type="subTitle" idx="1"/>
          </p:nvPr>
        </p:nvSpPr>
        <p:spPr>
          <a:xfrm>
            <a:off x="5376323" y="3312670"/>
            <a:ext cx="4360200" cy="37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01.1 </a:t>
            </a:r>
            <a:r>
              <a:rPr lang="en-US" dirty="0"/>
              <a:t>without budget</a:t>
            </a:r>
          </a:p>
          <a:p>
            <a:pPr marL="0" indent="0" algn="l"/>
            <a:r>
              <a:rPr lang="en" dirty="0"/>
              <a:t>01.2 </a:t>
            </a:r>
            <a:r>
              <a:rPr lang="en-US" dirty="0"/>
              <a:t>with budget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53" name="Google Shape;253;p45"/>
          <p:cNvPicPr preferRelativeResize="0"/>
          <p:nvPr/>
        </p:nvPicPr>
        <p:blipFill rotWithShape="1">
          <a:blip r:embed="rId3">
            <a:alphaModFix/>
          </a:blip>
          <a:srcRect l="14335" r="14342"/>
          <a:stretch/>
        </p:blipFill>
        <p:spPr>
          <a:xfrm>
            <a:off x="793150" y="348250"/>
            <a:ext cx="3023699" cy="42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>
            <a:spLocks noGrp="1"/>
          </p:cNvSpPr>
          <p:nvPr>
            <p:ph type="title"/>
          </p:nvPr>
        </p:nvSpPr>
        <p:spPr>
          <a:xfrm>
            <a:off x="435982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stochastic environment: </a:t>
            </a:r>
            <a:b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</a:b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A distribution over the valuations of a single type of product</a:t>
            </a: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3" name="Picture 2" descr="A screenshot of a computer program">
            <a:extLst>
              <a:ext uri="{FF2B5EF4-FFF2-40B4-BE49-F238E27FC236}">
                <a16:creationId xmlns:a16="http://schemas.microsoft.com/office/drawing/2014/main" id="{F3E747E8-750A-56BC-1FE9-D6E2F3BA6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54" y="1440873"/>
            <a:ext cx="6863954" cy="33210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EAB1F7E1-5470-464E-F787-83BBC52E2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>
            <a:extLst>
              <a:ext uri="{FF2B5EF4-FFF2-40B4-BE49-F238E27FC236}">
                <a16:creationId xmlns:a16="http://schemas.microsoft.com/office/drawing/2014/main" id="{C2160D26-3409-45F3-A610-5668D0084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035" y="367751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pricing strategy using UCB1 ignoring the budget.</a:t>
            </a:r>
            <a:b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</a:br>
            <a:endParaRPr sz="1800" b="1" dirty="0">
              <a:solidFill>
                <a:schemeClr val="accent3">
                  <a:lumMod val="25000"/>
                </a:schemeClr>
              </a:solidFill>
            </a:endParaRP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953C7CF-6B73-8839-43E1-DB3C760B1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965" y="845127"/>
            <a:ext cx="3541890" cy="4133012"/>
          </a:xfrm>
          <a:prstGeom prst="rect">
            <a:avLst/>
          </a:prstGeom>
        </p:spPr>
      </p:pic>
      <p:sp>
        <p:nvSpPr>
          <p:cNvPr id="2" name="Google Shape;266;p47">
            <a:extLst>
              <a:ext uri="{FF2B5EF4-FFF2-40B4-BE49-F238E27FC236}">
                <a16:creationId xmlns:a16="http://schemas.microsoft.com/office/drawing/2014/main" id="{67ED4A0F-473E-3C64-8B6F-C2602BADD595}"/>
              </a:ext>
            </a:extLst>
          </p:cNvPr>
          <p:cNvSpPr txBox="1">
            <a:spLocks/>
          </p:cNvSpPr>
          <p:nvPr/>
        </p:nvSpPr>
        <p:spPr>
          <a:xfrm>
            <a:off x="4649380" y="1293815"/>
            <a:ext cx="3711838" cy="323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CompanyUCB1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sz="1600" dirty="0"/>
              <a:t>class uses the UCB1 algorithm to dynamically choose prices from a fixed set to maximize revenue over a time horizon.</a:t>
            </a:r>
          </a:p>
          <a:p>
            <a:endParaRPr lang="en-US" sz="1600" dirty="0"/>
          </a:p>
          <a:p>
            <a:r>
              <a:rPr lang="en-US" sz="1600" dirty="0"/>
              <a:t>It balances exploration and exploitation by initially trying each price once, then selecting prices based on optimistic reward estimates using upper confidence bounds. </a:t>
            </a:r>
          </a:p>
          <a:p>
            <a:endParaRPr lang="en-US" sz="1600" dirty="0"/>
          </a:p>
          <a:p>
            <a:r>
              <a:rPr lang="en-US" sz="1600" dirty="0"/>
              <a:t>After each round, it updates the average reward and selection count for the chosen price.</a:t>
            </a:r>
          </a:p>
        </p:txBody>
      </p:sp>
    </p:spTree>
    <p:extLst>
      <p:ext uri="{BB962C8B-B14F-4D97-AF65-F5344CB8AC3E}">
        <p14:creationId xmlns:p14="http://schemas.microsoft.com/office/powerpoint/2010/main" val="8521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>
          <a:extLst>
            <a:ext uri="{FF2B5EF4-FFF2-40B4-BE49-F238E27FC236}">
              <a16:creationId xmlns:a16="http://schemas.microsoft.com/office/drawing/2014/main" id="{3AECB2C7-83D0-C7B8-5751-3534CC4DF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66;p47">
            <a:extLst>
              <a:ext uri="{FF2B5EF4-FFF2-40B4-BE49-F238E27FC236}">
                <a16:creationId xmlns:a16="http://schemas.microsoft.com/office/drawing/2014/main" id="{84969755-47BC-1FBA-169B-8DC87AE627FA}"/>
              </a:ext>
            </a:extLst>
          </p:cNvPr>
          <p:cNvSpPr txBox="1">
            <a:spLocks/>
          </p:cNvSpPr>
          <p:nvPr/>
        </p:nvSpPr>
        <p:spPr>
          <a:xfrm>
            <a:off x="402962" y="356229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accent3">
                    <a:lumMod val="25000"/>
                  </a:schemeClr>
                </a:solidFill>
              </a:rPr>
              <a:t>Build a pricing strategy extending UCB1 to handle the budget</a:t>
            </a: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7901625-1403-3083-5C5B-DBDB6A396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038" y="825020"/>
            <a:ext cx="3255818" cy="4150629"/>
          </a:xfrm>
          <a:prstGeom prst="rect">
            <a:avLst/>
          </a:prstGeom>
        </p:spPr>
      </p:pic>
      <p:sp>
        <p:nvSpPr>
          <p:cNvPr id="14" name="Google Shape;266;p47">
            <a:extLst>
              <a:ext uri="{FF2B5EF4-FFF2-40B4-BE49-F238E27FC236}">
                <a16:creationId xmlns:a16="http://schemas.microsoft.com/office/drawing/2014/main" id="{605632D1-19E9-B2A0-BE05-930F14F60665}"/>
              </a:ext>
            </a:extLst>
          </p:cNvPr>
          <p:cNvSpPr txBox="1">
            <a:spLocks/>
          </p:cNvSpPr>
          <p:nvPr/>
        </p:nvSpPr>
        <p:spPr>
          <a:xfrm>
            <a:off x="4357253" y="1485900"/>
            <a:ext cx="4675910" cy="3301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Electrolize"/>
              <a:buNone/>
              <a:defRPr sz="3500" b="0" i="0" u="none" strike="noStrike" cap="none">
                <a:solidFill>
                  <a:schemeClr val="dk1"/>
                </a:solidFill>
                <a:latin typeface="Electrolize"/>
                <a:ea typeface="Electrolize"/>
                <a:cs typeface="Electrolize"/>
                <a:sym typeface="Electrolize"/>
              </a:defRPr>
            </a:lvl9pPr>
          </a:lstStyle>
          <a:p>
            <a:r>
              <a:rPr lang="en-US" sz="1600" dirty="0"/>
              <a:t>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</a:rPr>
              <a:t>CompanyUCB1_V2 </a:t>
            </a:r>
            <a:r>
              <a:rPr lang="en-US" sz="1600" dirty="0"/>
              <a:t>class extends the standard UCB1 approach by incorporating budget constraints.</a:t>
            </a:r>
          </a:p>
          <a:p>
            <a:endParaRPr lang="en-US" sz="1600" dirty="0"/>
          </a:p>
          <a:p>
            <a:r>
              <a:rPr lang="en-US" sz="1600" dirty="0"/>
              <a:t>At each round, the agent selects the arm by balancing upper confidence bounds on expected revenue </a:t>
            </a:r>
            <a:r>
              <a:rPr lang="en-US" sz="1600" b="1" dirty="0"/>
              <a:t>f </a:t>
            </a:r>
            <a:r>
              <a:rPr lang="en-US" sz="1600" dirty="0"/>
              <a:t>and lower confidence bounds on cost </a:t>
            </a:r>
            <a:r>
              <a:rPr lang="en-US" sz="1600" b="1" dirty="0"/>
              <a:t>c </a:t>
            </a:r>
            <a:r>
              <a:rPr lang="en-US" sz="1600" dirty="0"/>
              <a:t>using a linear program to maximize gain under a per-round budget limit </a:t>
            </a:r>
            <a:r>
              <a:rPr lang="en-US" sz="1600" b="1" dirty="0"/>
              <a:t>ρ = B/T</a:t>
            </a:r>
            <a:r>
              <a:rPr lang="en-US" sz="1600" dirty="0"/>
              <a:t>. </a:t>
            </a:r>
          </a:p>
          <a:p>
            <a:endParaRPr lang="en-US" sz="1600" dirty="0"/>
          </a:p>
          <a:p>
            <a:r>
              <a:rPr lang="en-US" sz="1600" dirty="0"/>
              <a:t>This adaptive policy ensures that price selections remain both profitable and feasible</a:t>
            </a:r>
          </a:p>
        </p:txBody>
      </p:sp>
    </p:spTree>
    <p:extLst>
      <p:ext uri="{BB962C8B-B14F-4D97-AF65-F5344CB8AC3E}">
        <p14:creationId xmlns:p14="http://schemas.microsoft.com/office/powerpoint/2010/main" val="3415776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/>
          <p:nvPr/>
        </p:nvSpPr>
        <p:spPr>
          <a:xfrm>
            <a:off x="2002313" y="1783558"/>
            <a:ext cx="740100" cy="740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48"/>
          <p:cNvSpPr txBox="1">
            <a:spLocks noGrp="1"/>
          </p:cNvSpPr>
          <p:nvPr>
            <p:ph type="title"/>
          </p:nvPr>
        </p:nvSpPr>
        <p:spPr>
          <a:xfrm>
            <a:off x="879327" y="104994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1">
                    <a:lumMod val="50000"/>
                  </a:schemeClr>
                </a:solidFill>
              </a:rPr>
              <a:t>SIMULATION</a:t>
            </a:r>
            <a:endParaRPr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6" name="Google Shape;276;p48"/>
          <p:cNvSpPr txBox="1">
            <a:spLocks noGrp="1"/>
          </p:cNvSpPr>
          <p:nvPr>
            <p:ph type="subTitle" idx="3"/>
          </p:nvPr>
        </p:nvSpPr>
        <p:spPr>
          <a:xfrm>
            <a:off x="879327" y="2686442"/>
            <a:ext cx="2969355" cy="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We simulate the dynamic pricing over 10 different trials having: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 = 10000	B = 4000</a:t>
            </a:r>
          </a:p>
        </p:txBody>
      </p:sp>
      <p:grpSp>
        <p:nvGrpSpPr>
          <p:cNvPr id="278" name="Google Shape;278;p48"/>
          <p:cNvGrpSpPr/>
          <p:nvPr/>
        </p:nvGrpSpPr>
        <p:grpSpPr>
          <a:xfrm>
            <a:off x="2145228" y="1946342"/>
            <a:ext cx="454260" cy="414545"/>
            <a:chOff x="1958520" y="2302574"/>
            <a:chExt cx="359213" cy="327807"/>
          </a:xfrm>
        </p:grpSpPr>
        <p:sp>
          <p:nvSpPr>
            <p:cNvPr id="279" name="Google Shape;279;p48"/>
            <p:cNvSpPr/>
            <p:nvPr/>
          </p:nvSpPr>
          <p:spPr>
            <a:xfrm>
              <a:off x="1958520" y="2302574"/>
              <a:ext cx="359213" cy="327807"/>
            </a:xfrm>
            <a:custGeom>
              <a:avLst/>
              <a:gdLst/>
              <a:ahLst/>
              <a:cxnLst/>
              <a:rect l="l" t="t" r="r" b="b"/>
              <a:pathLst>
                <a:path w="11312" h="10323" extrusionOk="0">
                  <a:moveTo>
                    <a:pt x="7168" y="8132"/>
                  </a:moveTo>
                  <a:lnTo>
                    <a:pt x="7501" y="9204"/>
                  </a:lnTo>
                  <a:lnTo>
                    <a:pt x="3799" y="9204"/>
                  </a:lnTo>
                  <a:lnTo>
                    <a:pt x="4120" y="8132"/>
                  </a:lnTo>
                  <a:close/>
                  <a:moveTo>
                    <a:pt x="8466" y="9537"/>
                  </a:moveTo>
                  <a:cubicBezTo>
                    <a:pt x="8597" y="9537"/>
                    <a:pt x="8704" y="9656"/>
                    <a:pt x="8704" y="9775"/>
                  </a:cubicBezTo>
                  <a:cubicBezTo>
                    <a:pt x="8704" y="9906"/>
                    <a:pt x="8597" y="10013"/>
                    <a:pt x="8466" y="10013"/>
                  </a:cubicBezTo>
                  <a:lnTo>
                    <a:pt x="2810" y="10013"/>
                  </a:lnTo>
                  <a:cubicBezTo>
                    <a:pt x="2679" y="10013"/>
                    <a:pt x="2572" y="9906"/>
                    <a:pt x="2572" y="9775"/>
                  </a:cubicBezTo>
                  <a:cubicBezTo>
                    <a:pt x="2572" y="9644"/>
                    <a:pt x="2679" y="9537"/>
                    <a:pt x="2810" y="9537"/>
                  </a:cubicBezTo>
                  <a:close/>
                  <a:moveTo>
                    <a:pt x="1072" y="0"/>
                  </a:moveTo>
                  <a:cubicBezTo>
                    <a:pt x="477" y="0"/>
                    <a:pt x="0" y="476"/>
                    <a:pt x="0" y="1072"/>
                  </a:cubicBezTo>
                  <a:lnTo>
                    <a:pt x="0" y="7049"/>
                  </a:lnTo>
                  <a:cubicBezTo>
                    <a:pt x="0" y="7644"/>
                    <a:pt x="477" y="8120"/>
                    <a:pt x="1072" y="8120"/>
                  </a:cubicBezTo>
                  <a:lnTo>
                    <a:pt x="3763" y="8120"/>
                  </a:lnTo>
                  <a:lnTo>
                    <a:pt x="3441" y="9192"/>
                  </a:lnTo>
                  <a:lnTo>
                    <a:pt x="2822" y="9192"/>
                  </a:lnTo>
                  <a:cubicBezTo>
                    <a:pt x="2513" y="9192"/>
                    <a:pt x="2263" y="9442"/>
                    <a:pt x="2263" y="9751"/>
                  </a:cubicBezTo>
                  <a:cubicBezTo>
                    <a:pt x="2263" y="10073"/>
                    <a:pt x="2513" y="10323"/>
                    <a:pt x="2822" y="10323"/>
                  </a:cubicBezTo>
                  <a:lnTo>
                    <a:pt x="8478" y="10323"/>
                  </a:lnTo>
                  <a:cubicBezTo>
                    <a:pt x="8799" y="10323"/>
                    <a:pt x="9049" y="10073"/>
                    <a:pt x="9049" y="9751"/>
                  </a:cubicBezTo>
                  <a:cubicBezTo>
                    <a:pt x="9049" y="9442"/>
                    <a:pt x="8799" y="9192"/>
                    <a:pt x="8478" y="9192"/>
                  </a:cubicBezTo>
                  <a:lnTo>
                    <a:pt x="7870" y="9192"/>
                  </a:lnTo>
                  <a:lnTo>
                    <a:pt x="7549" y="8120"/>
                  </a:lnTo>
                  <a:lnTo>
                    <a:pt x="10240" y="8120"/>
                  </a:lnTo>
                  <a:cubicBezTo>
                    <a:pt x="10835" y="8120"/>
                    <a:pt x="11311" y="7644"/>
                    <a:pt x="11311" y="7049"/>
                  </a:cubicBezTo>
                  <a:lnTo>
                    <a:pt x="11311" y="1072"/>
                  </a:lnTo>
                  <a:cubicBezTo>
                    <a:pt x="11299" y="488"/>
                    <a:pt x="10823" y="0"/>
                    <a:pt x="10228" y="0"/>
                  </a:cubicBezTo>
                  <a:lnTo>
                    <a:pt x="2786" y="0"/>
                  </a:lnTo>
                  <a:cubicBezTo>
                    <a:pt x="2691" y="0"/>
                    <a:pt x="2620" y="72"/>
                    <a:pt x="2620" y="155"/>
                  </a:cubicBezTo>
                  <a:cubicBezTo>
                    <a:pt x="2620" y="250"/>
                    <a:pt x="2691" y="322"/>
                    <a:pt x="2786" y="322"/>
                  </a:cubicBezTo>
                  <a:lnTo>
                    <a:pt x="10228" y="322"/>
                  </a:lnTo>
                  <a:cubicBezTo>
                    <a:pt x="10621" y="322"/>
                    <a:pt x="10966" y="655"/>
                    <a:pt x="10966" y="1072"/>
                  </a:cubicBezTo>
                  <a:lnTo>
                    <a:pt x="10966" y="7049"/>
                  </a:lnTo>
                  <a:cubicBezTo>
                    <a:pt x="10966" y="7453"/>
                    <a:pt x="10645" y="7799"/>
                    <a:pt x="10228" y="7799"/>
                  </a:cubicBezTo>
                  <a:lnTo>
                    <a:pt x="1072" y="7799"/>
                  </a:lnTo>
                  <a:cubicBezTo>
                    <a:pt x="667" y="7799"/>
                    <a:pt x="322" y="7465"/>
                    <a:pt x="322" y="7049"/>
                  </a:cubicBezTo>
                  <a:lnTo>
                    <a:pt x="322" y="1072"/>
                  </a:lnTo>
                  <a:cubicBezTo>
                    <a:pt x="322" y="667"/>
                    <a:pt x="655" y="322"/>
                    <a:pt x="1072" y="322"/>
                  </a:cubicBezTo>
                  <a:lnTo>
                    <a:pt x="2108" y="322"/>
                  </a:lnTo>
                  <a:cubicBezTo>
                    <a:pt x="2203" y="322"/>
                    <a:pt x="2275" y="250"/>
                    <a:pt x="2275" y="155"/>
                  </a:cubicBezTo>
                  <a:cubicBezTo>
                    <a:pt x="2275" y="72"/>
                    <a:pt x="2203" y="0"/>
                    <a:pt x="21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48"/>
            <p:cNvSpPr/>
            <p:nvPr/>
          </p:nvSpPr>
          <p:spPr>
            <a:xfrm>
              <a:off x="1986877" y="2331313"/>
              <a:ext cx="302117" cy="184909"/>
            </a:xfrm>
            <a:custGeom>
              <a:avLst/>
              <a:gdLst/>
              <a:ahLst/>
              <a:cxnLst/>
              <a:rect l="l" t="t" r="r" b="b"/>
              <a:pathLst>
                <a:path w="9514" h="5823" extrusionOk="0">
                  <a:moveTo>
                    <a:pt x="179" y="0"/>
                  </a:moveTo>
                  <a:cubicBezTo>
                    <a:pt x="72" y="0"/>
                    <a:pt x="0" y="71"/>
                    <a:pt x="0" y="179"/>
                  </a:cubicBezTo>
                  <a:lnTo>
                    <a:pt x="0" y="5656"/>
                  </a:lnTo>
                  <a:cubicBezTo>
                    <a:pt x="0" y="5739"/>
                    <a:pt x="72" y="5822"/>
                    <a:pt x="167" y="5822"/>
                  </a:cubicBezTo>
                  <a:lnTo>
                    <a:pt x="9347" y="5822"/>
                  </a:lnTo>
                  <a:cubicBezTo>
                    <a:pt x="9430" y="5822"/>
                    <a:pt x="9513" y="5739"/>
                    <a:pt x="9513" y="5656"/>
                  </a:cubicBezTo>
                  <a:lnTo>
                    <a:pt x="9513" y="5072"/>
                  </a:lnTo>
                  <a:cubicBezTo>
                    <a:pt x="9513" y="4989"/>
                    <a:pt x="9430" y="4905"/>
                    <a:pt x="9347" y="4905"/>
                  </a:cubicBezTo>
                  <a:cubicBezTo>
                    <a:pt x="9252" y="4905"/>
                    <a:pt x="9180" y="4989"/>
                    <a:pt x="9180" y="5072"/>
                  </a:cubicBezTo>
                  <a:lnTo>
                    <a:pt x="9180" y="5489"/>
                  </a:lnTo>
                  <a:lnTo>
                    <a:pt x="346" y="5489"/>
                  </a:lnTo>
                  <a:lnTo>
                    <a:pt x="346" y="345"/>
                  </a:lnTo>
                  <a:lnTo>
                    <a:pt x="9180" y="345"/>
                  </a:lnTo>
                  <a:lnTo>
                    <a:pt x="9180" y="4405"/>
                  </a:lnTo>
                  <a:cubicBezTo>
                    <a:pt x="9168" y="4489"/>
                    <a:pt x="9240" y="4572"/>
                    <a:pt x="9347" y="4572"/>
                  </a:cubicBezTo>
                  <a:cubicBezTo>
                    <a:pt x="9430" y="4572"/>
                    <a:pt x="9513" y="4489"/>
                    <a:pt x="9513" y="4405"/>
                  </a:cubicBezTo>
                  <a:lnTo>
                    <a:pt x="9513" y="179"/>
                  </a:lnTo>
                  <a:cubicBezTo>
                    <a:pt x="9513" y="71"/>
                    <a:pt x="9430" y="0"/>
                    <a:pt x="9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48"/>
            <p:cNvSpPr/>
            <p:nvPr/>
          </p:nvSpPr>
          <p:spPr>
            <a:xfrm>
              <a:off x="2131521" y="2526701"/>
              <a:ext cx="11908" cy="10638"/>
            </a:xfrm>
            <a:custGeom>
              <a:avLst/>
              <a:gdLst/>
              <a:ahLst/>
              <a:cxnLst/>
              <a:rect l="l" t="t" r="r" b="b"/>
              <a:pathLst>
                <a:path w="375" h="335" extrusionOk="0">
                  <a:moveTo>
                    <a:pt x="176" y="0"/>
                  </a:moveTo>
                  <a:cubicBezTo>
                    <a:pt x="167" y="0"/>
                    <a:pt x="158" y="1"/>
                    <a:pt x="148" y="3"/>
                  </a:cubicBezTo>
                  <a:cubicBezTo>
                    <a:pt x="77" y="26"/>
                    <a:pt x="17" y="86"/>
                    <a:pt x="17" y="157"/>
                  </a:cubicBezTo>
                  <a:cubicBezTo>
                    <a:pt x="1" y="258"/>
                    <a:pt x="95" y="334"/>
                    <a:pt x="186" y="334"/>
                  </a:cubicBezTo>
                  <a:cubicBezTo>
                    <a:pt x="225" y="334"/>
                    <a:pt x="263" y="320"/>
                    <a:pt x="291" y="288"/>
                  </a:cubicBezTo>
                  <a:cubicBezTo>
                    <a:pt x="375" y="229"/>
                    <a:pt x="375" y="145"/>
                    <a:pt x="327" y="86"/>
                  </a:cubicBezTo>
                  <a:cubicBezTo>
                    <a:pt x="296" y="34"/>
                    <a:pt x="238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ACD81F3-557E-649D-0D84-02964905E2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73" y="148926"/>
            <a:ext cx="3852000" cy="4845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accent3">
                    <a:lumMod val="25000"/>
                  </a:schemeClr>
                </a:solidFill>
              </a:rPr>
              <a:t>REGRET BOUNDS: </a:t>
            </a:r>
            <a:r>
              <a:rPr lang="en" b="1" dirty="0"/>
              <a:t>no budget</a:t>
            </a:r>
            <a:endParaRPr dirty="0"/>
          </a:p>
        </p:txBody>
      </p:sp>
      <p:pic>
        <p:nvPicPr>
          <p:cNvPr id="17" name="Picture 16" descr="A graph of a graph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179AACA6-C4FC-354C-6357-8AF063563B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949" y="1281546"/>
            <a:ext cx="8754101" cy="312377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outh Korean Robotics &amp; AI History Lesson for College by Slidesgo">
  <a:themeElements>
    <a:clrScheme name="Simple Light">
      <a:dk1>
        <a:srgbClr val="434343"/>
      </a:dk1>
      <a:lt1>
        <a:srgbClr val="666666"/>
      </a:lt1>
      <a:dk2>
        <a:srgbClr val="C38382"/>
      </a:dk2>
      <a:lt2>
        <a:srgbClr val="D9A4A3"/>
      </a:lt2>
      <a:accent1>
        <a:srgbClr val="F7C4B1"/>
      </a:accent1>
      <a:accent2>
        <a:srgbClr val="E7A885"/>
      </a:accent2>
      <a:accent3>
        <a:srgbClr val="F2DDC7"/>
      </a:accent3>
      <a:accent4>
        <a:srgbClr val="A0A9B0"/>
      </a:accent4>
      <a:accent5>
        <a:srgbClr val="D0D1D5"/>
      </a:accent5>
      <a:accent6>
        <a:srgbClr val="FFFFFF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428</Words>
  <Application>Microsoft Office PowerPoint</Application>
  <PresentationFormat>On-screen Show (16:9)</PresentationFormat>
  <Paragraphs>52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Bebas Neue</vt:lpstr>
      <vt:lpstr>Electrolize</vt:lpstr>
      <vt:lpstr>Cairo</vt:lpstr>
      <vt:lpstr>Montserrat</vt:lpstr>
      <vt:lpstr>Wingdings</vt:lpstr>
      <vt:lpstr>Delius Swash Caps</vt:lpstr>
      <vt:lpstr>Arial</vt:lpstr>
      <vt:lpstr>South Korean Robotics &amp; AI History Lesson for College by Slidesgo</vt:lpstr>
      <vt:lpstr>LEARN HOW TO SELL MULTIPLE TYPES OF PRODUCTS   UNDER BUDGET CONSTRAINT</vt:lpstr>
      <vt:lpstr>01</vt:lpstr>
      <vt:lpstr>SETTINGS</vt:lpstr>
      <vt:lpstr>Single product and Stochastic environment</vt:lpstr>
      <vt:lpstr>Build a stochastic environment:  A distribution over the valuations of a single type of product</vt:lpstr>
      <vt:lpstr>Build a pricing strategy using UCB1 ignoring the budget. </vt:lpstr>
      <vt:lpstr>PowerPoint Presentation</vt:lpstr>
      <vt:lpstr>SIMULATION</vt:lpstr>
      <vt:lpstr>REGRET BOUNDS: no budget</vt:lpstr>
      <vt:lpstr>REGRET BOUNDS: with budget</vt:lpstr>
      <vt:lpstr>Multiple products and Stochastic environment</vt:lpstr>
      <vt:lpstr>Single product and Adversarial environment</vt:lpstr>
      <vt:lpstr>Multiple products and Adversarial environment</vt:lpstr>
      <vt:lpstr>Slightly non-stationary environment</vt:lpstr>
      <vt:lpstr>REMARKS: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Matteo Romilio Pasqual</cp:lastModifiedBy>
  <cp:revision>1</cp:revision>
  <dcterms:modified xsi:type="dcterms:W3CDTF">2025-06-26T22:20:27Z</dcterms:modified>
</cp:coreProperties>
</file>