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2" r:id="rId6"/>
    <p:sldId id="312" r:id="rId7"/>
    <p:sldId id="311" r:id="rId8"/>
    <p:sldId id="263" r:id="rId9"/>
    <p:sldId id="264" r:id="rId10"/>
    <p:sldId id="313" r:id="rId11"/>
    <p:sldId id="314" r:id="rId12"/>
    <p:sldId id="319" r:id="rId13"/>
    <p:sldId id="320" r:id="rId14"/>
    <p:sldId id="315" r:id="rId15"/>
    <p:sldId id="316" r:id="rId16"/>
    <p:sldId id="317" r:id="rId17"/>
    <p:sldId id="318" r:id="rId1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20"/>
    </p:embeddedFont>
    <p:embeddedFont>
      <p:font typeface="Cairo" panose="020B0604020202020204" charset="-78"/>
      <p:regular r:id="rId21"/>
      <p:bold r:id="rId22"/>
    </p:embeddedFont>
    <p:embeddedFont>
      <p:font typeface="Delius Swash Caps" panose="020B0604020202020204" charset="0"/>
      <p:regular r:id="rId23"/>
    </p:embeddedFont>
    <p:embeddedFont>
      <p:font typeface="Electrolize" panose="020B0604020202020204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A7216D-FFED-4FFE-BA01-6EE3664BFD53}">
  <a:tblStyle styleId="{13A7216D-FFED-4FFE-BA01-6EE3664BF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51CF0DAE-0F0A-3A69-4394-EE45D708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8b4bebab1_0_5:notes">
            <a:extLst>
              <a:ext uri="{FF2B5EF4-FFF2-40B4-BE49-F238E27FC236}">
                <a16:creationId xmlns:a16="http://schemas.microsoft.com/office/drawing/2014/main" id="{95FE6D1F-2923-2DE0-99B5-3FA799BD6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8b4bebab1_0_5:notes">
            <a:extLst>
              <a:ext uri="{FF2B5EF4-FFF2-40B4-BE49-F238E27FC236}">
                <a16:creationId xmlns:a16="http://schemas.microsoft.com/office/drawing/2014/main" id="{D3ACB495-56E5-34DE-57D1-116D67FDB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26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D149015-E8FA-89D2-4757-1E7BA2C0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35260AE1-8279-7986-05B3-1C44E7A87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8B489C2A-E216-BC35-8870-AC98F113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1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9AFF4278-F180-2C12-CAAF-CDAC076E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>
            <a:extLst>
              <a:ext uri="{FF2B5EF4-FFF2-40B4-BE49-F238E27FC236}">
                <a16:creationId xmlns:a16="http://schemas.microsoft.com/office/drawing/2014/main" id="{A9A336C0-77D0-2EA2-E5DE-5E6CEA30B9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>
            <a:extLst>
              <a:ext uri="{FF2B5EF4-FFF2-40B4-BE49-F238E27FC236}">
                <a16:creationId xmlns:a16="http://schemas.microsoft.com/office/drawing/2014/main" id="{73592986-E3A8-8475-0E47-DE2F7D9A3C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450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D010CE05-4B0B-E7A6-6D73-35958B900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>
            <a:extLst>
              <a:ext uri="{FF2B5EF4-FFF2-40B4-BE49-F238E27FC236}">
                <a16:creationId xmlns:a16="http://schemas.microsoft.com/office/drawing/2014/main" id="{A82520A4-B072-F78F-629A-0CBA38E3A1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>
            <a:extLst>
              <a:ext uri="{FF2B5EF4-FFF2-40B4-BE49-F238E27FC236}">
                <a16:creationId xmlns:a16="http://schemas.microsoft.com/office/drawing/2014/main" id="{AFFDE823-3CF2-3AC1-6FCB-C49B85E1A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3052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04BB2F9-8C5C-4270-A067-83C26A4B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6D878F8-FD72-49C1-5AB3-87E8E5B64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28D32C5E-1DE5-96C1-C66C-2DFF2A19A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467AA1BD-3D02-680F-94C7-625F1242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3BCA637-DADB-CCE9-B999-B8FC379F8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D5B19257-D4CF-BF5A-2E3F-1755F4225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29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8B14C37E-A20C-0169-C2AA-9090CBBA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799CCD4D-6F7B-54AF-068B-85F098006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0CA6CAE5-E38E-69F7-C156-3D1F88B96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80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56E5B49-0FE3-3EF1-9921-CD24545EC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EBCEE5B-71FF-15C8-9C27-BEF872FC2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32D2ABC-899B-5BA9-BF27-3CF80C4C4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C943D6C1-1F9D-02B6-EAEA-2322AF1B2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>
            <a:extLst>
              <a:ext uri="{FF2B5EF4-FFF2-40B4-BE49-F238E27FC236}">
                <a16:creationId xmlns:a16="http://schemas.microsoft.com/office/drawing/2014/main" id="{C599F835-50AD-65F8-E88C-79FF226C4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>
            <a:extLst>
              <a:ext uri="{FF2B5EF4-FFF2-40B4-BE49-F238E27FC236}">
                <a16:creationId xmlns:a16="http://schemas.microsoft.com/office/drawing/2014/main" id="{63AA164D-6902-BDB8-1B8C-5E6DAF753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3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0AAC3C66-86EA-607D-51E7-36E8A5260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>
            <a:extLst>
              <a:ext uri="{FF2B5EF4-FFF2-40B4-BE49-F238E27FC236}">
                <a16:creationId xmlns:a16="http://schemas.microsoft.com/office/drawing/2014/main" id="{74199788-A6BA-9C6C-CF73-2C74B818AA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>
            <a:extLst>
              <a:ext uri="{FF2B5EF4-FFF2-40B4-BE49-F238E27FC236}">
                <a16:creationId xmlns:a16="http://schemas.microsoft.com/office/drawing/2014/main" id="{9E48859C-9C9C-542D-681E-603834DB7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2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8b4beba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8b4beba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2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3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5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6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6" r:id="rId7"/>
    <p:sldLayoutId id="2147483671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986784" y="998225"/>
            <a:ext cx="5157216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LEARN HOW TO SELL MULTIPLE TYPES OF PRODUCTS </a:t>
            </a: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653504" y="3960076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25000"/>
                  </a:schemeClr>
                </a:solidFill>
              </a:rPr>
              <a:t>ONLINE LEARNING APPLICATIONS PROJECT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8C99A6B-43BB-8A5B-2C16-397ED1B1F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>
            <a:extLst>
              <a:ext uri="{FF2B5EF4-FFF2-40B4-BE49-F238E27FC236}">
                <a16:creationId xmlns:a16="http://schemas.microsoft.com/office/drawing/2014/main" id="{211689C7-0323-D91F-DEB6-DEAB1B216D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REGRET BOUNDS: </a:t>
            </a:r>
            <a:r>
              <a:rPr lang="en" b="1" dirty="0"/>
              <a:t>with budget</a:t>
            </a:r>
            <a:endParaRPr dirty="0"/>
          </a:p>
        </p:txBody>
      </p:sp>
      <p:pic>
        <p:nvPicPr>
          <p:cNvPr id="3" name="Picture 2" descr="A comparison of graphs with numbers and numbers&#10;&#10;AI-generated content may be incorrect.">
            <a:extLst>
              <a:ext uri="{FF2B5EF4-FFF2-40B4-BE49-F238E27FC236}">
                <a16:creationId xmlns:a16="http://schemas.microsoft.com/office/drawing/2014/main" id="{C9029E7A-F040-6A5B-6A4C-70A54CD5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6" y="1262775"/>
            <a:ext cx="8541327" cy="35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2B3B4AF-7BE2-C3BF-CB0D-A782BA6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C02B05CD-1974-FE70-CD51-3CACD6389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8005F1A7-C9DB-A1C9-3156-0FD99EC8A5C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4F6AE319-BFA4-CAAD-1E82-3B000E090F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4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DFFC6CE0-35A2-09F2-FCCD-1171419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>
            <a:extLst>
              <a:ext uri="{FF2B5EF4-FFF2-40B4-BE49-F238E27FC236}">
                <a16:creationId xmlns:a16="http://schemas.microsoft.com/office/drawing/2014/main" id="{DA685C59-3E01-1A89-D06D-197F39706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982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The buyers are the same adapted for multiple products</a:t>
            </a:r>
            <a:endParaRPr sz="1800"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6A89C2B2-4ADB-58C2-29BA-2DF130019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901" y="1055975"/>
            <a:ext cx="4379271" cy="3882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42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50D71A40-5B08-98BA-2E4E-FABCE52DD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6;p47">
            <a:extLst>
              <a:ext uri="{FF2B5EF4-FFF2-40B4-BE49-F238E27FC236}">
                <a16:creationId xmlns:a16="http://schemas.microsoft.com/office/drawing/2014/main" id="{AB32B1AA-378B-729F-4D9E-367FF7731644}"/>
              </a:ext>
            </a:extLst>
          </p:cNvPr>
          <p:cNvSpPr txBox="1">
            <a:spLocks/>
          </p:cNvSpPr>
          <p:nvPr/>
        </p:nvSpPr>
        <p:spPr>
          <a:xfrm>
            <a:off x="402962" y="3562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Build a pricing strategy extending the combinatorial UCB1                                 to handle the budget</a:t>
            </a:r>
          </a:p>
        </p:txBody>
      </p:sp>
    </p:spTree>
    <p:extLst>
      <p:ext uri="{BB962C8B-B14F-4D97-AF65-F5344CB8AC3E}">
        <p14:creationId xmlns:p14="http://schemas.microsoft.com/office/powerpoint/2010/main" val="241514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4C1ED64D-5FB8-09AD-ABAD-9EA3C7C63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E79C34AA-C145-D299-0400-4269A738E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5DD2046D-03C6-AD06-2A75-D35F08C742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BB835142-0B96-3499-087B-7AF086DA2F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12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0F9CE9B-1905-6F28-D0F0-208C6E9E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520AB179-D9AB-20D8-AF45-5066F68986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37B1BE82-9525-8B6E-45E1-C903BCE0DC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2F90024F-E880-2F40-D846-811ED083D1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93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5B49A04D-F7B1-5C3C-19DD-C9A76B6E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2595C63D-5269-0CE0-6F64-A33EF609F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DE6655AA-75A0-9F60-558F-95A2061CB7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96272E6F-E329-65EB-3662-466417EAD3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39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797B1BB-00F5-1CF4-842A-DB7BA13E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CA6F0051-88A5-B109-4175-EBA48D0BBB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REMARKS: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D669F96-D259-EA01-569D-56A8510EA0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94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subTitle" idx="1"/>
          </p:nvPr>
        </p:nvSpPr>
        <p:spPr>
          <a:xfrm>
            <a:off x="364491" y="161472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</a:t>
            </a: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tochastic environment</a:t>
            </a:r>
            <a:endParaRPr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895041" y="198403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856533" y="200765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852819" y="204480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DEVELOPEMENT</a:t>
            </a:r>
            <a:endParaRPr b="1" dirty="0"/>
          </a:p>
        </p:txBody>
      </p:sp>
      <p:sp>
        <p:nvSpPr>
          <p:cNvPr id="2" name="Google Shape;237;p43">
            <a:extLst>
              <a:ext uri="{FF2B5EF4-FFF2-40B4-BE49-F238E27FC236}">
                <a16:creationId xmlns:a16="http://schemas.microsoft.com/office/drawing/2014/main" id="{2ACAD8E3-2B33-AF2F-B13D-1C4F2FD872CB}"/>
              </a:ext>
            </a:extLst>
          </p:cNvPr>
          <p:cNvSpPr txBox="1">
            <a:spLocks/>
          </p:cNvSpPr>
          <p:nvPr/>
        </p:nvSpPr>
        <p:spPr>
          <a:xfrm>
            <a:off x="5316137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" name="Google Shape;237;p43">
            <a:extLst>
              <a:ext uri="{FF2B5EF4-FFF2-40B4-BE49-F238E27FC236}">
                <a16:creationId xmlns:a16="http://schemas.microsoft.com/office/drawing/2014/main" id="{6CDE1D94-D77D-8172-E776-BE913122D936}"/>
              </a:ext>
            </a:extLst>
          </p:cNvPr>
          <p:cNvSpPr txBox="1">
            <a:spLocks/>
          </p:cNvSpPr>
          <p:nvPr/>
        </p:nvSpPr>
        <p:spPr>
          <a:xfrm>
            <a:off x="2299235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4" name="Google Shape;230;p43">
            <a:extLst>
              <a:ext uri="{FF2B5EF4-FFF2-40B4-BE49-F238E27FC236}">
                <a16:creationId xmlns:a16="http://schemas.microsoft.com/office/drawing/2014/main" id="{F3C039CA-F0BD-EA9E-E344-A0143E474756}"/>
              </a:ext>
            </a:extLst>
          </p:cNvPr>
          <p:cNvSpPr txBox="1">
            <a:spLocks/>
          </p:cNvSpPr>
          <p:nvPr/>
        </p:nvSpPr>
        <p:spPr>
          <a:xfrm>
            <a:off x="3325983" y="158137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5" name="Google Shape;230;p43">
            <a:extLst>
              <a:ext uri="{FF2B5EF4-FFF2-40B4-BE49-F238E27FC236}">
                <a16:creationId xmlns:a16="http://schemas.microsoft.com/office/drawing/2014/main" id="{AFB0C046-42FA-A490-9A5A-9A3D5EC508A2}"/>
              </a:ext>
            </a:extLst>
          </p:cNvPr>
          <p:cNvSpPr txBox="1">
            <a:spLocks/>
          </p:cNvSpPr>
          <p:nvPr/>
        </p:nvSpPr>
        <p:spPr>
          <a:xfrm>
            <a:off x="1768685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16" name="Google Shape;230;p43">
            <a:extLst>
              <a:ext uri="{FF2B5EF4-FFF2-40B4-BE49-F238E27FC236}">
                <a16:creationId xmlns:a16="http://schemas.microsoft.com/office/drawing/2014/main" id="{9B4C7379-7FC0-FD09-735F-128DE7B3EFB9}"/>
              </a:ext>
            </a:extLst>
          </p:cNvPr>
          <p:cNvSpPr txBox="1">
            <a:spLocks/>
          </p:cNvSpPr>
          <p:nvPr/>
        </p:nvSpPr>
        <p:spPr>
          <a:xfrm>
            <a:off x="4785587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7" name="Google Shape;230;p43">
            <a:extLst>
              <a:ext uri="{FF2B5EF4-FFF2-40B4-BE49-F238E27FC236}">
                <a16:creationId xmlns:a16="http://schemas.microsoft.com/office/drawing/2014/main" id="{068E9895-BC59-BFB3-6D79-3703A2C5D644}"/>
              </a:ext>
            </a:extLst>
          </p:cNvPr>
          <p:cNvSpPr txBox="1">
            <a:spLocks/>
          </p:cNvSpPr>
          <p:nvPr/>
        </p:nvSpPr>
        <p:spPr>
          <a:xfrm>
            <a:off x="6322269" y="160215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2705359" y="886689"/>
            <a:ext cx="2961150" cy="875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SETTINGS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" name="Google Shape;245;p44"/>
          <p:cNvSpPr txBox="1">
            <a:spLocks noGrp="1"/>
          </p:cNvSpPr>
          <p:nvPr>
            <p:ph type="subTitle" idx="1"/>
          </p:nvPr>
        </p:nvSpPr>
        <p:spPr>
          <a:xfrm>
            <a:off x="611129" y="1669796"/>
            <a:ext cx="7369089" cy="1918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/>
              <a:t>In this dynamic pricing scenario, a company must decide which products to sell and at what prices over a sequence of </a:t>
            </a:r>
            <a:r>
              <a:rPr lang="en-US" sz="1600" b="1" dirty="0"/>
              <a:t>T</a:t>
            </a:r>
            <a:r>
              <a:rPr lang="en-US" sz="1600" dirty="0"/>
              <a:t> rounds, with the goal of maximizing profit while respecting a total production capacity </a:t>
            </a:r>
            <a:r>
              <a:rPr lang="en-US" sz="1600" b="1" dirty="0"/>
              <a:t>B</a:t>
            </a:r>
            <a:r>
              <a:rPr lang="en-US" sz="1600" dirty="0"/>
              <a:t>. There are </a:t>
            </a:r>
            <a:r>
              <a:rPr lang="en-US" sz="1600" b="1" dirty="0"/>
              <a:t>N</a:t>
            </a:r>
            <a:r>
              <a:rPr lang="en-US" sz="1600" dirty="0"/>
              <a:t> types of products, and prices must be chosen from a small, discrete set </a:t>
            </a:r>
            <a:r>
              <a:rPr lang="en-US" sz="1600" b="1" dirty="0"/>
              <a:t>P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 At each round, a new buyer arrives with a private valuation </a:t>
            </a:r>
            <a:r>
              <a:rPr lang="en-US" sz="1600" b="1" dirty="0"/>
              <a:t>vi </a:t>
            </a:r>
            <a:r>
              <a:rPr lang="en-US" sz="1600" dirty="0"/>
              <a:t>for each product type </a:t>
            </a:r>
            <a:r>
              <a:rPr lang="en-US" sz="1600" b="1" dirty="0" err="1"/>
              <a:t>i</a:t>
            </a:r>
            <a:r>
              <a:rPr lang="en-US" sz="1600" dirty="0"/>
              <a:t>. The buyer purchases one unit of every product priced lower than their respective valuations. </a:t>
            </a:r>
          </a:p>
          <a:p>
            <a:pPr algn="just"/>
            <a:r>
              <a:rPr lang="en-US" sz="1600" dirty="0"/>
              <a:t>Importantly, the company must ensure that the total number of products sold across all rounds does not exceed </a:t>
            </a:r>
            <a:r>
              <a:rPr lang="en-US" sz="1600" b="1" dirty="0"/>
              <a:t>B</a:t>
            </a:r>
            <a:r>
              <a:rPr lang="en-US" sz="1600" dirty="0"/>
              <a:t>. Each round involves the company selecting product offerings and prices, followed by the buyer making purchase decisions based on their valuations.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Google Shape;252;p45"/>
          <p:cNvSpPr txBox="1">
            <a:spLocks noGrp="1"/>
          </p:cNvSpPr>
          <p:nvPr>
            <p:ph type="subTitle" idx="1"/>
          </p:nvPr>
        </p:nvSpPr>
        <p:spPr>
          <a:xfrm>
            <a:off x="5376323" y="331267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01.1 </a:t>
            </a:r>
            <a:r>
              <a:rPr lang="en-US" dirty="0"/>
              <a:t>without budget</a:t>
            </a:r>
          </a:p>
          <a:p>
            <a:pPr marL="0" indent="0" algn="l"/>
            <a:r>
              <a:rPr lang="en" dirty="0"/>
              <a:t>01.2 </a:t>
            </a:r>
            <a:r>
              <a:rPr lang="en-US" dirty="0"/>
              <a:t>with budget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435982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Build a stochastic environment: </a:t>
            </a:r>
            <a:b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A distribution over the valuations of a single type of product</a:t>
            </a:r>
            <a:endParaRPr sz="1800"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F3E747E8-750A-56BC-1FE9-D6E2F3BA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4" y="1440873"/>
            <a:ext cx="6863954" cy="3321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EAB1F7E1-5470-464E-F787-83BBC52E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>
            <a:extLst>
              <a:ext uri="{FF2B5EF4-FFF2-40B4-BE49-F238E27FC236}">
                <a16:creationId xmlns:a16="http://schemas.microsoft.com/office/drawing/2014/main" id="{C2160D26-3409-45F3-A610-5668D0084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35" y="367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Build a pricing strategy using UCB1 ignoring the budget.</a:t>
            </a:r>
            <a:b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</a:br>
            <a:endParaRPr sz="1800"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953C7CF-6B73-8839-43E1-DB3C760B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65" y="845127"/>
            <a:ext cx="3541890" cy="4133012"/>
          </a:xfrm>
          <a:prstGeom prst="rect">
            <a:avLst/>
          </a:prstGeom>
        </p:spPr>
      </p:pic>
      <p:sp>
        <p:nvSpPr>
          <p:cNvPr id="2" name="Google Shape;266;p47">
            <a:extLst>
              <a:ext uri="{FF2B5EF4-FFF2-40B4-BE49-F238E27FC236}">
                <a16:creationId xmlns:a16="http://schemas.microsoft.com/office/drawing/2014/main" id="{67ED4A0F-473E-3C64-8B6F-C2602BADD595}"/>
              </a:ext>
            </a:extLst>
          </p:cNvPr>
          <p:cNvSpPr txBox="1">
            <a:spLocks/>
          </p:cNvSpPr>
          <p:nvPr/>
        </p:nvSpPr>
        <p:spPr>
          <a:xfrm>
            <a:off x="4649380" y="1293815"/>
            <a:ext cx="3711838" cy="323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CompanyUCB1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/>
              <a:t>class uses the UCB1 algorithm to dynamically choose prices from a fixed set to maximize revenue over a time horizon.</a:t>
            </a:r>
          </a:p>
          <a:p>
            <a:endParaRPr lang="en-US" sz="1600" dirty="0"/>
          </a:p>
          <a:p>
            <a:r>
              <a:rPr lang="en-US" sz="1600" dirty="0"/>
              <a:t>It balances exploration and exploitation by initially trying each price once, then selecting prices based on optimistic reward estimates using upper confidence bounds. </a:t>
            </a:r>
          </a:p>
          <a:p>
            <a:endParaRPr lang="en-US" sz="1600" dirty="0"/>
          </a:p>
          <a:p>
            <a:r>
              <a:rPr lang="en-US" sz="1600" dirty="0"/>
              <a:t>After each round, it updates the average reward and selection count for the chosen price.</a:t>
            </a:r>
          </a:p>
        </p:txBody>
      </p:sp>
    </p:spTree>
    <p:extLst>
      <p:ext uri="{BB962C8B-B14F-4D97-AF65-F5344CB8AC3E}">
        <p14:creationId xmlns:p14="http://schemas.microsoft.com/office/powerpoint/2010/main" val="8521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3AECB2C7-83D0-C7B8-5751-3534CC4DF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6;p47">
            <a:extLst>
              <a:ext uri="{FF2B5EF4-FFF2-40B4-BE49-F238E27FC236}">
                <a16:creationId xmlns:a16="http://schemas.microsoft.com/office/drawing/2014/main" id="{84969755-47BC-1FBA-169B-8DC87AE627FA}"/>
              </a:ext>
            </a:extLst>
          </p:cNvPr>
          <p:cNvSpPr txBox="1">
            <a:spLocks/>
          </p:cNvSpPr>
          <p:nvPr/>
        </p:nvSpPr>
        <p:spPr>
          <a:xfrm>
            <a:off x="402962" y="3562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Build a pricing strategy extending UCB1 to handle the budget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7901625-1403-3083-5C5B-DBDB6A39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38" y="825020"/>
            <a:ext cx="3255818" cy="4150629"/>
          </a:xfrm>
          <a:prstGeom prst="rect">
            <a:avLst/>
          </a:prstGeom>
        </p:spPr>
      </p:pic>
      <p:sp>
        <p:nvSpPr>
          <p:cNvPr id="14" name="Google Shape;266;p47">
            <a:extLst>
              <a:ext uri="{FF2B5EF4-FFF2-40B4-BE49-F238E27FC236}">
                <a16:creationId xmlns:a16="http://schemas.microsoft.com/office/drawing/2014/main" id="{605632D1-19E9-B2A0-BE05-930F14F60665}"/>
              </a:ext>
            </a:extLst>
          </p:cNvPr>
          <p:cNvSpPr txBox="1">
            <a:spLocks/>
          </p:cNvSpPr>
          <p:nvPr/>
        </p:nvSpPr>
        <p:spPr>
          <a:xfrm>
            <a:off x="4357253" y="1485900"/>
            <a:ext cx="4675910" cy="33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CompanyUCB1_V2 </a:t>
            </a:r>
            <a:r>
              <a:rPr lang="en-US" sz="1600" dirty="0"/>
              <a:t>class extends the standard UCB1 approach by incorporating budget constraints.</a:t>
            </a:r>
          </a:p>
          <a:p>
            <a:endParaRPr lang="en-US" sz="1600" dirty="0"/>
          </a:p>
          <a:p>
            <a:r>
              <a:rPr lang="en-US" sz="1600" dirty="0"/>
              <a:t>At each round, the agent selects the arm by balancing upper confidence bounds on expected revenue </a:t>
            </a:r>
            <a:r>
              <a:rPr lang="en-US" sz="1600" b="1" dirty="0"/>
              <a:t>f </a:t>
            </a:r>
            <a:r>
              <a:rPr lang="en-US" sz="1600" dirty="0"/>
              <a:t>and lower confidence bounds on cost </a:t>
            </a:r>
            <a:r>
              <a:rPr lang="en-US" sz="1600" b="1" dirty="0"/>
              <a:t>c </a:t>
            </a:r>
            <a:r>
              <a:rPr lang="en-US" sz="1600" dirty="0"/>
              <a:t>using a linear program to maximize gain under a per-round budget limit </a:t>
            </a:r>
            <a:r>
              <a:rPr lang="en-US" sz="1600" b="1" dirty="0"/>
              <a:t>ρ = B/T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This adaptive policy ensures that price selections remain both profitable and feasible</a:t>
            </a:r>
          </a:p>
        </p:txBody>
      </p:sp>
    </p:spTree>
    <p:extLst>
      <p:ext uri="{BB962C8B-B14F-4D97-AF65-F5344CB8AC3E}">
        <p14:creationId xmlns:p14="http://schemas.microsoft.com/office/powerpoint/2010/main" val="34157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/>
          <p:nvPr/>
        </p:nvSpPr>
        <p:spPr>
          <a:xfrm>
            <a:off x="2002313" y="1783558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879327" y="10499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SIMULATION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6" name="Google Shape;276;p48"/>
          <p:cNvSpPr txBox="1">
            <a:spLocks noGrp="1"/>
          </p:cNvSpPr>
          <p:nvPr>
            <p:ph type="subTitle" idx="3"/>
          </p:nvPr>
        </p:nvSpPr>
        <p:spPr>
          <a:xfrm>
            <a:off x="879327" y="2686442"/>
            <a:ext cx="2969355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simulate the dynamic pricing over 10 different trials having: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 = 10000	B = 4000</a:t>
            </a:r>
          </a:p>
        </p:txBody>
      </p:sp>
      <p:grpSp>
        <p:nvGrpSpPr>
          <p:cNvPr id="278" name="Google Shape;278;p48"/>
          <p:cNvGrpSpPr/>
          <p:nvPr/>
        </p:nvGrpSpPr>
        <p:grpSpPr>
          <a:xfrm>
            <a:off x="2145228" y="1946342"/>
            <a:ext cx="454260" cy="414545"/>
            <a:chOff x="1958520" y="2302574"/>
            <a:chExt cx="359213" cy="327807"/>
          </a:xfrm>
        </p:grpSpPr>
        <p:sp>
          <p:nvSpPr>
            <p:cNvPr id="279" name="Google Shape;279;p4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ACD81F3-557E-649D-0D84-02964905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73" y="148926"/>
            <a:ext cx="3852000" cy="4845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REGRET BOUNDS: </a:t>
            </a:r>
            <a:r>
              <a:rPr lang="en" b="1" dirty="0"/>
              <a:t>no budget</a:t>
            </a:r>
            <a:endParaRPr dirty="0"/>
          </a:p>
        </p:txBody>
      </p:sp>
      <p:pic>
        <p:nvPicPr>
          <p:cNvPr id="17" name="Picture 16" descr="A graph of 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179AACA6-C4FC-354C-6357-8AF06356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9" y="1281546"/>
            <a:ext cx="8754101" cy="3123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</Words>
  <Application>Microsoft Office PowerPoint</Application>
  <PresentationFormat>On-screen Show (16:9)</PresentationFormat>
  <Paragraphs>54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Electrolize</vt:lpstr>
      <vt:lpstr>Bebas Neue</vt:lpstr>
      <vt:lpstr>Cairo</vt:lpstr>
      <vt:lpstr>Delius Swash Caps</vt:lpstr>
      <vt:lpstr>Wingdings</vt:lpstr>
      <vt:lpstr>Montserrat</vt:lpstr>
      <vt:lpstr>Arial</vt:lpstr>
      <vt:lpstr>South Korean Robotics &amp; AI History Lesson for College by Slidesgo</vt:lpstr>
      <vt:lpstr>LEARN HOW TO SELL MULTIPLE TYPES OF PRODUCTS   UNDER BUDGET CONSTRAINT</vt:lpstr>
      <vt:lpstr>01</vt:lpstr>
      <vt:lpstr>SETTINGS</vt:lpstr>
      <vt:lpstr>Single product and Stochastic environment</vt:lpstr>
      <vt:lpstr>Build a stochastic environment:  A distribution over the valuations of a single type of product</vt:lpstr>
      <vt:lpstr>Build a pricing strategy using UCB1 ignoring the budget. </vt:lpstr>
      <vt:lpstr>PowerPoint Presentation</vt:lpstr>
      <vt:lpstr>SIMULATION</vt:lpstr>
      <vt:lpstr>REGRET BOUNDS: no budget</vt:lpstr>
      <vt:lpstr>REGRET BOUNDS: with budget</vt:lpstr>
      <vt:lpstr>Multiple products and Stochastic environment</vt:lpstr>
      <vt:lpstr>The buyers are the same adapted for multiple products</vt:lpstr>
      <vt:lpstr>PowerPoint Presentation</vt:lpstr>
      <vt:lpstr>Single product and Adversarial environment</vt:lpstr>
      <vt:lpstr>Multiple products and Adversarial environment</vt:lpstr>
      <vt:lpstr>Slightly non-stationary environment</vt:lpstr>
      <vt:lpstr>REMARKS: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Romilio Pasqual</cp:lastModifiedBy>
  <cp:revision>2</cp:revision>
  <dcterms:modified xsi:type="dcterms:W3CDTF">2025-06-30T10:48:25Z</dcterms:modified>
</cp:coreProperties>
</file>