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314" r:id="rId6"/>
    <p:sldId id="315" r:id="rId7"/>
    <p:sldId id="316" r:id="rId8"/>
    <p:sldId id="317" r:id="rId9"/>
    <p:sldId id="318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iro" panose="020B0604020202020204" charset="-78"/>
      <p:regular r:id="rId13"/>
      <p:bold r:id="rId14"/>
    </p:embeddedFont>
    <p:embeddedFont>
      <p:font typeface="Electroliz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A7216D-FFED-4FFE-BA01-6EE3664BFD53}">
  <a:tblStyle styleId="{13A7216D-FFED-4FFE-BA01-6EE3664BF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9D149015-E8FA-89D2-4757-1E7BA2C0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35260AE1-8279-7986-05B3-1C44E7A87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8B489C2A-E216-BC35-8870-AC98F113F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1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04BB2F9-8C5C-4270-A067-83C26A4B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6D878F8-FD72-49C1-5AB3-87E8E5B64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28D32C5E-1DE5-96C1-C66C-2DFF2A19A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467AA1BD-3D02-680F-94C7-625F1242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3BCA637-DADB-CCE9-B999-B8FC379F8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D5B19257-D4CF-BF5A-2E3F-1755F4225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2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8B14C37E-A20C-0169-C2AA-9090CBBA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799CCD4D-6F7B-54AF-068B-85F098006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0CA6CAE5-E38E-69F7-C156-3D1F88B965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8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56E5B49-0FE3-3EF1-9921-CD24545EC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FEBCEE5B-71FF-15C8-9C27-BEF872FC2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C32D2ABC-899B-5BA9-BF27-3CF80C4C4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6" r:id="rId5"/>
    <p:sldLayoutId id="2147483680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986784" y="998225"/>
            <a:ext cx="5157216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LEARN HOW TO SELL MULTIPLE TYPES OF PRODUCTS </a:t>
            </a: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UNDER BUDGET CONSTRAINT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653504" y="3960076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25000"/>
                  </a:schemeClr>
                </a:solidFill>
              </a:rPr>
              <a:t>ONLINE LEARNING APPLICATIONS PROJECT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subTitle" idx="1"/>
          </p:nvPr>
        </p:nvSpPr>
        <p:spPr>
          <a:xfrm>
            <a:off x="364491" y="161472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</a:t>
            </a: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tochastic environment</a:t>
            </a:r>
            <a:endParaRPr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895041" y="198403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3856533" y="200765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6852819" y="204480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DEVELOPEMENT</a:t>
            </a:r>
            <a:endParaRPr b="1" dirty="0"/>
          </a:p>
        </p:txBody>
      </p:sp>
      <p:sp>
        <p:nvSpPr>
          <p:cNvPr id="2" name="Google Shape;237;p43">
            <a:extLst>
              <a:ext uri="{FF2B5EF4-FFF2-40B4-BE49-F238E27FC236}">
                <a16:creationId xmlns:a16="http://schemas.microsoft.com/office/drawing/2014/main" id="{2ACAD8E3-2B33-AF2F-B13D-1C4F2FD872CB}"/>
              </a:ext>
            </a:extLst>
          </p:cNvPr>
          <p:cNvSpPr txBox="1">
            <a:spLocks/>
          </p:cNvSpPr>
          <p:nvPr/>
        </p:nvSpPr>
        <p:spPr>
          <a:xfrm>
            <a:off x="5316137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" name="Google Shape;237;p43">
            <a:extLst>
              <a:ext uri="{FF2B5EF4-FFF2-40B4-BE49-F238E27FC236}">
                <a16:creationId xmlns:a16="http://schemas.microsoft.com/office/drawing/2014/main" id="{6CDE1D94-D77D-8172-E776-BE913122D936}"/>
              </a:ext>
            </a:extLst>
          </p:cNvPr>
          <p:cNvSpPr txBox="1">
            <a:spLocks/>
          </p:cNvSpPr>
          <p:nvPr/>
        </p:nvSpPr>
        <p:spPr>
          <a:xfrm>
            <a:off x="2299235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4" name="Google Shape;230;p43">
            <a:extLst>
              <a:ext uri="{FF2B5EF4-FFF2-40B4-BE49-F238E27FC236}">
                <a16:creationId xmlns:a16="http://schemas.microsoft.com/office/drawing/2014/main" id="{F3C039CA-F0BD-EA9E-E344-A0143E474756}"/>
              </a:ext>
            </a:extLst>
          </p:cNvPr>
          <p:cNvSpPr txBox="1">
            <a:spLocks/>
          </p:cNvSpPr>
          <p:nvPr/>
        </p:nvSpPr>
        <p:spPr>
          <a:xfrm>
            <a:off x="3325983" y="158137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5" name="Google Shape;230;p43">
            <a:extLst>
              <a:ext uri="{FF2B5EF4-FFF2-40B4-BE49-F238E27FC236}">
                <a16:creationId xmlns:a16="http://schemas.microsoft.com/office/drawing/2014/main" id="{AFB0C046-42FA-A490-9A5A-9A3D5EC508A2}"/>
              </a:ext>
            </a:extLst>
          </p:cNvPr>
          <p:cNvSpPr txBox="1">
            <a:spLocks/>
          </p:cNvSpPr>
          <p:nvPr/>
        </p:nvSpPr>
        <p:spPr>
          <a:xfrm>
            <a:off x="1768685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16" name="Google Shape;230;p43">
            <a:extLst>
              <a:ext uri="{FF2B5EF4-FFF2-40B4-BE49-F238E27FC236}">
                <a16:creationId xmlns:a16="http://schemas.microsoft.com/office/drawing/2014/main" id="{9B4C7379-7FC0-FD09-735F-128DE7B3EFB9}"/>
              </a:ext>
            </a:extLst>
          </p:cNvPr>
          <p:cNvSpPr txBox="1">
            <a:spLocks/>
          </p:cNvSpPr>
          <p:nvPr/>
        </p:nvSpPr>
        <p:spPr>
          <a:xfrm>
            <a:off x="4785587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7" name="Google Shape;230;p43">
            <a:extLst>
              <a:ext uri="{FF2B5EF4-FFF2-40B4-BE49-F238E27FC236}">
                <a16:creationId xmlns:a16="http://schemas.microsoft.com/office/drawing/2014/main" id="{068E9895-BC59-BFB3-6D79-3703A2C5D644}"/>
              </a:ext>
            </a:extLst>
          </p:cNvPr>
          <p:cNvSpPr txBox="1">
            <a:spLocks/>
          </p:cNvSpPr>
          <p:nvPr/>
        </p:nvSpPr>
        <p:spPr>
          <a:xfrm>
            <a:off x="6322269" y="160215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2705359" y="886689"/>
            <a:ext cx="2961150" cy="875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SETTINGS</a:t>
            </a:r>
            <a:endParaRPr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" name="Google Shape;245;p44"/>
          <p:cNvSpPr txBox="1">
            <a:spLocks noGrp="1"/>
          </p:cNvSpPr>
          <p:nvPr>
            <p:ph type="subTitle" idx="1"/>
          </p:nvPr>
        </p:nvSpPr>
        <p:spPr>
          <a:xfrm>
            <a:off x="611129" y="1669796"/>
            <a:ext cx="7369089" cy="1918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/>
              <a:t>In this dynamic pricing scenario, a company must decide which products to sell and at what prices over a sequence of </a:t>
            </a:r>
            <a:r>
              <a:rPr lang="en-US" sz="1600" b="1" dirty="0"/>
              <a:t>T</a:t>
            </a:r>
            <a:r>
              <a:rPr lang="en-US" sz="1600" dirty="0"/>
              <a:t> rounds, with the goal of maximizing profit while respecting a total production capacity </a:t>
            </a:r>
            <a:r>
              <a:rPr lang="en-US" sz="1600" b="1" dirty="0"/>
              <a:t>B</a:t>
            </a:r>
            <a:r>
              <a:rPr lang="en-US" sz="1600" dirty="0"/>
              <a:t>. There are </a:t>
            </a:r>
            <a:r>
              <a:rPr lang="en-US" sz="1600" b="1" dirty="0"/>
              <a:t>N</a:t>
            </a:r>
            <a:r>
              <a:rPr lang="en-US" sz="1600" dirty="0"/>
              <a:t> types of products, and prices must be chosen from a small, discrete set </a:t>
            </a:r>
            <a:r>
              <a:rPr lang="en-US" sz="1600" b="1" dirty="0"/>
              <a:t>P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 At each round, a new buyer arrives with a private valuation </a:t>
            </a:r>
            <a:r>
              <a:rPr lang="en-US" sz="1600" b="1" dirty="0"/>
              <a:t>vi </a:t>
            </a:r>
            <a:r>
              <a:rPr lang="en-US" sz="1600" dirty="0"/>
              <a:t>for each product type </a:t>
            </a:r>
            <a:r>
              <a:rPr lang="en-US" sz="1600" b="1" dirty="0" err="1"/>
              <a:t>i</a:t>
            </a:r>
            <a:r>
              <a:rPr lang="en-US" sz="1600" dirty="0"/>
              <a:t>. The buyer purchases one unit of every product priced lower than their respective valuations. </a:t>
            </a:r>
          </a:p>
          <a:p>
            <a:pPr algn="just"/>
            <a:r>
              <a:rPr lang="en-US" sz="1600" dirty="0"/>
              <a:t>Importantly, the company must ensure that the total number of products sold across all rounds does not exceed </a:t>
            </a:r>
            <a:r>
              <a:rPr lang="en-US" sz="1600" b="1" dirty="0"/>
              <a:t>B</a:t>
            </a:r>
            <a:r>
              <a:rPr lang="en-US" sz="1600" dirty="0"/>
              <a:t>. Each round involves the company selecting product offerings and prices, followed by the buyer making purchase decisions based on their valuations.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2" name="Google Shape;252;p45"/>
          <p:cNvSpPr txBox="1">
            <a:spLocks noGrp="1"/>
          </p:cNvSpPr>
          <p:nvPr>
            <p:ph type="subTitle" idx="1"/>
          </p:nvPr>
        </p:nvSpPr>
        <p:spPr>
          <a:xfrm>
            <a:off x="5376323" y="331267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01.1 </a:t>
            </a:r>
            <a:r>
              <a:rPr lang="en-US" dirty="0"/>
              <a:t>without budget</a:t>
            </a:r>
          </a:p>
          <a:p>
            <a:pPr marL="0" indent="0" algn="l"/>
            <a:r>
              <a:rPr lang="en" dirty="0"/>
              <a:t>01.2 </a:t>
            </a:r>
            <a:r>
              <a:rPr lang="en-US" dirty="0"/>
              <a:t>with budget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72B3B4AF-7BE2-C3BF-CB0D-A782BA6C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C02B05CD-1974-FE70-CD51-3CACD6389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8005F1A7-C9DB-A1C9-3156-0FD99EC8A5C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4F6AE319-BFA4-CAAD-1E82-3B000E090F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47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4C1ED64D-5FB8-09AD-ABAD-9EA3C7C63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E79C34AA-C145-D299-0400-4269A738E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5DD2046D-03C6-AD06-2A75-D35F08C742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BB835142-0B96-3499-087B-7AF086DA2F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1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0F9CE9B-1905-6F28-D0F0-208C6E9E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520AB179-D9AB-20D8-AF45-5066F68986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37B1BE82-9525-8B6E-45E1-C903BCE0DC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2F90024F-E880-2F40-D846-811ED083D1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93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5B49A04D-F7B1-5C3C-19DD-C9A76B6E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2595C63D-5269-0CE0-6F64-A33EF609F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DE6655AA-75A0-9F60-558F-95A2061CB7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96272E6F-E329-65EB-3662-466417EAD3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39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797B1BB-00F5-1CF4-842A-DB7BA13E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CA6F0051-88A5-B109-4175-EBA48D0BBB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REMARKS: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ED669F96-D259-EA01-569D-56A8510EA0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946821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Cairo</vt:lpstr>
      <vt:lpstr>Bebas Neue</vt:lpstr>
      <vt:lpstr>Arial</vt:lpstr>
      <vt:lpstr>Electrolize</vt:lpstr>
      <vt:lpstr>South Korean Robotics &amp; AI History Lesson for College by Slidesgo</vt:lpstr>
      <vt:lpstr>LEARN HOW TO SELL MULTIPLE TYPES OF PRODUCTS   UNDER BUDGET CONSTRAINT</vt:lpstr>
      <vt:lpstr>01</vt:lpstr>
      <vt:lpstr>SETTINGS</vt:lpstr>
      <vt:lpstr>Single product and Stochastic environment</vt:lpstr>
      <vt:lpstr>Multiple products and Stochastic environment</vt:lpstr>
      <vt:lpstr>Single product and Adversarial environment</vt:lpstr>
      <vt:lpstr>Multiple products and Adversarial environment</vt:lpstr>
      <vt:lpstr>Slightly non-stationary environment</vt:lpstr>
      <vt:lpstr>REMARKS: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Romilio Pasqual</cp:lastModifiedBy>
  <cp:revision>3</cp:revision>
  <dcterms:modified xsi:type="dcterms:W3CDTF">2025-07-17T20:27:38Z</dcterms:modified>
</cp:coreProperties>
</file>