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9"/>
  </p:notesMasterIdLst>
  <p:handoutMasterIdLst>
    <p:handoutMasterId r:id="rId50"/>
  </p:handoutMasterIdLst>
  <p:sldIdLst>
    <p:sldId id="256" r:id="rId5"/>
    <p:sldId id="295" r:id="rId6"/>
    <p:sldId id="277" r:id="rId7"/>
    <p:sldId id="297" r:id="rId8"/>
    <p:sldId id="298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09" r:id="rId17"/>
    <p:sldId id="299" r:id="rId18"/>
    <p:sldId id="311" r:id="rId19"/>
    <p:sldId id="312" r:id="rId20"/>
    <p:sldId id="314" r:id="rId21"/>
    <p:sldId id="315" r:id="rId22"/>
    <p:sldId id="318" r:id="rId23"/>
    <p:sldId id="316" r:id="rId24"/>
    <p:sldId id="319" r:id="rId25"/>
    <p:sldId id="317" r:id="rId26"/>
    <p:sldId id="320" r:id="rId27"/>
    <p:sldId id="340" r:id="rId28"/>
    <p:sldId id="300" r:id="rId29"/>
    <p:sldId id="324" r:id="rId30"/>
    <p:sldId id="330" r:id="rId31"/>
    <p:sldId id="326" r:id="rId32"/>
    <p:sldId id="321" r:id="rId33"/>
    <p:sldId id="327" r:id="rId34"/>
    <p:sldId id="301" r:id="rId35"/>
    <p:sldId id="334" r:id="rId36"/>
    <p:sldId id="333" r:id="rId37"/>
    <p:sldId id="335" r:id="rId38"/>
    <p:sldId id="331" r:id="rId39"/>
    <p:sldId id="302" r:id="rId40"/>
    <p:sldId id="336" r:id="rId41"/>
    <p:sldId id="337" r:id="rId42"/>
    <p:sldId id="341" r:id="rId43"/>
    <p:sldId id="339" r:id="rId44"/>
    <p:sldId id="342" r:id="rId45"/>
    <p:sldId id="343" r:id="rId46"/>
    <p:sldId id="344" r:id="rId47"/>
    <p:sldId id="345" r:id="rId4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9B8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5A5AA-4BC0-E493-C805-239506D2B51C}" v="121" vWet="123" dt="2025-09-04T17:49:10.867"/>
    <p1510:client id="{6EC01C96-3287-7B8A-DE09-8549FEFB5489}" v="24" dt="2025-09-04T16:47:07.136"/>
    <p1510:client id="{F1FF9F70-2AD1-40A3-A380-12A4D4235414}" v="3094" dt="2025-09-04T17:53:22.231"/>
    <p1510:client id="{FCD33007-1F49-F418-7839-38426B593C34}" v="1102" dt="2025-09-04T17:23:06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57" Type="http://schemas.microsoft.com/office/2018/10/relationships/authors" Target="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04/09/2025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04/09/2025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DAD06-5F11-60E1-8D88-EB33EDD57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727517E-34B8-FE9E-0576-B65EA0F88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C7BF424-B8B1-C99F-9EEC-AC0DD0F7E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34FFD0-390E-FCE1-EFFA-31E2D53FD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93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8364C-7B39-34F8-8B0C-6FA8CDE8B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A5D64C3-A568-258B-D7A5-08F4803443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EBD96B-0C15-174B-E70E-7EFD83B5F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780AB6-0C9E-6342-D2F5-0EEA6603A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5742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1378A-8DAD-94DF-CFB0-A32122E0F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EFA651F-3FA2-987B-94CA-6F6EC6108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5CC539B-D612-0EDD-9775-97A052BF8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E105BA-FDD5-FC55-40E2-38182C46C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0005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83A07-451F-2E6E-6512-4D8129609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9B42DF-209E-85B3-DD24-BEE27A54F6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054F3CE-DFC1-AE6D-F9B8-32AA02B4D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31F8D2-B56C-44DA-F868-D22B6DDC7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669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B6C0F-022F-DF2C-CAAF-BD5539122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610CE97-5A4F-09F4-7E36-D6A15B148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954CEFD-C076-0C85-8E6A-B894C4D52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58652E-2D10-0FCA-9D5E-E12B874AD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8804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77016-CC0E-3F01-80FE-71F90B749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102C43F-6C0F-BB63-55C7-57839838A4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F5B3ED9-0B81-B3DF-2173-DFA0C8F45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58FEC1-59B5-3169-A30B-FF657B6EB8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145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9CADD-E4A8-D812-57A8-D7057AEB0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35CA1C9-BA93-3AE4-1293-A61DD0E68E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AE4327E-C287-D0E4-A0C6-856062091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89CCD3-52E1-15CB-F49B-6CBBFB0D4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228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0B292-37B2-B049-8408-8F740690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512B0C-3F01-2770-54B9-226B80045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3AC1B9-072A-33C4-B520-862834DD6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AACB59-CEEA-E3E9-83B0-A14AB0AB0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561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69265-DB84-E395-93AB-717DB65E5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EFA88B7-B25C-7CEA-1CBE-FE101B7DC6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BE241A-3DDF-AAC4-0475-C280E5923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6A8164-0FA9-3E71-AEC5-2CBBE48DE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358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BD6F3-A767-603D-DE7F-9CBB4D73F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1EED471-6427-2D19-1C3B-CE646F4039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6C26BF-70CB-5FB5-FBDE-C8DF7BF95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2BAEB-84FA-4685-4A3B-CCDC3E39E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065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E426F-9B9F-61A3-01B7-CFE45E460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26A309-C8FA-CF7F-00AD-C7572CD267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5E1F77F-C232-74F6-052A-83E603E65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0F391C-65A6-D102-0C42-182404132F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198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516B-47CC-62E0-92D4-9C8EE8906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CBCA12-D64A-36CD-4E11-38A929DC0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52B240C-892B-9680-94DE-D457B3853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BFE323-F518-49A1-CC04-CEF41DC6F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366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78876-FD6C-A493-0886-EC5C6DB35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DE4AB69-9E49-55CF-1055-66FBAF0EE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A80EADB-A435-D2B5-59C5-ED5510077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703879-DD73-F976-C78D-D74838A5B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832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A03C2-418A-CA2D-384A-95D7B83F5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CA20B0-446C-6DAB-55F3-D9EBFB04DF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35EE00-1CEF-37AF-10C4-D9D5E423A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1A1043-956E-9DD1-F7C4-E0F921A2A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2387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EAF1D-C239-495D-C262-F48617B74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F81011-A78F-02E3-87F0-B0DA43223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F7C5D68-72B0-C3E6-AE90-B409E3C24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C95495-499D-730A-967C-A32459AE9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752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9046A-9BDE-1804-DE37-A394558FF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B0E0A4-4150-00E9-831E-E3E1599C1B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11E1E08-8B40-2082-FB07-DB2765184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454096-C442-E931-DD8D-A6CB7184F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466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A8D87-5138-96BB-C4FA-F6AD23456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49689EE-1C1B-D7FE-FD81-81EF859CF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6758D3-69B5-83DE-38C4-7A34A55B5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22DE81-3AC8-EF3C-D0CF-47616842A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857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4CE5F-569B-5B8A-54D5-306F56107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805F8D6-C985-BF7F-CE73-B1F7BE2C0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D3D60C9-C709-DDBE-0B21-0CF8650D4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C3BD89-D3B9-A96E-70EC-EB0A58BD6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935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9CADD-E4A8-D812-57A8-D7057AEB0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35CA1C9-BA93-3AE4-1293-A61DD0E68E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AE4327E-C287-D0E4-A0C6-856062091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89CCD3-52E1-15CB-F49B-6CBBFB0D4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228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4EEA9-BCD7-C013-28E0-A98759C64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FB3F86C-FC1C-1D57-9B1F-BCC6D577D6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0C2E06-2286-5778-75BE-0470FAF5B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5C5BFE-5D55-73CB-C1CE-6207BDA06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059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55CDA-3DCE-FEFB-C420-02AEB28E7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EE9E8BA-9866-AF14-FCE1-A568D3663D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1505ED6-E24B-4F77-56CC-8821C02EA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D1AC9-3DE7-DF90-878D-504BDAC26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804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5129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F1B5F-EACF-52AF-204B-C80D5DE42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57BC606-B09E-289A-A424-0EF154EFBC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8303226-015F-EDD0-26E7-4BFDA28E5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9D0E6A-61CB-5522-A29A-3B223F8A3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7583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978EA-29D2-91B9-4841-47303643B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72B8E6A-F97A-7623-4EAD-096C34F47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18F6F09-1740-4077-52E4-89FABD287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268136-BE7E-AE38-B074-A0BB1BB0D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0235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79EC8-F4A5-BC1F-52AC-EA674516E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3A2679-DFFF-7A89-55B5-3E934DD5E8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74364E-3FB4-E35C-3EA1-21C72F12E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E3C9C6-4507-F6B8-E717-B97B49A5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666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2C543-618B-DCCA-6ADC-35A53969A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DD4E25-1E81-CF86-EDF1-0A2CFE318D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5B44627-D7FB-C589-E88C-FDA157559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8472B1-9B4E-F939-7C3F-F64B6B7E7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25039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0B292-37B2-B049-8408-8F740690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512B0C-3F01-2770-54B9-226B80045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3AC1B9-072A-33C4-B520-862834DD6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AACB59-CEEA-E3E9-83B0-A14AB0AB0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5618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7C709-5234-AF0B-E7F3-B14062472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55F7E26-3BCA-1DCA-7FDE-DCAD7A3FC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5C7BFC1-C5AA-9CF6-B1CC-79B7B449E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BB2C13-9B6A-5398-25BF-6A9BE467F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504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D2A91-FA86-7D16-7055-62BD37BAF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7E2C418-D75D-B134-7589-44E725C30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FC08D45-6221-B2B9-D179-DFF5678C9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7368F4-89B4-77A3-39EB-33BAC5A71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927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79EC8-F4A5-BC1F-52AC-EA674516E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3A2679-DFFF-7A89-55B5-3E934DD5E8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74364E-3FB4-E35C-3EA1-21C72F12E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E3C9C6-4507-F6B8-E717-B97B49A5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6668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2C543-618B-DCCA-6ADC-35A53969A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DD4E25-1E81-CF86-EDF1-0A2CFE318D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5B44627-D7FB-C589-E88C-FDA157559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8472B1-9B4E-F939-7C3F-F64B6B7E7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25039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CCC3B-D206-87FD-BC63-2B9AB3861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8F94099-41AC-9972-AABE-C96CA377A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9FB6AAE-1B1E-E69B-31C1-C2884BE82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9B9382-2259-7B21-2CA5-2703C989F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375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56F3D-6974-0BEE-B991-66BA37324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0A09379-9A4D-B0FF-FDE3-252159834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CF6941C-5FDC-9517-9DAE-E748011EB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C47BCE-B727-22C8-FFDD-4B317AB0EF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0339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7C709-5234-AF0B-E7F3-B14062472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55F7E26-3BCA-1DCA-7FDE-DCAD7A3FC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5C7BFC1-C5AA-9CF6-B1CC-79B7B449E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BB2C13-9B6A-5398-25BF-6A9BE467F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5042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CD493-F79C-B8A8-6C11-00C83ACF3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B1FCB5A-948D-E8B9-33BB-86F0AA390C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269217F-6302-FFBC-A5F6-D8BF6B797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EFAC8C-6F63-46CA-4E57-F0A7E5525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90331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DF07F-9A5C-4A5A-3E82-FC11B0B46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44DC8B3-CCDE-0415-C251-91671F484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F49F8B0-B9F7-21C0-42EB-BAE03A509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A3ADAF-8D4B-1A48-B2E2-841BDA480B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1150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281E4-53D8-22DD-9427-91727E64A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0A12B1-ACE3-6411-AF73-3AC57BEDF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885DB20-EA1E-E5E1-2707-535768EDE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F23F9E-25ED-A691-0C94-239C7DC9F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681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B5A99-24A0-2048-ED07-22A074392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2F70910-AADB-16D0-28A7-98D6C9ECED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7C0253-9BB9-6276-7CEC-15A84E9B2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378877-6E5B-2FCC-66B5-448C1181C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61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DF1A9-6140-9F1B-3D2E-3978809FC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9DBD0EF-B746-DCE6-46AD-4A9497058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63CF374-AD55-56D8-E46C-3162AE0DE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267D87-6844-EC7C-5F94-ABFFCC568D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8945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49E6E-4596-580A-7C4C-8D31DFFE0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B2BF2D3-BA93-A951-8673-A0AF56BE1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427322-597E-8C01-E780-CFFD8094C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00FBCC-A4B4-E13F-FA7D-4EF1ABEAA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480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F71CB-5760-FD38-32CA-B274D0BDE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884AF4E-FC62-0733-1F67-16CFCDAB7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23142BD-E753-361A-F22E-F26B5DAEC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9B6162-66C5-7062-5BE3-E9B55067D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49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455CB-407A-59A7-0662-FA4E7DE12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04AF384-B749-B804-10B4-D7DFFD796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BF91EBC-54E0-A304-33C0-04142DC9D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1EA2CB-FB07-4884-ECD9-CFA3F0B80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34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873A5-F6EF-0C14-EF7B-924D3D495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75D122-1BDC-136B-1431-035B8254C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1D88990-1589-1AAC-A3F2-7B414BA16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88813E-02F4-16EE-5B9C-2475CA3687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81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olo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8" name="Segnaposto testo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6" name="Segnaposto testo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7" name="Segnaposto testo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0" name="Segnaposto testo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6" name="Segnaposto testo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2" name="Segnaposto testo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egnaposto data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2" name="Segnaposto piè di pagina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3" name="Segnaposto numero diapositiva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fico e tabell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gra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it-IT" noProof="0"/>
              <a:t>Fai clic sull'icona per aggiungere un grafico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3524" y="3175820"/>
            <a:ext cx="4941771" cy="2548371"/>
          </a:xfrm>
        </p:spPr>
        <p:txBody>
          <a:bodyPr rtlCol="0"/>
          <a:lstStyle/>
          <a:p>
            <a:br>
              <a:rPr lang="it-IT"/>
            </a:br>
            <a:r>
              <a:rPr lang="en" sz="3200" b="1">
                <a:solidFill>
                  <a:schemeClr val="accent1">
                    <a:lumMod val="50000"/>
                  </a:schemeClr>
                </a:solidFill>
              </a:rPr>
              <a:t>LEARN HOW TO SELL MULTIPLE TYPES OF PRODUCTS</a:t>
            </a:r>
            <a:r>
              <a:rPr lang="en" sz="320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en" sz="3200">
                <a:solidFill>
                  <a:schemeClr val="accent1">
                    <a:lumMod val="50000"/>
                  </a:schemeClr>
                </a:solidFill>
              </a:rPr>
            </a:br>
            <a:r>
              <a:rPr lang="en" sz="3200">
                <a:solidFill>
                  <a:schemeClr val="accent3">
                    <a:lumMod val="25000"/>
                  </a:schemeClr>
                </a:solidFill>
              </a:rPr>
              <a:t>UNDER BUDGET CONSTRAINT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3525" y="6088334"/>
            <a:ext cx="4941770" cy="396660"/>
          </a:xfrm>
        </p:spPr>
        <p:txBody>
          <a:bodyPr rtlCol="0"/>
          <a:lstStyle/>
          <a:p>
            <a:pPr rtl="0"/>
            <a:r>
              <a:rPr lang="it-IT"/>
              <a:t>ONLINE LEARNING APPLICATION PROJECT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F8933-1BF0-1BB3-EEEC-B42FFB313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D40F6A-2A90-FEAD-7EB5-AC1DC7A0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20" y="318122"/>
            <a:ext cx="4014199" cy="907126"/>
          </a:xfrm>
        </p:spPr>
        <p:txBody>
          <a:bodyPr rtlCol="0"/>
          <a:lstStyle/>
          <a:p>
            <a:pPr rtl="0"/>
            <a:r>
              <a:rPr lang="it-IT" b="1"/>
              <a:t>Environment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1E8D2A-9076-E17F-C2C3-5BDB604A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945019"/>
            <a:ext cx="2882475" cy="823912"/>
          </a:xfrm>
        </p:spPr>
        <p:txBody>
          <a:bodyPr rtlCol="0"/>
          <a:lstStyle/>
          <a:p>
            <a:pPr rtl="0"/>
            <a:r>
              <a:rPr lang="it-IT" sz="2400"/>
              <a:t>Company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6217CE5-A22E-1936-EC06-A525BF663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2865476"/>
            <a:ext cx="3771929" cy="24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Single product selling</a:t>
            </a:r>
            <a:endParaRPr lang="it-IT" sz="2000" noProof="1">
              <a:solidFill>
                <a:schemeClr val="tx1"/>
              </a:solidFill>
            </a:endParaRPr>
          </a:p>
          <a:p>
            <a:pPr marL="285750" indent="-285750" rtl="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noProof="1">
                <a:solidFill>
                  <a:srgbClr val="FF0000"/>
                </a:solidFill>
              </a:rPr>
              <a:t>Budget</a:t>
            </a:r>
            <a:r>
              <a:rPr lang="it-IT" sz="2000" noProof="1">
                <a:solidFill>
                  <a:schemeClr val="tx1"/>
                </a:solidFill>
              </a:rPr>
              <a:t> </a:t>
            </a:r>
            <a:r>
              <a:rPr lang="it-IT" sz="2000" noProof="1">
                <a:solidFill>
                  <a:srgbClr val="FF0000"/>
                </a:solidFill>
              </a:rPr>
              <a:t>constraints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8D67C3A-ABE9-C481-D421-3A1C36FAE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7032" y="1945019"/>
            <a:ext cx="2896671" cy="823912"/>
          </a:xfrm>
        </p:spPr>
        <p:txBody>
          <a:bodyPr rtlCol="0"/>
          <a:lstStyle/>
          <a:p>
            <a:pPr rtl="0"/>
            <a:r>
              <a:rPr lang="it-IT" sz="2400"/>
              <a:t>Buyer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07C9F2-8D31-8567-3D3F-EB992628D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7032" y="2865475"/>
            <a:ext cx="4012142" cy="2447187"/>
          </a:xfrm>
        </p:spPr>
        <p:txBody>
          <a:bodyPr rtlCol="0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/>
              <a:t>Has a </a:t>
            </a:r>
            <a:r>
              <a:rPr lang="it-IT" sz="2000" err="1"/>
              <a:t>distribution</a:t>
            </a:r>
            <a:r>
              <a:rPr lang="it-IT" sz="2000"/>
              <a:t> over the </a:t>
            </a:r>
            <a:r>
              <a:rPr lang="it-IT" sz="2000" err="1"/>
              <a:t>valuation</a:t>
            </a:r>
            <a:r>
              <a:rPr lang="it-IT" sz="2000"/>
              <a:t> of a single product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err="1"/>
              <a:t>Modelled</a:t>
            </a:r>
            <a:r>
              <a:rPr lang="it-IT" sz="2000"/>
              <a:t> </a:t>
            </a:r>
            <a:r>
              <a:rPr lang="it-IT" sz="2000" err="1"/>
              <a:t>as</a:t>
            </a:r>
            <a:r>
              <a:rPr lang="it-IT" sz="2000"/>
              <a:t> a </a:t>
            </a:r>
            <a:r>
              <a:rPr lang="it-IT" sz="2000" err="1"/>
              <a:t>Gaussian</a:t>
            </a:r>
            <a:r>
              <a:rPr lang="it-IT" sz="2000"/>
              <a:t> </a:t>
            </a:r>
            <a:r>
              <a:rPr lang="it-IT" sz="2000" err="1"/>
              <a:t>distribution</a:t>
            </a:r>
            <a:endParaRPr lang="it-IT" sz="200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24DCD5B6-C6B7-72A0-E014-E94BF500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2070"/>
            <a:ext cx="2743200" cy="365125"/>
          </a:xfrm>
        </p:spPr>
        <p:txBody>
          <a:bodyPr rtlCol="0"/>
          <a:lstStyle/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A2E7E8D-4DC3-305B-C9E5-E11B4167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8C5BA3E-4F4B-9235-F2E9-F5FF49E7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10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5EF3801-EC72-2AF7-F1F6-96B72171E874}"/>
              </a:ext>
            </a:extLst>
          </p:cNvPr>
          <p:cNvSpPr txBox="1"/>
          <p:nvPr/>
        </p:nvSpPr>
        <p:spPr>
          <a:xfrm>
            <a:off x="2024911" y="874692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1.2</a:t>
            </a:r>
          </a:p>
        </p:txBody>
      </p:sp>
    </p:spTree>
    <p:extLst>
      <p:ext uri="{BB962C8B-B14F-4D97-AF65-F5344CB8AC3E}">
        <p14:creationId xmlns:p14="http://schemas.microsoft.com/office/powerpoint/2010/main" val="125646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98CE7-8245-3C29-BBAB-6037EA6B5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BA782-64FA-C527-5886-F6E07AA5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2153444" cy="671152"/>
          </a:xfrm>
        </p:spPr>
        <p:txBody>
          <a:bodyPr rtlCol="0"/>
          <a:lstStyle/>
          <a:p>
            <a:pPr rtl="0"/>
            <a:r>
              <a:rPr lang="it-IT" b="1"/>
              <a:t>Solution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3BEDAF8-6437-095B-1418-5D600622F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5113" y="1830240"/>
            <a:ext cx="4114800" cy="415760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rtl="0"/>
            <a:r>
              <a:rPr lang="it-IT" sz="1800" b="1" noProof="1"/>
              <a:t>UCB1-like approach: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Compute UCB for rewards and LCB for costs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Solve the linear program to find the optimal probabilities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Draw an arm from the computed distribution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Get the reward and the cost (unit sold)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Update the agent</a:t>
            </a:r>
          </a:p>
          <a:p>
            <a:pPr rtl="0"/>
            <a:endParaRPr lang="it-IT" sz="1800" noProof="1"/>
          </a:p>
          <a:p>
            <a:pPr rtl="0"/>
            <a:r>
              <a:rPr lang="it-IT" sz="1800" b="1" noProof="1"/>
              <a:t>Different baseline computation</a:t>
            </a:r>
          </a:p>
          <a:p>
            <a:pPr rtl="0"/>
            <a:r>
              <a:rPr lang="it-IT" sz="1800" noProof="1"/>
              <a:t>Linear program for finding the optimal strategy </a:t>
            </a:r>
            <a:r>
              <a:rPr lang="it-IT" sz="1800" b="1" noProof="1"/>
              <a:t>gamma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52ED0069-84FE-D869-2838-3877E223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502"/>
            <a:ext cx="2743200" cy="365125"/>
          </a:xfrm>
        </p:spPr>
        <p:txBody>
          <a:bodyPr rtlCol="0"/>
          <a:lstStyle/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44281E7-F4E8-F096-6BE2-024D6968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2112AC07-133C-713F-3265-2AA49334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11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339FDE8-EB93-27BE-686B-C4F1F2B5D757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1.2</a:t>
            </a:r>
          </a:p>
        </p:txBody>
      </p:sp>
      <p:pic>
        <p:nvPicPr>
          <p:cNvPr id="6" name="Immagine 5" descr="Immagine che contiene testo, Carattere, diagramma, calligrafia&#10;&#10;Il contenuto generato dall&amp;#39;IA potrebbe non essere corretto.">
            <a:extLst>
              <a:ext uri="{FF2B5EF4-FFF2-40B4-BE49-F238E27FC236}">
                <a16:creationId xmlns:a16="http://schemas.microsoft.com/office/drawing/2014/main" id="{B28106F7-7E37-2585-BFC0-80E6B624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94" t="131"/>
          <a:stretch>
            <a:fillRect/>
          </a:stretch>
        </p:blipFill>
        <p:spPr>
          <a:xfrm>
            <a:off x="7089210" y="3090556"/>
            <a:ext cx="3814675" cy="2901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magine 11" descr="Immagine che contiene Carattere, testo, calligrafia, bianco&#10;&#10;Il contenuto generato dall&amp;#39;IA potrebbe non essere corretto.">
            <a:extLst>
              <a:ext uri="{FF2B5EF4-FFF2-40B4-BE49-F238E27FC236}">
                <a16:creationId xmlns:a16="http://schemas.microsoft.com/office/drawing/2014/main" id="{84076C9E-2539-A65F-230A-3948B92A1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1285875"/>
            <a:ext cx="3276600" cy="1152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8FC82646-FAC4-7DA1-8376-8BA531C97C13}"/>
              </a:ext>
            </a:extLst>
          </p:cNvPr>
          <p:cNvSpPr/>
          <p:nvPr/>
        </p:nvSpPr>
        <p:spPr>
          <a:xfrm rot="5400000">
            <a:off x="8631755" y="2614889"/>
            <a:ext cx="649776" cy="30156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485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EE67C-9DE0-639B-A293-35B3ECA5C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C913295-A97D-4879-A0A4-A3F7949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792C8423-BFB3-C631-3AE3-54F7CA51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5E92D45-CC26-53C9-214B-20869EE4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B68B73E-D970-A101-C7A0-750812ED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20" y="369736"/>
            <a:ext cx="2794999" cy="848133"/>
          </a:xfrm>
        </p:spPr>
        <p:txBody>
          <a:bodyPr/>
          <a:lstStyle/>
          <a:p>
            <a:r>
              <a:rPr lang="it-IT" b="1" err="1"/>
              <a:t>simulation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C89F8C-E89D-6BC9-8752-960DBF816FB8}"/>
              </a:ext>
            </a:extLst>
          </p:cNvPr>
          <p:cNvSpPr txBox="1"/>
          <p:nvPr/>
        </p:nvSpPr>
        <p:spPr>
          <a:xfrm>
            <a:off x="2005246" y="913554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82698C2-D328-3FB8-9591-8681F94B9F44}"/>
              </a:ext>
            </a:extLst>
          </p:cNvPr>
          <p:cNvSpPr txBox="1"/>
          <p:nvPr/>
        </p:nvSpPr>
        <p:spPr>
          <a:xfrm>
            <a:off x="2002241" y="2595717"/>
            <a:ext cx="7976341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provide</a:t>
            </a:r>
            <a:r>
              <a:rPr lang="it-IT" sz="2000"/>
              <a:t> </a:t>
            </a:r>
            <a:r>
              <a:rPr lang="it-IT" sz="2000" err="1"/>
              <a:t>results</a:t>
            </a:r>
            <a:r>
              <a:rPr lang="it-IT" sz="2000"/>
              <a:t> for a </a:t>
            </a:r>
            <a:r>
              <a:rPr lang="it-IT" sz="2000" err="1"/>
              <a:t>simulation</a:t>
            </a:r>
            <a:r>
              <a:rPr lang="it-IT" sz="2000"/>
              <a:t> with the following </a:t>
            </a:r>
            <a:r>
              <a:rPr lang="it-IT" sz="2000" err="1"/>
              <a:t>parameters</a:t>
            </a:r>
            <a:r>
              <a:rPr lang="it-IT" sz="2000"/>
              <a:t>:</a:t>
            </a:r>
            <a:br>
              <a:rPr lang="it-IT" sz="2000"/>
            </a:b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Time </a:t>
            </a:r>
            <a:r>
              <a:rPr lang="it-IT" sz="2000" b="1" err="1"/>
              <a:t>horizon</a:t>
            </a:r>
            <a:r>
              <a:rPr lang="it-IT" sz="2000"/>
              <a:t> T = 10000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Budget</a:t>
            </a:r>
            <a:r>
              <a:rPr lang="it-IT" sz="2000"/>
              <a:t> B = 4000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Price set P</a:t>
            </a:r>
            <a:r>
              <a:rPr lang="it-IT" sz="2000"/>
              <a:t> on the </a:t>
            </a:r>
            <a:r>
              <a:rPr lang="it-IT" sz="2000" err="1"/>
              <a:t>interval</a:t>
            </a:r>
            <a:r>
              <a:rPr lang="it-IT" sz="2000"/>
              <a:t> [0,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 err="1"/>
              <a:t>Gaussian</a:t>
            </a:r>
            <a:r>
              <a:rPr lang="it-IT" sz="2000" b="1"/>
              <a:t> </a:t>
            </a:r>
            <a:r>
              <a:rPr lang="it-IT" sz="2000" b="1" err="1"/>
              <a:t>distribution</a:t>
            </a:r>
            <a:r>
              <a:rPr lang="it-IT" sz="2000" b="1"/>
              <a:t> </a:t>
            </a:r>
            <a:r>
              <a:rPr lang="it-IT" sz="2000" b="1" i="1"/>
              <a:t>N</a:t>
            </a:r>
            <a:r>
              <a:rPr lang="it-IT" sz="2000" b="1"/>
              <a:t>(0.5, 1.0)</a:t>
            </a:r>
            <a:r>
              <a:rPr lang="it-IT" sz="2000"/>
              <a:t> for the buyer </a:t>
            </a:r>
            <a:r>
              <a:rPr lang="it-IT" sz="2000" err="1"/>
              <a:t>distribution</a:t>
            </a: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/>
          </a:p>
          <a:p>
            <a:r>
              <a:rPr lang="it-IT" sz="2000"/>
              <a:t>For </a:t>
            </a:r>
            <a:r>
              <a:rPr lang="it-IT" sz="2000" err="1"/>
              <a:t>measuring</a:t>
            </a:r>
            <a:r>
              <a:rPr lang="it-IT" sz="2000"/>
              <a:t> the </a:t>
            </a:r>
            <a:r>
              <a:rPr lang="it-IT" sz="2000" err="1"/>
              <a:t>uncertainty</a:t>
            </a:r>
            <a:r>
              <a:rPr lang="it-IT" sz="2000"/>
              <a:t> on the </a:t>
            </a:r>
            <a:r>
              <a:rPr lang="it-IT" sz="2000" err="1"/>
              <a:t>result</a:t>
            </a:r>
            <a:r>
              <a:rPr lang="it-IT" sz="2000"/>
              <a:t> the </a:t>
            </a:r>
            <a:r>
              <a:rPr lang="it-IT" sz="2000" err="1"/>
              <a:t>simulation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executed</a:t>
            </a:r>
            <a:r>
              <a:rPr lang="it-IT" sz="2000"/>
              <a:t> over 10 trials</a:t>
            </a:r>
          </a:p>
        </p:txBody>
      </p:sp>
    </p:spTree>
    <p:extLst>
      <p:ext uri="{BB962C8B-B14F-4D97-AF65-F5344CB8AC3E}">
        <p14:creationId xmlns:p14="http://schemas.microsoft.com/office/powerpoint/2010/main" val="324418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212AD-EF9B-BBFD-3D3B-128D7F5F3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0A23313D-232D-9AB4-BD70-66EE7823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53FED68B-F1CA-753F-5C1A-84989CA7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D253662F-29A3-4683-B5A0-D7A68610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E2F28FB-39A1-993E-7FC4-7AB753F5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264720-0FAF-3563-3B73-F4282300F24B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1.2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05F5447-3F81-A3C3-9DAE-2571B570B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007" y="1875726"/>
            <a:ext cx="9491345" cy="390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6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EF951-30CC-9093-D31A-37A150EAB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C96A85B-D317-A6C2-3CCA-BA826A0C0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49" y="3139504"/>
            <a:ext cx="4179570" cy="400466"/>
          </a:xfrm>
        </p:spPr>
        <p:txBody>
          <a:bodyPr rtlCol="0"/>
          <a:lstStyle/>
          <a:p>
            <a:pPr rtl="0"/>
            <a:r>
              <a:rPr lang="it-IT" sz="3200" b="1" err="1"/>
              <a:t>Requirement</a:t>
            </a:r>
            <a:r>
              <a:rPr lang="it-IT" sz="3200" b="1"/>
              <a:t> 2</a:t>
            </a:r>
            <a:br>
              <a:rPr lang="it-IT" b="1"/>
            </a:br>
            <a:endParaRPr lang="it-IT" b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8C3221-4469-700D-E74F-808E7220795A}"/>
              </a:ext>
            </a:extLst>
          </p:cNvPr>
          <p:cNvSpPr txBox="1"/>
          <p:nvPr/>
        </p:nvSpPr>
        <p:spPr>
          <a:xfrm>
            <a:off x="6411247" y="3339915"/>
            <a:ext cx="529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Multiple products and </a:t>
            </a:r>
            <a:r>
              <a:rPr lang="it-IT" sz="2000" err="1"/>
              <a:t>Stochastic</a:t>
            </a:r>
            <a:r>
              <a:rPr lang="it-IT" sz="2000"/>
              <a:t> </a:t>
            </a:r>
            <a:r>
              <a:rPr lang="it-IT" sz="2000" err="1"/>
              <a:t>environment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165111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10023-5A89-3A0F-27DA-CCE3FB8E7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86E916-A540-95A6-7D5A-8D80F6F2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20" y="318122"/>
            <a:ext cx="4014199" cy="907126"/>
          </a:xfrm>
        </p:spPr>
        <p:txBody>
          <a:bodyPr rtlCol="0"/>
          <a:lstStyle/>
          <a:p>
            <a:pPr rtl="0"/>
            <a:r>
              <a:rPr lang="it-IT" b="1"/>
              <a:t>Environment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246517-7A64-CE19-7A9F-9BE1C6C30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588403"/>
            <a:ext cx="2882475" cy="823912"/>
          </a:xfrm>
        </p:spPr>
        <p:txBody>
          <a:bodyPr rtlCol="0"/>
          <a:lstStyle/>
          <a:p>
            <a:pPr rtl="0"/>
            <a:r>
              <a:rPr lang="it-IT" sz="2400"/>
              <a:t>Company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E2A5D7C-DBF7-8BFD-FBCC-8300D4B5F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2508860"/>
            <a:ext cx="3771929" cy="24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noProof="1"/>
              <a:t>Multiple product selling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Budget constraints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21B2387-1B32-7107-6D43-B3B0EB458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7032" y="1588403"/>
            <a:ext cx="2896671" cy="823912"/>
          </a:xfrm>
        </p:spPr>
        <p:txBody>
          <a:bodyPr rtlCol="0"/>
          <a:lstStyle/>
          <a:p>
            <a:pPr rtl="0"/>
            <a:r>
              <a:rPr lang="it-IT" sz="2400"/>
              <a:t>Buyer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DFF9FC-6D57-ED59-7F53-9C812E79F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7032" y="2508859"/>
            <a:ext cx="4012142" cy="24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>
                <a:solidFill>
                  <a:srgbClr val="404040"/>
                </a:solidFill>
              </a:rPr>
              <a:t>Has a </a:t>
            </a:r>
            <a:r>
              <a:rPr lang="it-IT" sz="2000">
                <a:solidFill>
                  <a:srgbClr val="FF0000"/>
                </a:solidFill>
              </a:rPr>
              <a:t>joint </a:t>
            </a:r>
            <a:r>
              <a:rPr lang="it-IT" sz="2000" err="1">
                <a:solidFill>
                  <a:srgbClr val="FF0000"/>
                </a:solidFill>
              </a:rPr>
              <a:t>distribution</a:t>
            </a:r>
            <a:r>
              <a:rPr lang="it-IT" sz="2000">
                <a:solidFill>
                  <a:srgbClr val="404040"/>
                </a:solidFill>
              </a:rPr>
              <a:t> over the </a:t>
            </a:r>
            <a:r>
              <a:rPr lang="it-IT" sz="2000" err="1">
                <a:solidFill>
                  <a:srgbClr val="404040"/>
                </a:solidFill>
              </a:rPr>
              <a:t>valuation</a:t>
            </a:r>
            <a:r>
              <a:rPr lang="it-IT" sz="2000">
                <a:solidFill>
                  <a:srgbClr val="404040"/>
                </a:solidFill>
              </a:rPr>
              <a:t> of the products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err="1"/>
              <a:t>Modelled</a:t>
            </a:r>
            <a:r>
              <a:rPr lang="it-IT" sz="2000"/>
              <a:t> </a:t>
            </a:r>
            <a:r>
              <a:rPr lang="it-IT" sz="2000" err="1"/>
              <a:t>as</a:t>
            </a:r>
            <a:r>
              <a:rPr lang="it-IT" sz="2000"/>
              <a:t> a </a:t>
            </a:r>
            <a:r>
              <a:rPr lang="it-IT" sz="2000">
                <a:solidFill>
                  <a:srgbClr val="FF0000"/>
                </a:solidFill>
              </a:rPr>
              <a:t>Multivariate </a:t>
            </a:r>
            <a:r>
              <a:rPr lang="it-IT" sz="2000" err="1">
                <a:solidFill>
                  <a:srgbClr val="FF0000"/>
                </a:solidFill>
              </a:rPr>
              <a:t>Gaussian</a:t>
            </a:r>
            <a:r>
              <a:rPr lang="it-IT" sz="2000"/>
              <a:t> </a:t>
            </a:r>
            <a:r>
              <a:rPr lang="it-IT" sz="2000" err="1"/>
              <a:t>distribution</a:t>
            </a:r>
            <a:endParaRPr lang="it-IT" sz="200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A9DEC01-A57E-2BD9-2E72-B1C55881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D072D2E-E7DB-3BFD-5392-C00FDFEC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2CB728C3-92CE-3B92-19B4-7316B1CE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15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06F5120-F163-A164-0C0A-EC4C2416E86B}"/>
              </a:ext>
            </a:extLst>
          </p:cNvPr>
          <p:cNvSpPr txBox="1"/>
          <p:nvPr/>
        </p:nvSpPr>
        <p:spPr>
          <a:xfrm>
            <a:off x="2024911" y="874692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233CB9D1-46F5-A602-942B-F33364295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515" y="4111383"/>
            <a:ext cx="3569235" cy="18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8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D93D1-17C5-471F-8F70-45E2C66BB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CEA6DF-C800-37BB-8DC6-290E7283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391620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Proposed</a:t>
            </a:r>
            <a:r>
              <a:rPr lang="it-IT" b="1"/>
              <a:t> Solutions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6D133839-22C3-486A-A9DD-4DED6D5D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E7449EEB-270A-5D21-A4D0-49E1783C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D44874D-A6D3-2CFC-7295-DC8ED4B1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16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74DC05A-65D5-FAD9-CF51-EC3BC44BAD71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F040F4-F212-DB69-565E-3E4DB346DCA9}"/>
              </a:ext>
            </a:extLst>
          </p:cNvPr>
          <p:cNvSpPr txBox="1"/>
          <p:nvPr/>
        </p:nvSpPr>
        <p:spPr>
          <a:xfrm>
            <a:off x="9017476" y="1808480"/>
            <a:ext cx="234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APPROACH 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1530F0-7E7F-C546-ABAA-2FCCDB8E4281}"/>
              </a:ext>
            </a:extLst>
          </p:cNvPr>
          <p:cNvSpPr txBox="1"/>
          <p:nvPr/>
        </p:nvSpPr>
        <p:spPr>
          <a:xfrm>
            <a:off x="5593558" y="1808480"/>
            <a:ext cx="234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APPROACH 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38F31DC-82E5-5885-3DC3-945EF151AB86}"/>
              </a:ext>
            </a:extLst>
          </p:cNvPr>
          <p:cNvSpPr txBox="1"/>
          <p:nvPr/>
        </p:nvSpPr>
        <p:spPr>
          <a:xfrm>
            <a:off x="2267873" y="1842532"/>
            <a:ext cx="234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APPROACH 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C639665-4D14-0FDA-9824-CEFC46DFD439}"/>
              </a:ext>
            </a:extLst>
          </p:cNvPr>
          <p:cNvSpPr txBox="1"/>
          <p:nvPr/>
        </p:nvSpPr>
        <p:spPr>
          <a:xfrm>
            <a:off x="1493520" y="2428240"/>
            <a:ext cx="304575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Product-wise decomposition with</a:t>
            </a:r>
            <a:r>
              <a:rPr lang="en-US" b="1"/>
              <a:t> independent UCB for each product</a:t>
            </a:r>
            <a:r>
              <a:rPr lang="en-US"/>
              <a:t>.</a:t>
            </a:r>
          </a:p>
          <a:p>
            <a:endParaRPr lang="it-IT"/>
          </a:p>
          <a:p>
            <a:r>
              <a:rPr lang="it-IT"/>
              <a:t>Same </a:t>
            </a:r>
            <a:r>
              <a:rPr lang="it-IT" err="1"/>
              <a:t>approach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</a:t>
            </a:r>
            <a:r>
              <a:rPr lang="it-IT" err="1"/>
              <a:t>Req</a:t>
            </a:r>
            <a:r>
              <a:rPr lang="it-IT"/>
              <a:t>. 1.2 </a:t>
            </a:r>
            <a:r>
              <a:rPr lang="it-IT" err="1"/>
              <a:t>but</a:t>
            </a:r>
            <a:r>
              <a:rPr lang="it-IT"/>
              <a:t> for N &gt; 1 products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6C4244-6C69-7F2B-E168-160D78418ECE}"/>
              </a:ext>
            </a:extLst>
          </p:cNvPr>
          <p:cNvSpPr txBox="1"/>
          <p:nvPr/>
        </p:nvSpPr>
        <p:spPr>
          <a:xfrm>
            <a:off x="5015753" y="2386554"/>
            <a:ext cx="281043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 priori calculation of all </a:t>
            </a:r>
            <a:r>
              <a:rPr lang="en-US" b="1" err="1"/>
              <a:t>superarms</a:t>
            </a:r>
            <a:r>
              <a:rPr lang="en-US" b="1"/>
              <a:t> with cartesian product</a:t>
            </a:r>
            <a:r>
              <a:rPr lang="en-US"/>
              <a:t>.</a:t>
            </a:r>
          </a:p>
          <a:p>
            <a:endParaRPr lang="en-US">
              <a:latin typeface="Tenorite"/>
            </a:endParaRPr>
          </a:p>
          <a:p>
            <a:r>
              <a:rPr lang="en-US">
                <a:latin typeface="Tenorite"/>
              </a:rPr>
              <a:t>Full combinatorial optimization with linear program solving for joint pricing decisions.</a:t>
            </a:r>
          </a:p>
          <a:p>
            <a:endParaRPr lang="en-US">
              <a:latin typeface="Tenorite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53ECECA-E581-6031-F57C-36C33C0536AC}"/>
              </a:ext>
            </a:extLst>
          </p:cNvPr>
          <p:cNvSpPr txBox="1"/>
          <p:nvPr/>
        </p:nvSpPr>
        <p:spPr>
          <a:xfrm>
            <a:off x="8390620" y="2427194"/>
            <a:ext cx="28104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enorite"/>
              </a:rPr>
              <a:t>Same approach as approach 2 but </a:t>
            </a:r>
            <a:r>
              <a:rPr lang="en-US" b="1">
                <a:latin typeface="Tenorite"/>
              </a:rPr>
              <a:t>greedy</a:t>
            </a:r>
            <a:r>
              <a:rPr lang="en-US">
                <a:latin typeface="Tenorite"/>
              </a:rPr>
              <a:t>: we don't optimize solving the linear program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4B3889D-239E-AF49-FF94-7057181A50C9}"/>
              </a:ext>
            </a:extLst>
          </p:cNvPr>
          <p:cNvSpPr/>
          <p:nvPr/>
        </p:nvSpPr>
        <p:spPr>
          <a:xfrm>
            <a:off x="1412240" y="1808480"/>
            <a:ext cx="3127038" cy="300736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DF61713-C0B2-25CA-F7D0-2769A90F5C28}"/>
              </a:ext>
            </a:extLst>
          </p:cNvPr>
          <p:cNvSpPr/>
          <p:nvPr/>
        </p:nvSpPr>
        <p:spPr>
          <a:xfrm>
            <a:off x="4810910" y="1801723"/>
            <a:ext cx="3127038" cy="300736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4FBEAC9-7621-03D9-E750-3B80EDD42A3A}"/>
              </a:ext>
            </a:extLst>
          </p:cNvPr>
          <p:cNvSpPr/>
          <p:nvPr/>
        </p:nvSpPr>
        <p:spPr>
          <a:xfrm>
            <a:off x="8139581" y="1801401"/>
            <a:ext cx="3127038" cy="300736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822D91A-9EDD-D19C-6991-CCE10C0616E5}"/>
              </a:ext>
            </a:extLst>
          </p:cNvPr>
          <p:cNvSpPr txBox="1"/>
          <p:nvPr/>
        </p:nvSpPr>
        <p:spPr>
          <a:xfrm>
            <a:off x="1412240" y="5212080"/>
            <a:ext cx="9854379" cy="7437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000"/>
              </a:spcBef>
            </a:pPr>
            <a:r>
              <a:rPr lang="it-IT" sz="1700" b="1">
                <a:solidFill>
                  <a:srgbClr val="404040"/>
                </a:solidFill>
              </a:rPr>
              <a:t>Baseline </a:t>
            </a:r>
            <a:r>
              <a:rPr lang="it-IT" sz="1700" b="1" err="1">
                <a:solidFill>
                  <a:srgbClr val="404040"/>
                </a:solidFill>
              </a:rPr>
              <a:t>Computation</a:t>
            </a:r>
            <a:endParaRPr lang="en-US" sz="1700"/>
          </a:p>
          <a:p>
            <a:pPr>
              <a:spcBef>
                <a:spcPts val="1000"/>
              </a:spcBef>
            </a:pPr>
            <a:r>
              <a:rPr lang="it-IT" sz="1700">
                <a:solidFill>
                  <a:srgbClr val="404040"/>
                </a:solidFill>
              </a:rPr>
              <a:t>Linear </a:t>
            </a:r>
            <a:r>
              <a:rPr lang="it-IT" sz="1700" err="1">
                <a:solidFill>
                  <a:srgbClr val="404040"/>
                </a:solidFill>
              </a:rPr>
              <a:t>program</a:t>
            </a:r>
            <a:r>
              <a:rPr lang="it-IT" sz="1700">
                <a:solidFill>
                  <a:srgbClr val="404040"/>
                </a:solidFill>
              </a:rPr>
              <a:t> for </a:t>
            </a:r>
            <a:r>
              <a:rPr lang="it-IT" sz="1700" err="1">
                <a:solidFill>
                  <a:srgbClr val="404040"/>
                </a:solidFill>
              </a:rPr>
              <a:t>finding</a:t>
            </a:r>
            <a:r>
              <a:rPr lang="it-IT" sz="1700">
                <a:solidFill>
                  <a:srgbClr val="404040"/>
                </a:solidFill>
              </a:rPr>
              <a:t> the </a:t>
            </a:r>
            <a:r>
              <a:rPr lang="it-IT" sz="1700" err="1">
                <a:solidFill>
                  <a:srgbClr val="404040"/>
                </a:solidFill>
              </a:rPr>
              <a:t>optimal</a:t>
            </a:r>
            <a:r>
              <a:rPr lang="it-IT" sz="1700">
                <a:solidFill>
                  <a:srgbClr val="404040"/>
                </a:solidFill>
              </a:rPr>
              <a:t> </a:t>
            </a:r>
            <a:r>
              <a:rPr lang="it-IT" sz="1700" b="1">
                <a:solidFill>
                  <a:srgbClr val="404040"/>
                </a:solidFill>
              </a:rPr>
              <a:t>gamma </a:t>
            </a:r>
            <a:r>
              <a:rPr lang="it-IT" sz="1700" b="1" err="1">
                <a:solidFill>
                  <a:srgbClr val="404040"/>
                </a:solidFill>
              </a:rPr>
              <a:t>matrix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40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A7AA2-FD3B-9550-58E6-138D044B3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01E0EA0-BC26-6898-D188-BD844B4D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E1C7267-BC9A-2C0A-C995-2D3FB7E7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04038B4C-3129-0C81-4D4F-EE1E8D3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17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01A8916-9C0C-3D14-8D87-FE908594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20" y="369736"/>
            <a:ext cx="2794999" cy="848133"/>
          </a:xfrm>
        </p:spPr>
        <p:txBody>
          <a:bodyPr/>
          <a:lstStyle/>
          <a:p>
            <a:r>
              <a:rPr lang="it-IT" b="1" err="1"/>
              <a:t>simulation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96ADA8F-AB61-BE4C-B98A-71CC2EDDA35A}"/>
              </a:ext>
            </a:extLst>
          </p:cNvPr>
          <p:cNvSpPr txBox="1"/>
          <p:nvPr/>
        </p:nvSpPr>
        <p:spPr>
          <a:xfrm>
            <a:off x="2005246" y="913554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84ED026-D7BC-0CCF-FE54-74009477E8D9}"/>
              </a:ext>
            </a:extLst>
          </p:cNvPr>
          <p:cNvSpPr txBox="1"/>
          <p:nvPr/>
        </p:nvSpPr>
        <p:spPr>
          <a:xfrm>
            <a:off x="1999750" y="2539688"/>
            <a:ext cx="8643091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provide</a:t>
            </a:r>
            <a:r>
              <a:rPr lang="it-IT" sz="2000"/>
              <a:t> </a:t>
            </a:r>
            <a:r>
              <a:rPr lang="it-IT" sz="2000" err="1"/>
              <a:t>results</a:t>
            </a:r>
            <a:r>
              <a:rPr lang="it-IT" sz="2000"/>
              <a:t> for a </a:t>
            </a:r>
            <a:r>
              <a:rPr lang="it-IT" sz="2000" err="1"/>
              <a:t>simulation</a:t>
            </a:r>
            <a:r>
              <a:rPr lang="it-IT" sz="2000"/>
              <a:t> with the following </a:t>
            </a:r>
            <a:r>
              <a:rPr lang="it-IT" sz="2000" err="1"/>
              <a:t>parameters</a:t>
            </a:r>
            <a:r>
              <a:rPr lang="it-IT" sz="2000"/>
              <a:t>:</a:t>
            </a:r>
            <a:br>
              <a:rPr lang="it-IT" sz="2000"/>
            </a:b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Time </a:t>
            </a:r>
            <a:r>
              <a:rPr lang="it-IT" sz="2000" b="1" err="1"/>
              <a:t>horizon</a:t>
            </a:r>
            <a:r>
              <a:rPr lang="it-IT" sz="2000" b="1"/>
              <a:t> </a:t>
            </a:r>
            <a:r>
              <a:rPr lang="it-IT" sz="2000"/>
              <a:t>T = 10000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Budget </a:t>
            </a:r>
            <a:r>
              <a:rPr lang="it-IT" sz="2000"/>
              <a:t>B = 16000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Price </a:t>
            </a:r>
            <a:r>
              <a:rPr lang="it-IT" sz="2000" b="1" u="sng"/>
              <a:t>set</a:t>
            </a:r>
            <a:r>
              <a:rPr lang="it-IT" sz="2000" b="1"/>
              <a:t> P</a:t>
            </a:r>
            <a:r>
              <a:rPr lang="it-IT" sz="2000"/>
              <a:t> on the </a:t>
            </a:r>
            <a:r>
              <a:rPr lang="it-IT" sz="2000" err="1"/>
              <a:t>interval</a:t>
            </a:r>
            <a:r>
              <a:rPr lang="it-IT" sz="2000"/>
              <a:t> [0,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 err="1"/>
              <a:t>Number</a:t>
            </a:r>
            <a:r>
              <a:rPr lang="it-IT" sz="2000" b="1"/>
              <a:t> of Products </a:t>
            </a:r>
            <a:r>
              <a:rPr lang="it-IT" sz="2000"/>
              <a:t>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>
                <a:ea typeface="+mn-lt"/>
                <a:cs typeface="+mn-lt"/>
              </a:rPr>
              <a:t>Multivariate </a:t>
            </a:r>
            <a:r>
              <a:rPr lang="it-IT" sz="2000" b="1" err="1">
                <a:ea typeface="+mn-lt"/>
                <a:cs typeface="+mn-lt"/>
              </a:rPr>
              <a:t>Gaussian</a:t>
            </a:r>
            <a:r>
              <a:rPr lang="it-IT" sz="2000" b="1">
                <a:ea typeface="+mn-lt"/>
                <a:cs typeface="+mn-lt"/>
              </a:rPr>
              <a:t> </a:t>
            </a:r>
            <a:r>
              <a:rPr lang="it-IT" sz="2000" b="1" err="1">
                <a:ea typeface="+mn-lt"/>
                <a:cs typeface="+mn-lt"/>
              </a:rPr>
              <a:t>distribution</a:t>
            </a:r>
            <a:r>
              <a:rPr lang="it-IT" sz="2000">
                <a:ea typeface="+mn-lt"/>
                <a:cs typeface="+mn-lt"/>
              </a:rPr>
              <a:t> with </a:t>
            </a:r>
            <a:r>
              <a:rPr lang="it-IT" sz="2000" u="sng" err="1">
                <a:ea typeface="+mn-lt"/>
                <a:cs typeface="+mn-lt"/>
              </a:rPr>
              <a:t>mean</a:t>
            </a:r>
            <a:r>
              <a:rPr lang="it-IT" sz="2000" u="sng">
                <a:ea typeface="+mn-lt"/>
                <a:cs typeface="+mn-lt"/>
              </a:rPr>
              <a:t> </a:t>
            </a:r>
            <a:r>
              <a:rPr lang="it-IT" sz="2000" u="sng" err="1">
                <a:ea typeface="+mn-lt"/>
                <a:cs typeface="+mn-lt"/>
              </a:rPr>
              <a:t>vector</a:t>
            </a:r>
            <a:r>
              <a:rPr lang="it-IT" sz="2000">
                <a:ea typeface="+mn-lt"/>
                <a:cs typeface="+mn-lt"/>
              </a:rPr>
              <a:t> [0.5, 0.6, 0.7] and </a:t>
            </a:r>
            <a:r>
              <a:rPr lang="it-IT" sz="2000" u="sng" err="1">
                <a:ea typeface="+mn-lt"/>
                <a:cs typeface="+mn-lt"/>
              </a:rPr>
              <a:t>covariance</a:t>
            </a:r>
            <a:r>
              <a:rPr lang="it-IT" sz="2000" u="sng">
                <a:ea typeface="+mn-lt"/>
                <a:cs typeface="+mn-lt"/>
              </a:rPr>
              <a:t> </a:t>
            </a:r>
            <a:r>
              <a:rPr lang="it-IT" sz="2000" u="sng" err="1">
                <a:ea typeface="+mn-lt"/>
                <a:cs typeface="+mn-lt"/>
              </a:rPr>
              <a:t>matrix</a:t>
            </a:r>
            <a:r>
              <a:rPr lang="it-IT" sz="2000">
                <a:ea typeface="+mn-lt"/>
                <a:cs typeface="+mn-lt"/>
              </a:rPr>
              <a:t> [[0.1, 0.05, 0.02], [0.05, 0.1, 0.03], [0.02, 0.03, 0.1]].</a:t>
            </a: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/>
          </a:p>
          <a:p>
            <a:r>
              <a:rPr lang="it-IT" sz="2000"/>
              <a:t>For </a:t>
            </a:r>
            <a:r>
              <a:rPr lang="it-IT" sz="2000" err="1"/>
              <a:t>measuring</a:t>
            </a:r>
            <a:r>
              <a:rPr lang="it-IT" sz="2000"/>
              <a:t> the </a:t>
            </a:r>
            <a:r>
              <a:rPr lang="it-IT" sz="2000" err="1"/>
              <a:t>uncertainty</a:t>
            </a:r>
            <a:r>
              <a:rPr lang="it-IT" sz="2000"/>
              <a:t> on the </a:t>
            </a:r>
            <a:r>
              <a:rPr lang="it-IT" sz="2000" err="1"/>
              <a:t>result</a:t>
            </a:r>
            <a:r>
              <a:rPr lang="it-IT" sz="2000"/>
              <a:t> the </a:t>
            </a:r>
            <a:r>
              <a:rPr lang="it-IT" sz="2000" err="1"/>
              <a:t>simulation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executed</a:t>
            </a:r>
            <a:r>
              <a:rPr lang="it-IT" sz="2000"/>
              <a:t> over 5 trials</a:t>
            </a:r>
          </a:p>
        </p:txBody>
      </p:sp>
    </p:spTree>
    <p:extLst>
      <p:ext uri="{BB962C8B-B14F-4D97-AF65-F5344CB8AC3E}">
        <p14:creationId xmlns:p14="http://schemas.microsoft.com/office/powerpoint/2010/main" val="248053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5D001-7A19-01E4-4C6D-9BD9B850A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A9BEC-B6C4-6FB8-C182-BDD8E555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238204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Approach</a:t>
            </a:r>
            <a:r>
              <a:rPr lang="it-IT" b="1"/>
              <a:t> 1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25C028C-6229-A065-BF2D-0E871B810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5156" y="1933583"/>
            <a:ext cx="4007644" cy="4568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sz="1800" b="1" noProof="1"/>
              <a:t>Product-wise UCB1 approach: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Compute UCB for rewards and LCB for costs for each product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Compute the optimal strategy </a:t>
            </a:r>
            <a:r>
              <a:rPr lang="it-IT" sz="1800" b="1" noProof="1"/>
              <a:t>gamma </a:t>
            </a:r>
            <a:r>
              <a:rPr lang="it-IT" sz="1800" noProof="1"/>
              <a:t>for each product using the </a:t>
            </a:r>
            <a:r>
              <a:rPr lang="it-IT" sz="1800" b="1" noProof="1"/>
              <a:t>linear program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Generate and pull the superarm using the gamma matrix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Get prices and check for units sold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Update the agent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34231E9D-D332-F826-F317-D9DEAF31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FE3F7DA4-2E14-EF6B-C237-E3311B46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6FE29FD-BE6E-01C3-58B9-8965B335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18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AC90975-6DAE-27E2-7E98-E633D35AED1A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C29E93F-2D8E-8918-9E15-BFE87808C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668" y="2392324"/>
            <a:ext cx="3378631" cy="2617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5F968-CF3F-D762-E0B1-8DED3909FBC5}"/>
                  </a:ext>
                </a:extLst>
              </p:cNvPr>
              <p:cNvSpPr txBox="1"/>
              <p:nvPr/>
            </p:nvSpPr>
            <p:spPr>
              <a:xfrm>
                <a:off x="7748906" y="5293577"/>
                <a:ext cx="3301999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 = #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𝑝𝑟𝑜𝑑𝑢𝑐𝑡𝑠𝐾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#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𝑝𝑟𝑖𝑐𝑒𝑠</m:t>
                      </m:r>
                    </m:oMath>
                  </m:oMathPara>
                </a14:m>
                <a:endParaRPr/>
              </a:p>
              <a:p>
                <a:endParaRPr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5F968-CF3F-D762-E0B1-8DED3909F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906" y="5293577"/>
                <a:ext cx="3301999" cy="646331"/>
              </a:xfrm>
              <a:prstGeom prst="rect">
                <a:avLst/>
              </a:prstGeom>
              <a:blipFill>
                <a:blip r:embed="rId4"/>
                <a:stretch>
                  <a:fillRect l="-185" r="-1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080F46EA-9C50-BDBB-61AF-F2B2AAC4D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736" y="329163"/>
            <a:ext cx="2598592" cy="19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07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2EAA7-E4C3-EBF3-EA27-63B050491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2C3DB693-ECD5-FF86-FB1E-6E5551AD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405515A-66CB-4824-8EEB-3B7704F0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4B92E10-7A8C-F8B4-FD7D-380004CF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289061D-B3A3-D607-A2FC-131D9F3B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4FB06B3-14BD-8A32-421D-04F533207963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 – </a:t>
            </a:r>
            <a:r>
              <a:rPr lang="it-IT" err="1"/>
              <a:t>Approach</a:t>
            </a:r>
            <a:r>
              <a:rPr lang="it-IT"/>
              <a:t> 1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E1284E6-B3E9-81B3-57EB-AA974964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025" y="1890160"/>
            <a:ext cx="10143775" cy="41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7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2296A-6474-D5A3-85BB-9EEAD42B1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C82929-D48F-609E-49E8-1C06C3C0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7" y="3805083"/>
            <a:ext cx="3342969" cy="1946788"/>
          </a:xfrm>
        </p:spPr>
        <p:txBody>
          <a:bodyPr rtlCol="0">
            <a:normAutofit/>
          </a:bodyPr>
          <a:lstStyle/>
          <a:p>
            <a:pPr rtl="0"/>
            <a:r>
              <a:rPr lang="it-IT" sz="3200"/>
              <a:t>Project </a:t>
            </a:r>
            <a:r>
              <a:rPr lang="it-IT" sz="3200" err="1"/>
              <a:t>requirements</a:t>
            </a:r>
            <a:endParaRPr lang="it-IT" sz="32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BD194C-CDF1-C483-449A-E49F5F975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3099" y="658745"/>
            <a:ext cx="5086169" cy="33348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rtl="0"/>
            <a:r>
              <a:rPr lang="it-IT" sz="2400" b="1" err="1"/>
              <a:t>Requirement</a:t>
            </a:r>
            <a:r>
              <a:rPr lang="it-IT" sz="2400" b="1"/>
              <a:t> 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4ADFE7-D606-ADA0-28B0-2C0BEB8886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33099" y="968021"/>
            <a:ext cx="5385929" cy="404386"/>
          </a:xfrm>
        </p:spPr>
        <p:txBody>
          <a:bodyPr rtlCol="0">
            <a:normAutofit/>
          </a:bodyPr>
          <a:lstStyle/>
          <a:p>
            <a:r>
              <a:rPr lang="en-US" sz="1900"/>
              <a:t>Single product and stochastic environment</a:t>
            </a:r>
            <a:endParaRPr lang="it-IT" sz="1900"/>
          </a:p>
        </p:txBody>
      </p:sp>
      <p:sp>
        <p:nvSpPr>
          <p:cNvPr id="20" name="Segnaposto data 19">
            <a:extLst>
              <a:ext uri="{FF2B5EF4-FFF2-40B4-BE49-F238E27FC236}">
                <a16:creationId xmlns:a16="http://schemas.microsoft.com/office/drawing/2014/main" id="{00FFBF4E-1498-B506-2475-3C8DC691FDEF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248656" y="6356350"/>
            <a:ext cx="2267712" cy="365125"/>
          </a:xfrm>
        </p:spPr>
        <p:txBody>
          <a:bodyPr rtlCol="0"/>
          <a:lstStyle/>
          <a:p>
            <a:pPr rtl="0"/>
            <a:r>
              <a:rPr lang="it-IT"/>
              <a:t>Online Learning Application Project 2025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9D7E6DB2-A551-FFD9-856A-7B6784D933C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976871" y="6356350"/>
            <a:ext cx="2429026" cy="365125"/>
          </a:xfrm>
        </p:spPr>
        <p:txBody>
          <a:bodyPr rtlCol="0"/>
          <a:lstStyle/>
          <a:p>
            <a:pPr rtl="0"/>
            <a:r>
              <a:rPr lang="it-IT"/>
              <a:t>Presentation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DBB89B9E-F9F2-67C9-7889-ABD3352EB07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</a:t>
            </a:fld>
            <a:endParaRPr lang="it-IT"/>
          </a:p>
        </p:txBody>
      </p: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DEAD9365-77F0-3D7A-5296-F6E5D4CFF2EF}"/>
              </a:ext>
            </a:extLst>
          </p:cNvPr>
          <p:cNvSpPr txBox="1">
            <a:spLocks/>
          </p:cNvSpPr>
          <p:nvPr/>
        </p:nvSpPr>
        <p:spPr>
          <a:xfrm>
            <a:off x="5919680" y="1793600"/>
            <a:ext cx="5086169" cy="333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err="1"/>
              <a:t>Requirement</a:t>
            </a:r>
            <a:r>
              <a:rPr lang="it-IT" sz="2400" b="1"/>
              <a:t> 2</a:t>
            </a:r>
          </a:p>
        </p:txBody>
      </p:sp>
      <p:sp>
        <p:nvSpPr>
          <p:cNvPr id="33" name="Segnaposto testo 3">
            <a:extLst>
              <a:ext uri="{FF2B5EF4-FFF2-40B4-BE49-F238E27FC236}">
                <a16:creationId xmlns:a16="http://schemas.microsoft.com/office/drawing/2014/main" id="{7E3F4645-9546-5344-D33B-AD94740DD19B}"/>
              </a:ext>
            </a:extLst>
          </p:cNvPr>
          <p:cNvSpPr txBox="1">
            <a:spLocks/>
          </p:cNvSpPr>
          <p:nvPr/>
        </p:nvSpPr>
        <p:spPr>
          <a:xfrm>
            <a:off x="5919680" y="2069941"/>
            <a:ext cx="5385929" cy="40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/>
              <a:t>Multiple products and stochastic environment</a:t>
            </a:r>
            <a:endParaRPr lang="it-IT" sz="1900"/>
          </a:p>
        </p:txBody>
      </p: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793D3D99-F9FA-7C10-D6FF-6A5C81537968}"/>
              </a:ext>
            </a:extLst>
          </p:cNvPr>
          <p:cNvSpPr txBox="1">
            <a:spLocks/>
          </p:cNvSpPr>
          <p:nvPr/>
        </p:nvSpPr>
        <p:spPr>
          <a:xfrm>
            <a:off x="5133099" y="2858303"/>
            <a:ext cx="5086169" cy="333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err="1"/>
              <a:t>Requirement</a:t>
            </a:r>
            <a:r>
              <a:rPr lang="it-IT" sz="2400" b="1"/>
              <a:t> 3</a:t>
            </a:r>
          </a:p>
        </p:txBody>
      </p:sp>
      <p:sp>
        <p:nvSpPr>
          <p:cNvPr id="36" name="Segnaposto contenuto 2">
            <a:extLst>
              <a:ext uri="{FF2B5EF4-FFF2-40B4-BE49-F238E27FC236}">
                <a16:creationId xmlns:a16="http://schemas.microsoft.com/office/drawing/2014/main" id="{A483E3F3-7B9F-2268-EB5D-F02F12C2E58F}"/>
              </a:ext>
            </a:extLst>
          </p:cNvPr>
          <p:cNvSpPr txBox="1">
            <a:spLocks/>
          </p:cNvSpPr>
          <p:nvPr/>
        </p:nvSpPr>
        <p:spPr>
          <a:xfrm>
            <a:off x="5919679" y="4119078"/>
            <a:ext cx="5086169" cy="333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err="1"/>
              <a:t>Requirement</a:t>
            </a:r>
            <a:r>
              <a:rPr lang="it-IT" sz="2400" b="1"/>
              <a:t> 4</a:t>
            </a:r>
          </a:p>
        </p:txBody>
      </p:sp>
      <p:sp>
        <p:nvSpPr>
          <p:cNvPr id="37" name="Segnaposto testo 3">
            <a:extLst>
              <a:ext uri="{FF2B5EF4-FFF2-40B4-BE49-F238E27FC236}">
                <a16:creationId xmlns:a16="http://schemas.microsoft.com/office/drawing/2014/main" id="{F9C8EE40-F852-2ED3-6002-9C10663FB3FE}"/>
              </a:ext>
            </a:extLst>
          </p:cNvPr>
          <p:cNvSpPr txBox="1">
            <a:spLocks/>
          </p:cNvSpPr>
          <p:nvPr/>
        </p:nvSpPr>
        <p:spPr>
          <a:xfrm>
            <a:off x="5919680" y="4375648"/>
            <a:ext cx="5385929" cy="40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900"/>
              <a:t>Best-of-</a:t>
            </a:r>
            <a:r>
              <a:rPr lang="it-IT" sz="1900" err="1"/>
              <a:t>both</a:t>
            </a:r>
            <a:r>
              <a:rPr lang="it-IT" sz="1900"/>
              <a:t>-worlds with multiple products</a:t>
            </a:r>
          </a:p>
        </p:txBody>
      </p:sp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A263BF91-DC8E-F2B1-83D7-8A3F5B13AD1A}"/>
              </a:ext>
            </a:extLst>
          </p:cNvPr>
          <p:cNvSpPr txBox="1">
            <a:spLocks/>
          </p:cNvSpPr>
          <p:nvPr/>
        </p:nvSpPr>
        <p:spPr>
          <a:xfrm>
            <a:off x="5133099" y="5294635"/>
            <a:ext cx="5086169" cy="333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err="1"/>
              <a:t>Requirement</a:t>
            </a:r>
            <a:r>
              <a:rPr lang="it-IT" sz="2400" b="1"/>
              <a:t> 5</a:t>
            </a:r>
          </a:p>
        </p:txBody>
      </p:sp>
      <p:sp>
        <p:nvSpPr>
          <p:cNvPr id="39" name="Segnaposto testo 3">
            <a:extLst>
              <a:ext uri="{FF2B5EF4-FFF2-40B4-BE49-F238E27FC236}">
                <a16:creationId xmlns:a16="http://schemas.microsoft.com/office/drawing/2014/main" id="{0C5B535D-7978-0B06-AB9B-C064353EE904}"/>
              </a:ext>
            </a:extLst>
          </p:cNvPr>
          <p:cNvSpPr txBox="1">
            <a:spLocks/>
          </p:cNvSpPr>
          <p:nvPr/>
        </p:nvSpPr>
        <p:spPr>
          <a:xfrm>
            <a:off x="5133099" y="5569183"/>
            <a:ext cx="6106269" cy="565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900" err="1"/>
              <a:t>Slightly</a:t>
            </a:r>
            <a:r>
              <a:rPr lang="it-IT" sz="1900"/>
              <a:t> non-</a:t>
            </a:r>
            <a:r>
              <a:rPr lang="it-IT" sz="1900" err="1"/>
              <a:t>stationary</a:t>
            </a:r>
            <a:r>
              <a:rPr lang="it-IT" sz="1900"/>
              <a:t> </a:t>
            </a:r>
            <a:r>
              <a:rPr lang="it-IT" sz="1900" err="1"/>
              <a:t>environments</a:t>
            </a:r>
            <a:r>
              <a:rPr lang="it-IT" sz="1900"/>
              <a:t> with multiple products</a:t>
            </a:r>
          </a:p>
        </p:txBody>
      </p:sp>
      <p:sp>
        <p:nvSpPr>
          <p:cNvPr id="40" name="Segnaposto testo 3">
            <a:extLst>
              <a:ext uri="{FF2B5EF4-FFF2-40B4-BE49-F238E27FC236}">
                <a16:creationId xmlns:a16="http://schemas.microsoft.com/office/drawing/2014/main" id="{F3F9FF1B-115C-7175-142B-59B71025A48F}"/>
              </a:ext>
            </a:extLst>
          </p:cNvPr>
          <p:cNvSpPr txBox="1">
            <a:spLocks/>
          </p:cNvSpPr>
          <p:nvPr/>
        </p:nvSpPr>
        <p:spPr>
          <a:xfrm>
            <a:off x="5133099" y="3165759"/>
            <a:ext cx="5685941" cy="566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Best-of-both-worlds algorithms with a single product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131789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D8580-B5E0-CE3A-2E7B-D826F5DD0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23EA47-D530-AAC5-C34C-FA1475AE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238204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Approach</a:t>
            </a:r>
            <a:r>
              <a:rPr lang="it-IT" b="1"/>
              <a:t> 2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E1C989B-996B-1216-D81C-67E54B26A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18187" y="1896359"/>
            <a:ext cx="5075901" cy="4175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sz="1800" b="1" noProof="1"/>
              <a:t>Full combinatorial UCB1 approach: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Generate all the combination of prices (</a:t>
            </a:r>
            <a:r>
              <a:rPr lang="it-IT" sz="1800" b="1" noProof="1"/>
              <a:t>superarms</a:t>
            </a:r>
            <a:r>
              <a:rPr lang="it-IT" sz="1800" noProof="1"/>
              <a:t>) with cartesian product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Compute UCB for rewards and LCB for costs for each superarm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Solve the linear program to find the gamma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Pull the superarm using the gamma and get the reward and the cost (if sold)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Update the agent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30841FB-16C4-0936-099D-D76EB82D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2BE175ED-DB60-A952-4174-0509FDA6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A0FD7FF-13A8-1622-88A9-309A1DF1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20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B3653DB-958F-31CC-335A-E3D99689E7C5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2736C4-4EBD-597C-E9D9-D144E46E8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172" y="2889299"/>
            <a:ext cx="3415923" cy="23561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9B6E741-BDEB-357B-A2FA-FECDBD7CF877}"/>
                  </a:ext>
                </a:extLst>
              </p:cNvPr>
              <p:cNvSpPr txBox="1"/>
              <p:nvPr/>
            </p:nvSpPr>
            <p:spPr>
              <a:xfrm>
                <a:off x="7815533" y="2519967"/>
                <a:ext cx="3415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0"/>
                  <a:t>Given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/>
                  <a:t> the set of </a:t>
                </a:r>
                <a:r>
                  <a:rPr lang="it-IT" err="1"/>
                  <a:t>superarms</a:t>
                </a:r>
                <a:r>
                  <a:rPr lang="it-IT"/>
                  <a:t>: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9B6E741-BDEB-357B-A2FA-FECDBD7C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533" y="2519967"/>
                <a:ext cx="34159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372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71A95-DE70-86B8-EC57-00C347E6B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885190C-31C7-1D61-CC2D-EA8DA940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F2A51292-0F83-E193-8F3D-82DD1B91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D6DB2C0C-19ED-0AF9-783F-C45E8DCD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21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D930ADE-4123-FCE0-A068-85554400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796DB3-24F6-680F-9EED-E25F625BFC45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 – </a:t>
            </a:r>
            <a:r>
              <a:rPr lang="it-IT" err="1"/>
              <a:t>Approach</a:t>
            </a:r>
            <a:r>
              <a:rPr lang="it-IT"/>
              <a:t> 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2D43BA-FACD-BADD-9278-E86A02E2E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39" y="1904860"/>
            <a:ext cx="9827426" cy="40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94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2E2CF-8EFC-D520-3332-BFBB02530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289050-A0D6-1647-4A35-49BEFB62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238204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Approach</a:t>
            </a:r>
            <a:r>
              <a:rPr lang="it-IT" b="1"/>
              <a:t> 3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2A32CB2-BC57-99B2-5E3B-78FE8D2C3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18187" y="1896358"/>
            <a:ext cx="9626734" cy="40436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sz="1800" b="1" noProof="1"/>
              <a:t>Full combinatorial UCB1 approach, with greedy: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Generate all the combination of prices (superarms) with cartesian product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Compute UCB for rewards and LCB for costs for each superarm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Choose </a:t>
            </a:r>
            <a:r>
              <a:rPr lang="it-IT" sz="1800" b="1" noProof="1"/>
              <a:t>feasible </a:t>
            </a:r>
            <a:r>
              <a:rPr lang="it-IT" sz="1800" noProof="1"/>
              <a:t>superarm which maximize utility, without linear program optimization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Pull the superarm and get the reward and the cost (if sold)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Update the agent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53A9155-E635-3244-253B-B4B4D93E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67B98F1-D4BD-8FFB-0CF6-B6B57F09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5EF356F-B350-C8A5-BD3D-3F9D61CA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22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C34058C-D24A-D902-4CC3-D7FEA88F32AC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E44A54F-C98F-CEB7-5116-151A55ED1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135" y="4577292"/>
            <a:ext cx="6177491" cy="13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04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21402-21DB-29F1-3CC1-F0CBF3E85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778243D-2C62-B976-C196-DAE6DFB8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D78800D-726F-BDF0-2D76-C62324D3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C7522C6-20EA-BFC4-6289-083AA63F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2567557-C8BF-310F-A6FE-B992D607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6B6210-B5E8-7365-3114-1DFDBFF1FE4E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 – </a:t>
            </a:r>
            <a:r>
              <a:rPr lang="it-IT" err="1"/>
              <a:t>Approach</a:t>
            </a:r>
            <a:r>
              <a:rPr lang="it-IT"/>
              <a:t> 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3694833-0DA1-039E-917C-082E27529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15" y="1781351"/>
            <a:ext cx="10431145" cy="42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0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346F3-AFC9-F6C2-D5B7-D42D190AF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3573417-2163-E8B7-C36C-C7F33B38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B153EA0-4799-F977-1110-811F217E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CE0C6D4-925D-04E6-5020-741BA85F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4B85577-4EF8-2AC6-0EC2-FB98D984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3049620" cy="848133"/>
          </a:xfrm>
        </p:spPr>
        <p:txBody>
          <a:bodyPr>
            <a:normAutofit fontScale="90000"/>
          </a:bodyPr>
          <a:lstStyle/>
          <a:p>
            <a:pPr algn="l"/>
            <a:r>
              <a:rPr lang="it-IT" b="1" err="1"/>
              <a:t>Result</a:t>
            </a:r>
            <a:r>
              <a:rPr lang="it-IT" b="1"/>
              <a:t> </a:t>
            </a:r>
            <a:r>
              <a:rPr lang="it-IT" b="1" err="1"/>
              <a:t>Summary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DC8BE2-9CB5-99F2-086D-13D762BDEBF4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1206327-C668-08A1-686F-D2CE9C573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09" y="1927123"/>
            <a:ext cx="6607402" cy="409826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070A8DF-AB3C-37FB-ECD9-F38ECFA6FBE5}"/>
              </a:ext>
            </a:extLst>
          </p:cNvPr>
          <p:cNvSpPr txBox="1"/>
          <p:nvPr/>
        </p:nvSpPr>
        <p:spPr>
          <a:xfrm>
            <a:off x="755298" y="2181631"/>
            <a:ext cx="4243301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b="1" err="1">
                <a:solidFill>
                  <a:schemeClr val="accent5"/>
                </a:solidFill>
              </a:rPr>
              <a:t>Approach</a:t>
            </a:r>
            <a:r>
              <a:rPr lang="it-IT" b="1">
                <a:solidFill>
                  <a:schemeClr val="accent5"/>
                </a:solidFill>
              </a:rPr>
              <a:t> 1: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b="1" err="1"/>
              <a:t>Less</a:t>
            </a:r>
            <a:r>
              <a:rPr lang="it-IT" b="1"/>
              <a:t> </a:t>
            </a:r>
            <a:r>
              <a:rPr lang="it-IT" b="1" err="1"/>
              <a:t>arms</a:t>
            </a:r>
            <a:r>
              <a:rPr lang="it-IT"/>
              <a:t> and good learning </a:t>
            </a:r>
            <a:r>
              <a:rPr lang="it-IT" err="1"/>
              <a:t>process</a:t>
            </a:r>
            <a:r>
              <a:rPr lang="it-IT"/>
              <a:t>, </a:t>
            </a:r>
            <a:r>
              <a:rPr lang="it-IT" err="1"/>
              <a:t>but</a:t>
            </a:r>
            <a:r>
              <a:rPr lang="it-IT"/>
              <a:t> </a:t>
            </a:r>
            <a:r>
              <a:rPr lang="it-IT" b="1" err="1"/>
              <a:t>worse</a:t>
            </a:r>
            <a:r>
              <a:rPr lang="it-IT" b="1"/>
              <a:t> </a:t>
            </a:r>
            <a:r>
              <a:rPr lang="it-IT" b="1" err="1"/>
              <a:t>regret</a:t>
            </a:r>
            <a:endParaRPr lang="it-IT" b="1"/>
          </a:p>
          <a:p>
            <a:pPr lvl="1"/>
            <a:endParaRPr lang="it-IT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b="1" err="1">
                <a:solidFill>
                  <a:schemeClr val="accent4"/>
                </a:solidFill>
              </a:rPr>
              <a:t>Approach</a:t>
            </a:r>
            <a:r>
              <a:rPr lang="it-IT" b="1">
                <a:solidFill>
                  <a:schemeClr val="accent4"/>
                </a:solidFill>
              </a:rPr>
              <a:t> 2: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b="1" err="1"/>
              <a:t>Many</a:t>
            </a:r>
            <a:r>
              <a:rPr lang="it-IT" b="1"/>
              <a:t> </a:t>
            </a:r>
            <a:r>
              <a:rPr lang="it-IT" b="1" err="1"/>
              <a:t>arms</a:t>
            </a:r>
            <a:r>
              <a:rPr lang="it-IT"/>
              <a:t> (full </a:t>
            </a:r>
            <a:r>
              <a:rPr lang="it-IT" err="1"/>
              <a:t>combinatorial</a:t>
            </a:r>
            <a:r>
              <a:rPr lang="it-IT"/>
              <a:t>) </a:t>
            </a:r>
            <a:r>
              <a:rPr lang="it-IT" err="1"/>
              <a:t>but</a:t>
            </a:r>
            <a:r>
              <a:rPr lang="it-IT"/>
              <a:t> </a:t>
            </a:r>
            <a:r>
              <a:rPr lang="it-IT" b="1" err="1"/>
              <a:t>learns</a:t>
            </a:r>
            <a:r>
              <a:rPr lang="it-IT" b="1"/>
              <a:t> </a:t>
            </a:r>
            <a:r>
              <a:rPr lang="it-IT" b="1" err="1"/>
              <a:t>well</a:t>
            </a:r>
            <a:r>
              <a:rPr lang="it-IT"/>
              <a:t> and </a:t>
            </a:r>
            <a:r>
              <a:rPr lang="it-IT" err="1"/>
              <a:t>achieves</a:t>
            </a:r>
            <a:r>
              <a:rPr lang="it-IT"/>
              <a:t> </a:t>
            </a:r>
            <a:r>
              <a:rPr lang="it-IT" b="1" err="1"/>
              <a:t>better</a:t>
            </a:r>
            <a:r>
              <a:rPr lang="it-IT" b="1"/>
              <a:t> </a:t>
            </a:r>
            <a:r>
              <a:rPr lang="it-IT" b="1" err="1"/>
              <a:t>regret</a:t>
            </a:r>
            <a:endParaRPr lang="it-IT" b="1"/>
          </a:p>
          <a:p>
            <a:pPr lvl="1"/>
            <a:endParaRPr lang="it-IT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b="1" err="1">
                <a:solidFill>
                  <a:schemeClr val="accent6"/>
                </a:solidFill>
              </a:rPr>
              <a:t>Approach</a:t>
            </a:r>
            <a:r>
              <a:rPr lang="it-IT" b="1">
                <a:solidFill>
                  <a:schemeClr val="accent6"/>
                </a:solidFill>
              </a:rPr>
              <a:t> 3: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err="1"/>
              <a:t>Similar</a:t>
            </a:r>
            <a:r>
              <a:rPr lang="it-IT"/>
              <a:t> to </a:t>
            </a:r>
            <a:r>
              <a:rPr lang="it-IT" err="1"/>
              <a:t>approach</a:t>
            </a:r>
            <a:r>
              <a:rPr lang="it-IT"/>
              <a:t> 2, </a:t>
            </a:r>
            <a:r>
              <a:rPr lang="it-IT" err="1"/>
              <a:t>but</a:t>
            </a:r>
            <a:r>
              <a:rPr lang="it-IT"/>
              <a:t> </a:t>
            </a:r>
            <a:r>
              <a:rPr lang="it-IT" b="1" err="1"/>
              <a:t>faster</a:t>
            </a:r>
            <a:r>
              <a:rPr lang="it-IT" b="1"/>
              <a:t> </a:t>
            </a:r>
            <a:r>
              <a:rPr lang="it-IT"/>
              <a:t>and  </a:t>
            </a:r>
            <a:r>
              <a:rPr lang="it-IT" b="1" err="1"/>
              <a:t>depletes</a:t>
            </a:r>
            <a:r>
              <a:rPr lang="it-IT" b="1"/>
              <a:t> the budget </a:t>
            </a:r>
            <a:r>
              <a:rPr lang="it-IT" b="1" err="1"/>
              <a:t>later</a:t>
            </a: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244224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D6F26-0BC6-0EF7-85A4-AC166C343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B3E6F65-2269-DAC8-A3B8-AA5994FD1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49" y="3139504"/>
            <a:ext cx="4179570" cy="400466"/>
          </a:xfrm>
        </p:spPr>
        <p:txBody>
          <a:bodyPr rtlCol="0"/>
          <a:lstStyle/>
          <a:p>
            <a:pPr rtl="0"/>
            <a:r>
              <a:rPr lang="it-IT" sz="3200" b="1" err="1"/>
              <a:t>Requirement</a:t>
            </a:r>
            <a:r>
              <a:rPr lang="it-IT" sz="3200" b="1"/>
              <a:t> 3</a:t>
            </a:r>
            <a:br>
              <a:rPr lang="it-IT" b="1"/>
            </a:br>
            <a:endParaRPr lang="it-IT" b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1CECD0-9AC8-576F-4D26-8D70D2670CCB}"/>
              </a:ext>
            </a:extLst>
          </p:cNvPr>
          <p:cNvSpPr txBox="1"/>
          <p:nvPr/>
        </p:nvSpPr>
        <p:spPr>
          <a:xfrm>
            <a:off x="6411247" y="3339915"/>
            <a:ext cx="529897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/>
              <a:t>Single product and </a:t>
            </a:r>
            <a:r>
              <a:rPr lang="it-IT" sz="2000" err="1"/>
              <a:t>Adversarial</a:t>
            </a:r>
            <a:r>
              <a:rPr lang="it-IT" sz="2000"/>
              <a:t> </a:t>
            </a:r>
            <a:r>
              <a:rPr lang="it-IT" sz="2000" err="1"/>
              <a:t>environment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1645403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AD832-2B89-FF1F-BB14-82C13E3EC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C12A38-0707-BFF0-0277-860E8E56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20" y="318122"/>
            <a:ext cx="4014199" cy="907126"/>
          </a:xfrm>
        </p:spPr>
        <p:txBody>
          <a:bodyPr rtlCol="0"/>
          <a:lstStyle/>
          <a:p>
            <a:pPr rtl="0"/>
            <a:r>
              <a:rPr lang="it-IT" b="1"/>
              <a:t>Environment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92075A-3F7B-7FC7-CE6A-ADC3684B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0044" y="1175000"/>
            <a:ext cx="2499680" cy="726802"/>
          </a:xfrm>
        </p:spPr>
        <p:txBody>
          <a:bodyPr rtlCol="0"/>
          <a:lstStyle/>
          <a:p>
            <a:pPr rtl="0"/>
            <a:r>
              <a:rPr lang="it-IT" sz="2400"/>
              <a:t>Company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88109BB-6B59-9A3A-8D78-427733884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1069" y="1946698"/>
            <a:ext cx="3271014" cy="2158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Single product selling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Budget constraints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it-IT" sz="2000" noProof="1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DC34EA4-B97B-4334-413F-FFEFC3FB9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3152" y="1163407"/>
            <a:ext cx="2670741" cy="726802"/>
          </a:xfrm>
        </p:spPr>
        <p:txBody>
          <a:bodyPr rtlCol="0"/>
          <a:lstStyle/>
          <a:p>
            <a:pPr rtl="0"/>
            <a:r>
              <a:rPr lang="it-IT" sz="2400"/>
              <a:t>Buyer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45D568-D054-0C06-369F-F938CCD95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2710" y="1983679"/>
            <a:ext cx="5257327" cy="27208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lr>
                <a:schemeClr val="tx1"/>
              </a:buClr>
              <a:buFont typeface="Wingdings,Sans-Serif" panose="05000000000000000000" pitchFamily="2" charset="2"/>
              <a:buChar char="§"/>
            </a:pPr>
            <a:r>
              <a:rPr lang="it-IT" sz="2000" b="1" err="1">
                <a:solidFill>
                  <a:srgbClr val="FF0000"/>
                </a:solidFill>
                <a:ea typeface="+mn-lt"/>
                <a:cs typeface="+mn-lt"/>
              </a:rPr>
              <a:t>Adversarial</a:t>
            </a:r>
            <a:r>
              <a:rPr lang="it-IT" sz="20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it-IT" sz="2000" b="1" err="1">
                <a:solidFill>
                  <a:srgbClr val="FF0000"/>
                </a:solidFill>
                <a:ea typeface="+mn-lt"/>
                <a:cs typeface="+mn-lt"/>
              </a:rPr>
              <a:t>valuations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changing</a:t>
            </a:r>
            <a:r>
              <a:rPr lang="it-IT" sz="2000">
                <a:ea typeface="+mn-lt"/>
                <a:cs typeface="+mn-lt"/>
              </a:rPr>
              <a:t> the </a:t>
            </a:r>
            <a:r>
              <a:rPr lang="it-IT" sz="2000" err="1">
                <a:ea typeface="+mn-lt"/>
                <a:cs typeface="+mn-lt"/>
              </a:rPr>
              <a:t>expected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value</a:t>
            </a:r>
            <a:r>
              <a:rPr lang="it-IT" sz="2000">
                <a:ea typeface="+mn-lt"/>
                <a:cs typeface="+mn-lt"/>
              </a:rPr>
              <a:t> of the </a:t>
            </a:r>
            <a:r>
              <a:rPr lang="it-IT" sz="2000" err="1">
                <a:ea typeface="+mn-lt"/>
                <a:cs typeface="+mn-lt"/>
              </a:rPr>
              <a:t>gaussian</a:t>
            </a:r>
            <a:r>
              <a:rPr lang="it-IT" sz="2000">
                <a:ea typeface="+mn-lt"/>
                <a:cs typeface="+mn-lt"/>
              </a:rPr>
              <a:t> over time</a:t>
            </a:r>
            <a:endParaRPr lang="it-IT" sz="200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11E0CCCB-E1E1-8259-A939-73A1FC22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C46B058E-42C3-81B4-F6B5-05D18469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0A10AF67-9EE1-2327-B8BC-6C2197F6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26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CE975B7-3179-5D4B-3E66-F846DCD3679A}"/>
              </a:ext>
            </a:extLst>
          </p:cNvPr>
          <p:cNvSpPr txBox="1"/>
          <p:nvPr/>
        </p:nvSpPr>
        <p:spPr>
          <a:xfrm>
            <a:off x="2024911" y="874692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3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39D955F-0662-C818-81D1-01D5B3B36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956" y="2889496"/>
            <a:ext cx="6081870" cy="337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47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D93D1-17C5-471F-8F70-45E2C66BB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CEA6DF-C800-37BB-8DC6-290E7283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391620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Proposed</a:t>
            </a:r>
            <a:r>
              <a:rPr lang="it-IT" b="1"/>
              <a:t> Solutions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6D133839-22C3-486A-A9DD-4DED6D5D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E7449EEB-270A-5D21-A4D0-49E1783C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D44874D-A6D3-2CFC-7295-DC8ED4B1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27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74DC05A-65D5-FAD9-CF51-EC3BC44BAD71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1530F0-7E7F-C546-ABAA-2FCCDB8E4281}"/>
              </a:ext>
            </a:extLst>
          </p:cNvPr>
          <p:cNvSpPr txBox="1"/>
          <p:nvPr/>
        </p:nvSpPr>
        <p:spPr>
          <a:xfrm>
            <a:off x="6906927" y="3127248"/>
            <a:ext cx="234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APPROACH 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38F31DC-82E5-5885-3DC3-945EF151AB86}"/>
              </a:ext>
            </a:extLst>
          </p:cNvPr>
          <p:cNvSpPr txBox="1"/>
          <p:nvPr/>
        </p:nvSpPr>
        <p:spPr>
          <a:xfrm>
            <a:off x="3558830" y="3138888"/>
            <a:ext cx="234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APPROACH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4B3889D-239E-AF49-FF94-7057181A50C9}"/>
              </a:ext>
            </a:extLst>
          </p:cNvPr>
          <p:cNvSpPr/>
          <p:nvPr/>
        </p:nvSpPr>
        <p:spPr>
          <a:xfrm>
            <a:off x="2781638" y="3508247"/>
            <a:ext cx="3115832" cy="13600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DF61713-C0B2-25CA-F7D0-2769A90F5C28}"/>
              </a:ext>
            </a:extLst>
          </p:cNvPr>
          <p:cNvSpPr/>
          <p:nvPr/>
        </p:nvSpPr>
        <p:spPr>
          <a:xfrm>
            <a:off x="6124279" y="3501490"/>
            <a:ext cx="3127038" cy="137130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D42F56-DDF2-6585-A48D-3F8216C65A74}"/>
              </a:ext>
            </a:extLst>
          </p:cNvPr>
          <p:cNvSpPr txBox="1"/>
          <p:nvPr/>
        </p:nvSpPr>
        <p:spPr>
          <a:xfrm>
            <a:off x="2781638" y="1568267"/>
            <a:ext cx="7232788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Using the pacing strategy with a </a:t>
            </a:r>
            <a:r>
              <a:rPr lang="en-US" b="1" err="1"/>
              <a:t>Lagrangian</a:t>
            </a:r>
            <a:r>
              <a:rPr lang="en-US" b="1"/>
              <a:t> multiplier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 λ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it-IT"/>
          </a:p>
          <a:p>
            <a:endParaRPr lang="en-US">
              <a:ea typeface="+mn-lt"/>
              <a:cs typeface="+mn-lt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If sales exceed ρ, λ increases,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lowering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the next price;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If sales fall short, λ decreases,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increasing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the next price.</a:t>
            </a:r>
            <a:r>
              <a:rPr lang="it-IT" sz="2000">
                <a:solidFill>
                  <a:srgbClr val="404040"/>
                </a:solidFill>
                <a:ea typeface="+mn-lt"/>
                <a:cs typeface="+mn-lt"/>
              </a:rPr>
              <a:t> 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BA5602F-8E21-4456-77D4-41263C0A8F31}"/>
              </a:ext>
            </a:extLst>
          </p:cNvPr>
          <p:cNvSpPr txBox="1"/>
          <p:nvPr/>
        </p:nvSpPr>
        <p:spPr>
          <a:xfrm>
            <a:off x="2870542" y="3996590"/>
            <a:ext cx="351741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EXP3 agent</a:t>
            </a:r>
            <a:r>
              <a:rPr lang="en-US">
                <a:ea typeface="+mn-lt"/>
                <a:cs typeface="+mn-lt"/>
              </a:rPr>
              <a:t> used as regret minimizer for price selection.</a:t>
            </a:r>
            <a:endParaRPr lang="it-IT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63705FE-4910-BE74-DC63-0B762EEF748F}"/>
              </a:ext>
            </a:extLst>
          </p:cNvPr>
          <p:cNvSpPr txBox="1"/>
          <p:nvPr/>
        </p:nvSpPr>
        <p:spPr>
          <a:xfrm>
            <a:off x="2870542" y="3671620"/>
            <a:ext cx="351741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Bandit Feedback: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4B197D2-0357-9EA1-5E65-DD6E28A8AEA1}"/>
              </a:ext>
            </a:extLst>
          </p:cNvPr>
          <p:cNvSpPr txBox="1"/>
          <p:nvPr/>
        </p:nvSpPr>
        <p:spPr>
          <a:xfrm>
            <a:off x="6187483" y="4007796"/>
            <a:ext cx="351741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Hedge agent</a:t>
            </a:r>
            <a:r>
              <a:rPr lang="en-US">
                <a:ea typeface="+mn-lt"/>
                <a:cs typeface="+mn-lt"/>
              </a:rPr>
              <a:t> used as regret minimizer for price selection.</a:t>
            </a:r>
            <a:endParaRPr lang="it-IT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662711E-F3CD-AE52-DDC8-0F505846DAE9}"/>
              </a:ext>
            </a:extLst>
          </p:cNvPr>
          <p:cNvSpPr txBox="1"/>
          <p:nvPr/>
        </p:nvSpPr>
        <p:spPr>
          <a:xfrm>
            <a:off x="6187483" y="3682826"/>
            <a:ext cx="351741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Full Feedback: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E8285B6-DF20-1C4B-ACEC-1EBE3602FC6A}"/>
              </a:ext>
            </a:extLst>
          </p:cNvPr>
          <p:cNvSpPr txBox="1"/>
          <p:nvPr/>
        </p:nvSpPr>
        <p:spPr>
          <a:xfrm>
            <a:off x="1412240" y="5212080"/>
            <a:ext cx="9854379" cy="10054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000"/>
              </a:spcBef>
            </a:pPr>
            <a:r>
              <a:rPr lang="it-IT" sz="1700" b="1">
                <a:solidFill>
                  <a:srgbClr val="404040"/>
                </a:solidFill>
              </a:rPr>
              <a:t>Baseline </a:t>
            </a:r>
            <a:r>
              <a:rPr lang="it-IT" sz="1700" b="1" err="1">
                <a:solidFill>
                  <a:srgbClr val="404040"/>
                </a:solidFill>
              </a:rPr>
              <a:t>Computation</a:t>
            </a:r>
            <a:endParaRPr lang="en-US" sz="1700"/>
          </a:p>
          <a:p>
            <a:pPr>
              <a:spcBef>
                <a:spcPts val="1000"/>
              </a:spcBef>
            </a:pP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For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each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price, compute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its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expected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utility and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expected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cost.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Among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the prices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that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satisfy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the 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budget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constraint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c ≤ ρ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,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choose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the one with the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highest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expected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utility (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best </a:t>
            </a:r>
            <a:r>
              <a:rPr lang="it-IT" sz="1700" b="1" err="1">
                <a:solidFill>
                  <a:srgbClr val="404040"/>
                </a:solidFill>
                <a:ea typeface="+mn-lt"/>
                <a:cs typeface="+mn-lt"/>
              </a:rPr>
              <a:t>fixed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 arm a priori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).</a:t>
            </a:r>
            <a:endParaRPr lang="it-IT" sz="17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32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9A3D0-5860-AA0E-0745-1FA429022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E63880BE-9C8C-7560-CB19-C98E3FF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61554A86-15F5-BA4D-BE21-EE98494C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7B86AC5-BF10-25F8-7E47-B077B357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28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016F613-76E7-F6C2-B8BC-87D791B5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20" y="369736"/>
            <a:ext cx="2794999" cy="848133"/>
          </a:xfrm>
        </p:spPr>
        <p:txBody>
          <a:bodyPr/>
          <a:lstStyle/>
          <a:p>
            <a:r>
              <a:rPr lang="it-IT" b="1" err="1"/>
              <a:t>simulation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320864D-E74A-E652-E710-9AAA5D270D8B}"/>
              </a:ext>
            </a:extLst>
          </p:cNvPr>
          <p:cNvSpPr txBox="1"/>
          <p:nvPr/>
        </p:nvSpPr>
        <p:spPr>
          <a:xfrm>
            <a:off x="2005246" y="913554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4604232-40F1-7BDB-0BA5-6E206E8E655E}"/>
              </a:ext>
            </a:extLst>
          </p:cNvPr>
          <p:cNvSpPr txBox="1"/>
          <p:nvPr/>
        </p:nvSpPr>
        <p:spPr>
          <a:xfrm>
            <a:off x="2010333" y="2539688"/>
            <a:ext cx="8209175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provide</a:t>
            </a:r>
            <a:r>
              <a:rPr lang="it-IT" sz="2000"/>
              <a:t> </a:t>
            </a:r>
            <a:r>
              <a:rPr lang="it-IT" sz="2000" err="1"/>
              <a:t>results</a:t>
            </a:r>
            <a:r>
              <a:rPr lang="it-IT" sz="2000"/>
              <a:t> for a </a:t>
            </a:r>
            <a:r>
              <a:rPr lang="it-IT" sz="2000" err="1"/>
              <a:t>simulation</a:t>
            </a:r>
            <a:r>
              <a:rPr lang="it-IT" sz="2000"/>
              <a:t> with the following </a:t>
            </a:r>
            <a:r>
              <a:rPr lang="it-IT" sz="2000" err="1"/>
              <a:t>parameters</a:t>
            </a:r>
            <a:r>
              <a:rPr lang="it-IT" sz="2000"/>
              <a:t>:</a:t>
            </a:r>
            <a:br>
              <a:rPr lang="it-IT" sz="2000"/>
            </a:b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Time </a:t>
            </a:r>
            <a:r>
              <a:rPr lang="it-IT" sz="2000" b="1" err="1"/>
              <a:t>horizon</a:t>
            </a:r>
            <a:r>
              <a:rPr lang="it-IT" sz="2000"/>
              <a:t> T = 10000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Budget</a:t>
            </a:r>
            <a:r>
              <a:rPr lang="it-IT" sz="2000"/>
              <a:t> B = 5000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Price set P</a:t>
            </a:r>
            <a:r>
              <a:rPr lang="it-IT" sz="2000"/>
              <a:t> on the </a:t>
            </a:r>
            <a:r>
              <a:rPr lang="it-IT" sz="2000" err="1"/>
              <a:t>interval</a:t>
            </a:r>
            <a:r>
              <a:rPr lang="it-IT" sz="2000"/>
              <a:t> [0,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/>
          </a:p>
          <a:p>
            <a:r>
              <a:rPr lang="it-IT" sz="2000"/>
              <a:t>For </a:t>
            </a:r>
            <a:r>
              <a:rPr lang="it-IT" sz="2000" err="1"/>
              <a:t>measuring</a:t>
            </a:r>
            <a:r>
              <a:rPr lang="it-IT" sz="2000"/>
              <a:t> the </a:t>
            </a:r>
            <a:r>
              <a:rPr lang="it-IT" sz="2000" err="1"/>
              <a:t>uncertainty</a:t>
            </a:r>
            <a:r>
              <a:rPr lang="it-IT" sz="2000"/>
              <a:t> on the </a:t>
            </a:r>
            <a:r>
              <a:rPr lang="it-IT" sz="2000" err="1"/>
              <a:t>result</a:t>
            </a:r>
            <a:r>
              <a:rPr lang="it-IT" sz="2000"/>
              <a:t> the </a:t>
            </a:r>
            <a:r>
              <a:rPr lang="it-IT" sz="2000" err="1"/>
              <a:t>simulation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executed</a:t>
            </a:r>
            <a:r>
              <a:rPr lang="it-IT" sz="2000"/>
              <a:t> over 5 trials</a:t>
            </a:r>
          </a:p>
        </p:txBody>
      </p:sp>
    </p:spTree>
    <p:extLst>
      <p:ext uri="{BB962C8B-B14F-4D97-AF65-F5344CB8AC3E}">
        <p14:creationId xmlns:p14="http://schemas.microsoft.com/office/powerpoint/2010/main" val="23443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0674D-123B-7A8C-69AA-22934C50E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0E87A00-25B5-381B-2FC0-1F498D75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9B1F5D7-4A01-18FB-08E9-307680EA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DA52C8F-4729-1FCC-57AA-627B94AA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ED7B62B-D306-F336-BD98-F5B8D8ED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991AE9D-A431-92E6-5BC6-769E5F229218}"/>
              </a:ext>
            </a:extLst>
          </p:cNvPr>
          <p:cNvSpPr txBox="1"/>
          <p:nvPr/>
        </p:nvSpPr>
        <p:spPr>
          <a:xfrm>
            <a:off x="1953081" y="102846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3 </a:t>
            </a:r>
          </a:p>
        </p:txBody>
      </p:sp>
      <p:pic>
        <p:nvPicPr>
          <p:cNvPr id="2" name="Immagine 1" descr="Immagine che contiene testo, diagramm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33F1A7DE-E07B-6509-F6ED-9FD9082B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78" y="1904607"/>
            <a:ext cx="11063670" cy="39438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328336-7293-5A55-DA91-77FFABC7BB6D}"/>
              </a:ext>
            </a:extLst>
          </p:cNvPr>
          <p:cNvSpPr txBox="1"/>
          <p:nvPr/>
        </p:nvSpPr>
        <p:spPr>
          <a:xfrm>
            <a:off x="4703588" y="1535324"/>
            <a:ext cx="39914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/>
              <a:t>APPROACH 1 – BANDIT FEEDBACK</a:t>
            </a:r>
          </a:p>
        </p:txBody>
      </p:sp>
    </p:spTree>
    <p:extLst>
      <p:ext uri="{BB962C8B-B14F-4D97-AF65-F5344CB8AC3E}">
        <p14:creationId xmlns:p14="http://schemas.microsoft.com/office/powerpoint/2010/main" val="241594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80422"/>
            <a:ext cx="3171825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3600"/>
              <a:t>Setting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757" y="2580044"/>
            <a:ext cx="3926759" cy="2823258"/>
          </a:xfrm>
        </p:spPr>
        <p:txBody>
          <a:bodyPr rtlCol="0">
            <a:normAutofit/>
          </a:bodyPr>
          <a:lstStyle/>
          <a:p>
            <a:pPr rtl="0"/>
            <a:r>
              <a:rPr lang="it-IT" sz="1800"/>
              <a:t>A company </a:t>
            </a:r>
            <a:r>
              <a:rPr lang="it-IT" sz="1800" err="1"/>
              <a:t>has</a:t>
            </a:r>
            <a:r>
              <a:rPr lang="it-IT" sz="1800"/>
              <a:t> to </a:t>
            </a:r>
            <a:r>
              <a:rPr lang="it-IT" sz="1800" err="1"/>
              <a:t>choose</a:t>
            </a:r>
            <a:r>
              <a:rPr lang="it-IT" sz="1800"/>
              <a:t> prices </a:t>
            </a:r>
            <a:r>
              <a:rPr lang="it-IT" sz="1800" err="1"/>
              <a:t>dynamically</a:t>
            </a:r>
            <a:r>
              <a:rPr lang="it-IT" sz="1800"/>
              <a:t>.</a:t>
            </a:r>
          </a:p>
          <a:p>
            <a:r>
              <a:rPr lang="it-IT" sz="1800"/>
              <a:t>The goal of the company </a:t>
            </a:r>
            <a:r>
              <a:rPr lang="it-IT" sz="1800" err="1"/>
              <a:t>is</a:t>
            </a:r>
            <a:r>
              <a:rPr lang="it-IT" sz="1800"/>
              <a:t> to </a:t>
            </a:r>
            <a:r>
              <a:rPr lang="it-IT" sz="1800" err="1"/>
              <a:t>maximize</a:t>
            </a:r>
            <a:r>
              <a:rPr lang="it-IT" sz="1800"/>
              <a:t> profit in </a:t>
            </a:r>
            <a:r>
              <a:rPr lang="it-IT" sz="1800" err="1"/>
              <a:t>different</a:t>
            </a:r>
            <a:r>
              <a:rPr lang="it-IT" sz="1800"/>
              <a:t> selling </a:t>
            </a:r>
            <a:r>
              <a:rPr lang="it-IT" sz="1800" err="1"/>
              <a:t>scenarios</a:t>
            </a:r>
            <a:r>
              <a:rPr lang="it-IT" sz="1800"/>
              <a:t> with </a:t>
            </a:r>
            <a:r>
              <a:rPr lang="it-IT" sz="1800" err="1"/>
              <a:t>specific</a:t>
            </a:r>
            <a:r>
              <a:rPr lang="it-IT" sz="1800"/>
              <a:t> </a:t>
            </a:r>
            <a:r>
              <a:rPr lang="it-IT" sz="1800" err="1"/>
              <a:t>environment</a:t>
            </a:r>
            <a:r>
              <a:rPr lang="it-IT" sz="1800"/>
              <a:t> settings and </a:t>
            </a:r>
            <a:r>
              <a:rPr lang="it-IT" sz="1800" err="1"/>
              <a:t>according</a:t>
            </a:r>
            <a:r>
              <a:rPr lang="it-IT" sz="1800"/>
              <a:t> to </a:t>
            </a:r>
            <a:r>
              <a:rPr lang="it-IT" sz="1800" err="1"/>
              <a:t>different</a:t>
            </a:r>
            <a:r>
              <a:rPr lang="it-IT" sz="1800"/>
              <a:t> buyers </a:t>
            </a:r>
            <a:r>
              <a:rPr lang="it-IT" sz="1800" err="1"/>
              <a:t>behavior</a:t>
            </a:r>
            <a:r>
              <a:rPr lang="it-IT" sz="1800"/>
              <a:t>.</a:t>
            </a:r>
          </a:p>
          <a:p>
            <a:pPr rtl="0"/>
            <a:endParaRPr lang="it-IT" sz="1800"/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it-IT" sz="160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1800" b="1"/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9224" y="6429501"/>
            <a:ext cx="2236361" cy="365125"/>
          </a:xfrm>
        </p:spPr>
        <p:txBody>
          <a:bodyPr rtlCol="0"/>
          <a:lstStyle/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639EE-D3D6-DAFD-61F5-FDC8D3C4F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7CE671C-47DC-C89C-0CF7-67054E4C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FE01A19F-9EAC-04F7-AF42-F1ABEFB4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890204D-1344-7E91-56CB-5934F704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30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6D7F918-9562-EADB-1DEA-29A3DFA5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C2A8D1-2C14-3F2C-A690-029F1E9D66A8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A0FFD6C-E8AD-A9D7-46C2-78E689B458C4}"/>
              </a:ext>
            </a:extLst>
          </p:cNvPr>
          <p:cNvSpPr txBox="1"/>
          <p:nvPr/>
        </p:nvSpPr>
        <p:spPr>
          <a:xfrm>
            <a:off x="4893326" y="1496700"/>
            <a:ext cx="343685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/>
              <a:t>APPROACH 2 - FULL FEEDBACK </a:t>
            </a:r>
          </a:p>
        </p:txBody>
      </p:sp>
      <p:pic>
        <p:nvPicPr>
          <p:cNvPr id="3" name="Immagine 2" descr="Immagine che contiene testo, diagramm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C1FDAC68-A55C-A558-196B-668F122F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1901958"/>
            <a:ext cx="11055928" cy="38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73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58F97-7070-6117-0740-4E5009679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1225108D-971D-5CB1-4450-507BFEBB7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49" y="3139504"/>
            <a:ext cx="4179570" cy="400466"/>
          </a:xfrm>
        </p:spPr>
        <p:txBody>
          <a:bodyPr rtlCol="0"/>
          <a:lstStyle/>
          <a:p>
            <a:pPr rtl="0"/>
            <a:r>
              <a:rPr lang="it-IT" sz="3200" b="1" err="1"/>
              <a:t>Requirement</a:t>
            </a:r>
            <a:r>
              <a:rPr lang="it-IT" sz="3200" b="1"/>
              <a:t> 4</a:t>
            </a:r>
            <a:br>
              <a:rPr lang="it-IT" b="1"/>
            </a:br>
            <a:endParaRPr lang="it-IT" b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D91888-D5B8-D63D-72C8-29893033122A}"/>
              </a:ext>
            </a:extLst>
          </p:cNvPr>
          <p:cNvSpPr txBox="1"/>
          <p:nvPr/>
        </p:nvSpPr>
        <p:spPr>
          <a:xfrm>
            <a:off x="6411247" y="3339915"/>
            <a:ext cx="534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Multiple products and </a:t>
            </a:r>
            <a:r>
              <a:rPr lang="it-IT" sz="2000" err="1"/>
              <a:t>Adversarial</a:t>
            </a:r>
            <a:r>
              <a:rPr lang="it-IT" sz="2000"/>
              <a:t> </a:t>
            </a:r>
            <a:r>
              <a:rPr lang="it-IT" sz="2000" err="1"/>
              <a:t>environment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2180840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CDBA-0F26-5C7A-DD01-AA65A1F7D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1ACE1-6A69-BA7B-044D-9A13F3F9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20" y="318122"/>
            <a:ext cx="4014199" cy="907126"/>
          </a:xfrm>
        </p:spPr>
        <p:txBody>
          <a:bodyPr rtlCol="0"/>
          <a:lstStyle/>
          <a:p>
            <a:pPr rtl="0"/>
            <a:r>
              <a:rPr lang="it-IT" b="1"/>
              <a:t>Environment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0526E6-0000-38CA-4451-14234B46C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945019"/>
            <a:ext cx="2882475" cy="823912"/>
          </a:xfrm>
        </p:spPr>
        <p:txBody>
          <a:bodyPr rtlCol="0"/>
          <a:lstStyle/>
          <a:p>
            <a:pPr rtl="0"/>
            <a:r>
              <a:rPr lang="it-IT" sz="2400"/>
              <a:t>Company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E1E4DC8-2DCF-F608-0582-A397AA6EC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2865476"/>
            <a:ext cx="3771929" cy="24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noProof="1">
                <a:solidFill>
                  <a:srgbClr val="FF0000"/>
                </a:solidFill>
              </a:rPr>
              <a:t>Multiple product</a:t>
            </a:r>
            <a:r>
              <a:rPr lang="it-IT" sz="2000" noProof="1"/>
              <a:t> selling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Budget constraints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it-IT" sz="2000" noProof="1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10AED85-7067-81D1-6821-6C3FF5951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7032" y="1945019"/>
            <a:ext cx="2896671" cy="823912"/>
          </a:xfrm>
        </p:spPr>
        <p:txBody>
          <a:bodyPr rtlCol="0"/>
          <a:lstStyle/>
          <a:p>
            <a:pPr rtl="0"/>
            <a:r>
              <a:rPr lang="it-IT" sz="2400"/>
              <a:t>Buyer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D31C35-8DB9-D19F-1D68-EA7E7A667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7032" y="2865475"/>
            <a:ext cx="4012142" cy="31083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,Sans-Serif" panose="020B0604020202020204" pitchFamily="34" charset="0"/>
              <a:buChar char="§"/>
            </a:pPr>
            <a:r>
              <a:rPr lang="it-IT" sz="2000" err="1">
                <a:ea typeface="+mn-lt"/>
                <a:cs typeface="+mn-lt"/>
              </a:rPr>
              <a:t>Adversarial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valuations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changing</a:t>
            </a:r>
            <a:r>
              <a:rPr lang="it-IT" sz="2000">
                <a:ea typeface="+mn-lt"/>
                <a:cs typeface="+mn-lt"/>
              </a:rPr>
              <a:t> over time:</a:t>
            </a:r>
            <a:endParaRPr lang="it-IT" sz="2000">
              <a:solidFill>
                <a:srgbClr val="000000"/>
              </a:solidFill>
              <a:ea typeface="+mn-lt"/>
              <a:cs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err="1">
                <a:ea typeface="+mn-lt"/>
                <a:cs typeface="+mn-lt"/>
              </a:rPr>
              <a:t>oscillating</a:t>
            </a:r>
            <a:r>
              <a:rPr lang="it-IT" sz="2000">
                <a:ea typeface="+mn-lt"/>
                <a:cs typeface="+mn-lt"/>
              </a:rPr>
              <a:t>, 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err="1">
                <a:ea typeface="+mn-lt"/>
                <a:cs typeface="+mn-lt"/>
              </a:rPr>
              <a:t>delayed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reward</a:t>
            </a:r>
            <a:r>
              <a:rPr lang="it-IT" sz="2000">
                <a:ea typeface="+mn-lt"/>
                <a:cs typeface="+mn-lt"/>
              </a:rPr>
              <a:t>, 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>
                <a:ea typeface="+mn-lt"/>
                <a:cs typeface="+mn-lt"/>
              </a:rPr>
              <a:t>random, 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>
                <a:ea typeface="+mn-lt"/>
                <a:cs typeface="+mn-lt"/>
              </a:rPr>
              <a:t>custom pattern</a:t>
            </a:r>
            <a:endParaRPr lang="it-IT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CDC8045-66F5-1AC8-1E28-1F8B764A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9C837A4E-F1B3-7317-FAB0-853D4A83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A06270A-A462-44B6-2256-E461E406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32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B5C41D3-A7CB-4B28-08B5-3D74F17D4175}"/>
              </a:ext>
            </a:extLst>
          </p:cNvPr>
          <p:cNvSpPr txBox="1"/>
          <p:nvPr/>
        </p:nvSpPr>
        <p:spPr>
          <a:xfrm>
            <a:off x="2024911" y="874692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330894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F60F9-39DC-63F6-9E62-8C97A856C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613FE3-23F4-B6A1-F3A6-55C8998E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391620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Proposed</a:t>
            </a:r>
            <a:r>
              <a:rPr lang="it-IT" b="1"/>
              <a:t> Solutions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96203F2-1A8E-6AEC-CF8E-DC80FBB2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0C0FA09-E5AC-60D6-869F-9C81590E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95EAE8F-0C77-D2A1-2BC8-94E55E7D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33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84AF6BB-E138-E3D8-DC72-7724E981C652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4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1686EF9-1406-D301-F3D9-BDF9C605848C}"/>
              </a:ext>
            </a:extLst>
          </p:cNvPr>
          <p:cNvSpPr txBox="1"/>
          <p:nvPr/>
        </p:nvSpPr>
        <p:spPr>
          <a:xfrm>
            <a:off x="7017550" y="2510357"/>
            <a:ext cx="296708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EXP3 agent</a:t>
            </a:r>
            <a:r>
              <a:rPr lang="en-US">
                <a:ea typeface="+mn-lt"/>
                <a:cs typeface="+mn-lt"/>
              </a:rPr>
              <a:t> used as regret minimizer for price selection, </a:t>
            </a:r>
            <a:r>
              <a:rPr lang="en-US" b="1">
                <a:ea typeface="+mn-lt"/>
                <a:cs typeface="+mn-lt"/>
              </a:rPr>
              <a:t>for each product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BECF16C-4342-00E0-A070-1DE6B38F8D0C}"/>
              </a:ext>
            </a:extLst>
          </p:cNvPr>
          <p:cNvSpPr txBox="1"/>
          <p:nvPr/>
        </p:nvSpPr>
        <p:spPr>
          <a:xfrm>
            <a:off x="7017550" y="2185387"/>
            <a:ext cx="351741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Bandit Feedback: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77B1DC1-78FD-CDBA-472B-3B5361D79B14}"/>
              </a:ext>
            </a:extLst>
          </p:cNvPr>
          <p:cNvSpPr txBox="1"/>
          <p:nvPr/>
        </p:nvSpPr>
        <p:spPr>
          <a:xfrm>
            <a:off x="1486323" y="4905163"/>
            <a:ext cx="9854379" cy="10054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000"/>
              </a:spcBef>
            </a:pPr>
            <a:r>
              <a:rPr lang="it-IT" sz="1700" b="1">
                <a:solidFill>
                  <a:srgbClr val="404040"/>
                </a:solidFill>
              </a:rPr>
              <a:t>Baseline </a:t>
            </a:r>
            <a:r>
              <a:rPr lang="it-IT" sz="1700" b="1" err="1">
                <a:solidFill>
                  <a:srgbClr val="404040"/>
                </a:solidFill>
              </a:rPr>
              <a:t>Computation</a:t>
            </a:r>
            <a:endParaRPr lang="en-US" sz="1700" err="1"/>
          </a:p>
          <a:p>
            <a:pPr>
              <a:spcBef>
                <a:spcPts val="1000"/>
              </a:spcBef>
            </a:pP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For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each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product and price, compute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expected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utility and cost.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Evaluate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b="1" err="1">
                <a:solidFill>
                  <a:srgbClr val="404040"/>
                </a:solidFill>
                <a:ea typeface="+mn-lt"/>
                <a:cs typeface="+mn-lt"/>
              </a:rPr>
              <a:t>all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 product–price </a:t>
            </a:r>
            <a:r>
              <a:rPr lang="it-IT" sz="1700" b="1" err="1">
                <a:solidFill>
                  <a:srgbClr val="404040"/>
                </a:solidFill>
                <a:ea typeface="+mn-lt"/>
                <a:cs typeface="+mn-lt"/>
              </a:rPr>
              <a:t>combinations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and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select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the one with the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highest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expected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utility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subject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to ∑c ≤ ρ.</a:t>
            </a:r>
          </a:p>
        </p:txBody>
      </p:sp>
      <p:sp>
        <p:nvSpPr>
          <p:cNvPr id="4" name="CasellaDiTesto 6">
            <a:extLst>
              <a:ext uri="{FF2B5EF4-FFF2-40B4-BE49-F238E27FC236}">
                <a16:creationId xmlns:a16="http://schemas.microsoft.com/office/drawing/2014/main" id="{8F41AABB-ABE1-3A3D-A145-04DA0F827651}"/>
              </a:ext>
            </a:extLst>
          </p:cNvPr>
          <p:cNvSpPr txBox="1"/>
          <p:nvPr/>
        </p:nvSpPr>
        <p:spPr>
          <a:xfrm>
            <a:off x="2030222" y="2033934"/>
            <a:ext cx="4131872" cy="23391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Using the pacing strategy with a </a:t>
            </a:r>
            <a:r>
              <a:rPr lang="en-US" b="1" err="1"/>
              <a:t>Lagrangian</a:t>
            </a:r>
            <a:r>
              <a:rPr lang="en-US" b="1"/>
              <a:t> multiplier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 λ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it-IT"/>
          </a:p>
          <a:p>
            <a:endParaRPr lang="en-US">
              <a:ea typeface="+mn-lt"/>
              <a:cs typeface="+mn-lt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If sales exceed ρ, λ increases,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lowering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the next price;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If sales fall short, λ decreases,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increasing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the next price.</a:t>
            </a:r>
            <a:r>
              <a:rPr lang="it-IT" sz="2000">
                <a:solidFill>
                  <a:srgbClr val="404040"/>
                </a:solidFill>
                <a:ea typeface="+mn-lt"/>
                <a:cs typeface="+mn-lt"/>
              </a:rPr>
              <a:t> 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6" name="Rettangolo 14">
            <a:extLst>
              <a:ext uri="{FF2B5EF4-FFF2-40B4-BE49-F238E27FC236}">
                <a16:creationId xmlns:a16="http://schemas.microsoft.com/office/drawing/2014/main" id="{55A754D7-151B-BD47-A48E-E348DB9F51FA}"/>
              </a:ext>
            </a:extLst>
          </p:cNvPr>
          <p:cNvSpPr/>
          <p:nvPr/>
        </p:nvSpPr>
        <p:spPr>
          <a:xfrm>
            <a:off x="7022827" y="1928723"/>
            <a:ext cx="3338704" cy="1578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5590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A7AA2-FD3B-9550-58E6-138D044B3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01E0EA0-BC26-6898-D188-BD844B4D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E1C7267-BC9A-2C0A-C995-2D3FB7E7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04038B4C-3129-0C81-4D4F-EE1E8D3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01A8916-9C0C-3D14-8D87-FE908594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20" y="369736"/>
            <a:ext cx="2794999" cy="848133"/>
          </a:xfrm>
        </p:spPr>
        <p:txBody>
          <a:bodyPr/>
          <a:lstStyle/>
          <a:p>
            <a:r>
              <a:rPr lang="it-IT" b="1" err="1"/>
              <a:t>simulation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96ADA8F-AB61-BE4C-B98A-71CC2EDDA35A}"/>
              </a:ext>
            </a:extLst>
          </p:cNvPr>
          <p:cNvSpPr txBox="1"/>
          <p:nvPr/>
        </p:nvSpPr>
        <p:spPr>
          <a:xfrm>
            <a:off x="2005246" y="913554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84ED026-D7BC-0CCF-FE54-74009477E8D9}"/>
              </a:ext>
            </a:extLst>
          </p:cNvPr>
          <p:cNvSpPr txBox="1"/>
          <p:nvPr/>
        </p:nvSpPr>
        <p:spPr>
          <a:xfrm>
            <a:off x="2010333" y="2539688"/>
            <a:ext cx="7838758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provide</a:t>
            </a:r>
            <a:r>
              <a:rPr lang="it-IT" sz="2000"/>
              <a:t> </a:t>
            </a:r>
            <a:r>
              <a:rPr lang="it-IT" sz="2000" err="1"/>
              <a:t>results</a:t>
            </a:r>
            <a:r>
              <a:rPr lang="it-IT" sz="2000"/>
              <a:t> for a </a:t>
            </a:r>
            <a:r>
              <a:rPr lang="it-IT" sz="2000" err="1"/>
              <a:t>simulation</a:t>
            </a:r>
            <a:r>
              <a:rPr lang="it-IT" sz="2000"/>
              <a:t> with the following </a:t>
            </a:r>
            <a:r>
              <a:rPr lang="it-IT" sz="2000" err="1"/>
              <a:t>parameters</a:t>
            </a:r>
            <a:r>
              <a:rPr lang="it-IT" sz="2000"/>
              <a:t>:</a:t>
            </a:r>
            <a:br>
              <a:rPr lang="it-IT" sz="2000"/>
            </a:b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Time </a:t>
            </a:r>
            <a:r>
              <a:rPr lang="it-IT" sz="2000" b="1" err="1"/>
              <a:t>horizon</a:t>
            </a:r>
            <a:r>
              <a:rPr lang="it-IT" sz="2000"/>
              <a:t> T = 50000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Budget</a:t>
            </a:r>
            <a:r>
              <a:rPr lang="it-IT" sz="2000"/>
              <a:t> B = 80000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Price set P</a:t>
            </a:r>
            <a:r>
              <a:rPr lang="it-IT" sz="2000"/>
              <a:t> on the </a:t>
            </a:r>
            <a:r>
              <a:rPr lang="it-IT" sz="2000" err="1"/>
              <a:t>interval</a:t>
            </a:r>
            <a:r>
              <a:rPr lang="it-IT" sz="2000"/>
              <a:t> [0,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 err="1"/>
              <a:t>Number</a:t>
            </a:r>
            <a:r>
              <a:rPr lang="it-IT" sz="2000" b="1"/>
              <a:t> of Products: </a:t>
            </a:r>
            <a:r>
              <a:rPr lang="it-IT" sz="2000"/>
              <a:t>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/>
          </a:p>
          <a:p>
            <a:r>
              <a:rPr lang="it-IT" sz="2000"/>
              <a:t>For </a:t>
            </a:r>
            <a:r>
              <a:rPr lang="it-IT" sz="2000" err="1"/>
              <a:t>measuring</a:t>
            </a:r>
            <a:r>
              <a:rPr lang="it-IT" sz="2000"/>
              <a:t> the </a:t>
            </a:r>
            <a:r>
              <a:rPr lang="it-IT" sz="2000" err="1"/>
              <a:t>uncertainty</a:t>
            </a:r>
            <a:r>
              <a:rPr lang="it-IT" sz="2000"/>
              <a:t> on the </a:t>
            </a:r>
            <a:r>
              <a:rPr lang="it-IT" sz="2000" err="1"/>
              <a:t>result</a:t>
            </a:r>
            <a:r>
              <a:rPr lang="it-IT" sz="2000"/>
              <a:t> the </a:t>
            </a:r>
            <a:r>
              <a:rPr lang="it-IT" sz="2000" err="1"/>
              <a:t>simulation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executed</a:t>
            </a:r>
            <a:r>
              <a:rPr lang="it-IT" sz="2000"/>
              <a:t> over 5 trials</a:t>
            </a:r>
          </a:p>
        </p:txBody>
      </p:sp>
    </p:spTree>
    <p:extLst>
      <p:ext uri="{BB962C8B-B14F-4D97-AF65-F5344CB8AC3E}">
        <p14:creationId xmlns:p14="http://schemas.microsoft.com/office/powerpoint/2010/main" val="3412883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1EABC-ACCA-FA7E-0266-3DCED69A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E574A07D-2838-070F-467C-E155810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F9DF2E4A-1B1E-6178-629B-3302F74E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4929AC4-C37D-75CE-9176-7122A066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35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B110A78-BEBF-232E-6E14-FD187DDC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5152106-2340-6931-3815-F73420E7BB7E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4</a:t>
            </a:r>
          </a:p>
        </p:txBody>
      </p:sp>
      <p:pic>
        <p:nvPicPr>
          <p:cNvPr id="3" name="Immagine 2" descr="Immagine che contiene testo, diagramma, line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F270C113-B522-93E3-3AC7-4BE30BB7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93" y="1715532"/>
            <a:ext cx="11306736" cy="391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02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5103C-FBCF-2DD2-73CC-BC592B754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44F71A0-2EC3-6BEE-20B1-74DCC130C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49" y="3139504"/>
            <a:ext cx="4179570" cy="400466"/>
          </a:xfrm>
        </p:spPr>
        <p:txBody>
          <a:bodyPr rtlCol="0"/>
          <a:lstStyle/>
          <a:p>
            <a:pPr rtl="0"/>
            <a:r>
              <a:rPr lang="it-IT" sz="3200" b="1" err="1"/>
              <a:t>Requirement</a:t>
            </a:r>
            <a:r>
              <a:rPr lang="it-IT" sz="3200" b="1"/>
              <a:t> 5</a:t>
            </a:r>
            <a:br>
              <a:rPr lang="it-IT" b="1"/>
            </a:br>
            <a:endParaRPr lang="it-IT" b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ECA63B-9425-56D0-768B-3864AC9B7C26}"/>
              </a:ext>
            </a:extLst>
          </p:cNvPr>
          <p:cNvSpPr txBox="1"/>
          <p:nvPr/>
        </p:nvSpPr>
        <p:spPr>
          <a:xfrm>
            <a:off x="6411247" y="3339915"/>
            <a:ext cx="529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err="1"/>
              <a:t>Slightly</a:t>
            </a:r>
            <a:r>
              <a:rPr lang="it-IT" sz="2000"/>
              <a:t> non-</a:t>
            </a:r>
            <a:r>
              <a:rPr lang="it-IT" sz="2000" err="1"/>
              <a:t>stationary</a:t>
            </a:r>
            <a:r>
              <a:rPr lang="it-IT" sz="2000"/>
              <a:t> </a:t>
            </a:r>
            <a:r>
              <a:rPr lang="it-IT" sz="2000" err="1"/>
              <a:t>environment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874851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CDBA-0F26-5C7A-DD01-AA65A1F7D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1ACE1-6A69-BA7B-044D-9A13F3F9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20" y="318122"/>
            <a:ext cx="4014199" cy="907126"/>
          </a:xfrm>
        </p:spPr>
        <p:txBody>
          <a:bodyPr rtlCol="0"/>
          <a:lstStyle/>
          <a:p>
            <a:pPr rtl="0"/>
            <a:r>
              <a:rPr lang="it-IT" b="1"/>
              <a:t>Environment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0526E6-0000-38CA-4451-14234B46C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945019"/>
            <a:ext cx="2882475" cy="823912"/>
          </a:xfrm>
        </p:spPr>
        <p:txBody>
          <a:bodyPr rtlCol="0"/>
          <a:lstStyle/>
          <a:p>
            <a:pPr rtl="0"/>
            <a:r>
              <a:rPr lang="it-IT" sz="2400"/>
              <a:t>Company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E1E4DC8-2DCF-F608-0582-A397AA6EC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2865476"/>
            <a:ext cx="3771929" cy="24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Multiple product selling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Budget constraints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it-IT" sz="2000" noProof="1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10AED85-7067-81D1-6821-6C3FF5951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7032" y="1945019"/>
            <a:ext cx="2896671" cy="823912"/>
          </a:xfrm>
        </p:spPr>
        <p:txBody>
          <a:bodyPr rtlCol="0"/>
          <a:lstStyle/>
          <a:p>
            <a:pPr rtl="0"/>
            <a:r>
              <a:rPr lang="it-IT" sz="2400"/>
              <a:t>Buyer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D31C35-8DB9-D19F-1D68-EA7E7A667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7032" y="2865475"/>
            <a:ext cx="4012142" cy="31083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err="1">
                <a:solidFill>
                  <a:srgbClr val="FF0000"/>
                </a:solidFill>
              </a:rPr>
              <a:t>Slightly</a:t>
            </a:r>
            <a:r>
              <a:rPr lang="it-IT" sz="2000">
                <a:solidFill>
                  <a:srgbClr val="FF0000"/>
                </a:solidFill>
              </a:rPr>
              <a:t> Non-</a:t>
            </a:r>
            <a:r>
              <a:rPr lang="it-IT" sz="2000" err="1">
                <a:solidFill>
                  <a:srgbClr val="FF0000"/>
                </a:solidFill>
              </a:rPr>
              <a:t>stationary</a:t>
            </a:r>
            <a:r>
              <a:rPr lang="it-IT" sz="2000">
                <a:solidFill>
                  <a:srgbClr val="404040"/>
                </a:solidFill>
              </a:rPr>
              <a:t> </a:t>
            </a:r>
            <a:r>
              <a:rPr lang="it-IT" sz="2000" err="1">
                <a:solidFill>
                  <a:srgbClr val="404040"/>
                </a:solidFill>
              </a:rPr>
              <a:t>behavior</a:t>
            </a:r>
            <a:endParaRPr lang="it-IT" sz="2000">
              <a:solidFill>
                <a:srgbClr val="40404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err="1">
                <a:ea typeface="+mn-lt"/>
                <a:cs typeface="+mn-lt"/>
              </a:rPr>
              <a:t>Adversarial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valuations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changing</a:t>
            </a:r>
            <a:r>
              <a:rPr lang="it-IT" sz="2000">
                <a:ea typeface="+mn-lt"/>
                <a:cs typeface="+mn-lt"/>
              </a:rPr>
              <a:t> over time in a </a:t>
            </a:r>
            <a:r>
              <a:rPr lang="it-IT" sz="2000" err="1">
                <a:ea typeface="+mn-lt"/>
                <a:cs typeface="+mn-lt"/>
              </a:rPr>
              <a:t>fixed</a:t>
            </a:r>
            <a:r>
              <a:rPr lang="it-IT" sz="2000">
                <a:ea typeface="+mn-lt"/>
                <a:cs typeface="+mn-lt"/>
              </a:rPr>
              <a:t>, </a:t>
            </a:r>
            <a:r>
              <a:rPr lang="it-IT" sz="2000" err="1">
                <a:ea typeface="+mn-lt"/>
                <a:cs typeface="+mn-lt"/>
              </a:rPr>
              <a:t>predetermined</a:t>
            </a:r>
            <a:r>
              <a:rPr lang="it-IT" sz="2000">
                <a:ea typeface="+mn-lt"/>
                <a:cs typeface="+mn-lt"/>
              </a:rPr>
              <a:t> way.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CDC8045-66F5-1AC8-1E28-1F8B764A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9C837A4E-F1B3-7317-FAB0-853D4A83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A06270A-A462-44B6-2256-E461E406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37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B5C41D3-A7CB-4B28-08B5-3D74F17D4175}"/>
              </a:ext>
            </a:extLst>
          </p:cNvPr>
          <p:cNvSpPr txBox="1"/>
          <p:nvPr/>
        </p:nvSpPr>
        <p:spPr>
          <a:xfrm>
            <a:off x="2024911" y="874692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639640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F60F9-39DC-63F6-9E62-8C97A856C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613FE3-23F4-B6A1-F3A6-55C8998E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391620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Proposed</a:t>
            </a:r>
            <a:r>
              <a:rPr lang="it-IT" b="1"/>
              <a:t> Solutions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96203F2-1A8E-6AEC-CF8E-DC80FBB2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0C0FA09-E5AC-60D6-869F-9C81590E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95EAE8F-0C77-D2A1-2BC8-94E55E7D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38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84AF6BB-E138-E3D8-DC72-7724E981C652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47AA5C-C5C1-B7EF-F30B-C2B5B81E76A8}"/>
              </a:ext>
            </a:extLst>
          </p:cNvPr>
          <p:cNvSpPr txBox="1"/>
          <p:nvPr/>
        </p:nvSpPr>
        <p:spPr>
          <a:xfrm>
            <a:off x="4326086" y="1987823"/>
            <a:ext cx="4291244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Using UCB with </a:t>
            </a:r>
            <a:r>
              <a:rPr lang="en-US" b="1"/>
              <a:t>Sliding Window</a:t>
            </a:r>
            <a:r>
              <a:rPr lang="en-US"/>
              <a:t>: </a:t>
            </a:r>
            <a:r>
              <a:rPr lang="en-US">
                <a:ea typeface="+mn-lt"/>
                <a:cs typeface="+mn-lt"/>
              </a:rPr>
              <a:t>we empirically choose a window size W, such that only the most recent W samples are considered when computing the UCB.</a:t>
            </a:r>
            <a:endParaRPr lang="it-IT">
              <a:ea typeface="+mn-lt"/>
              <a:cs typeface="+mn-lt"/>
            </a:endParaRPr>
          </a:p>
          <a:p>
            <a:pPr marL="742950" lvl="1" indent="-285750">
              <a:buFont typeface="Courier New,monospace"/>
              <a:buChar char="o"/>
            </a:pPr>
            <a:endParaRPr lang="it-IT" sz="2000">
              <a:solidFill>
                <a:srgbClr val="40404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77B1DC1-78FD-CDBA-472B-3B5361D79B14}"/>
              </a:ext>
            </a:extLst>
          </p:cNvPr>
          <p:cNvSpPr txBox="1"/>
          <p:nvPr/>
        </p:nvSpPr>
        <p:spPr>
          <a:xfrm>
            <a:off x="1501887" y="4125109"/>
            <a:ext cx="9854379" cy="10054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000"/>
              </a:spcBef>
            </a:pPr>
            <a:r>
              <a:rPr lang="it-IT" sz="1700" b="1">
                <a:solidFill>
                  <a:srgbClr val="404040"/>
                </a:solidFill>
              </a:rPr>
              <a:t>Baseline a Priori</a:t>
            </a:r>
            <a:endParaRPr lang="en-US" sz="1700" err="1"/>
          </a:p>
          <a:p>
            <a:pPr>
              <a:spcBef>
                <a:spcPts val="1000"/>
              </a:spcBef>
            </a:pP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Compute the </a:t>
            </a:r>
            <a:r>
              <a:rPr lang="it-IT" sz="1700" b="1" err="1">
                <a:solidFill>
                  <a:srgbClr val="404040"/>
                </a:solidFill>
                <a:ea typeface="+mn-lt"/>
                <a:cs typeface="+mn-lt"/>
              </a:rPr>
              <a:t>expected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 utility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for the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initial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and the target buyer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distributions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. Take the </a:t>
            </a:r>
            <a:r>
              <a:rPr lang="it-IT" sz="1700" b="1" err="1">
                <a:solidFill>
                  <a:srgbClr val="404040"/>
                </a:solidFill>
                <a:ea typeface="+mn-lt"/>
                <a:cs typeface="+mn-lt"/>
              </a:rPr>
              <a:t>average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of the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two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optimal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utilities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as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reference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benchmark.</a:t>
            </a:r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E871C7-78F2-CB45-0AE8-2C2DF6AF3AC5}"/>
              </a:ext>
            </a:extLst>
          </p:cNvPr>
          <p:cNvSpPr txBox="1"/>
          <p:nvPr/>
        </p:nvSpPr>
        <p:spPr>
          <a:xfrm>
            <a:off x="1501887" y="5346550"/>
            <a:ext cx="9854379" cy="7437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000"/>
              </a:spcBef>
            </a:pPr>
            <a:r>
              <a:rPr lang="it-IT" sz="1700" b="1">
                <a:solidFill>
                  <a:srgbClr val="404040"/>
                </a:solidFill>
              </a:rPr>
              <a:t>Baseline a Posteriori</a:t>
            </a:r>
            <a:endParaRPr lang="en-US" sz="1700"/>
          </a:p>
          <a:p>
            <a:pPr>
              <a:spcBef>
                <a:spcPts val="1000"/>
              </a:spcBef>
            </a:pP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At </a:t>
            </a:r>
            <a:r>
              <a:rPr lang="it-IT" sz="1700" b="1" err="1">
                <a:solidFill>
                  <a:srgbClr val="404040"/>
                </a:solidFill>
                <a:ea typeface="+mn-lt"/>
                <a:cs typeface="+mn-lt"/>
              </a:rPr>
              <a:t>each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 round 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, 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compute the </a:t>
            </a:r>
            <a:r>
              <a:rPr lang="it-IT" sz="1700" b="1" err="1">
                <a:solidFill>
                  <a:srgbClr val="404040"/>
                </a:solidFill>
                <a:ea typeface="+mn-lt"/>
                <a:cs typeface="+mn-lt"/>
              </a:rPr>
              <a:t>optimal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b="1" err="1">
                <a:solidFill>
                  <a:srgbClr val="404040"/>
                </a:solidFill>
                <a:ea typeface="+mn-lt"/>
                <a:cs typeface="+mn-lt"/>
              </a:rPr>
              <a:t>expected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 utility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given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the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current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buyer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distribution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(</a:t>
            </a:r>
            <a:r>
              <a:rPr lang="it-IT" sz="1700" b="1" err="1">
                <a:solidFill>
                  <a:srgbClr val="404040"/>
                </a:solidFill>
                <a:ea typeface="+mn-lt"/>
                <a:cs typeface="+mn-lt"/>
              </a:rPr>
              <a:t>μt,σ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)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5" name="Rettangolo 13">
            <a:extLst>
              <a:ext uri="{FF2B5EF4-FFF2-40B4-BE49-F238E27FC236}">
                <a16:creationId xmlns:a16="http://schemas.microsoft.com/office/drawing/2014/main" id="{0BF541E9-BDD9-CA7E-A2D9-01237D2783E1}"/>
              </a:ext>
            </a:extLst>
          </p:cNvPr>
          <p:cNvSpPr/>
          <p:nvPr/>
        </p:nvSpPr>
        <p:spPr>
          <a:xfrm>
            <a:off x="4295225" y="1922019"/>
            <a:ext cx="4280620" cy="133519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968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D9770-8181-01EB-1A69-EA866C0FD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0D0B401-DD18-68A7-A7C1-C9BF2159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51DDD419-7121-8EDB-9F64-7743A85D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92505ED-D359-036C-348F-7136D9F7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04C70C3-86D6-20CA-A186-DE1F89B1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20" y="369736"/>
            <a:ext cx="2794999" cy="848133"/>
          </a:xfrm>
        </p:spPr>
        <p:txBody>
          <a:bodyPr/>
          <a:lstStyle/>
          <a:p>
            <a:r>
              <a:rPr lang="it-IT" b="1" err="1"/>
              <a:t>simulation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3503607-8F67-2D61-3D70-BDE6E0B4C51D}"/>
              </a:ext>
            </a:extLst>
          </p:cNvPr>
          <p:cNvSpPr txBox="1"/>
          <p:nvPr/>
        </p:nvSpPr>
        <p:spPr>
          <a:xfrm>
            <a:off x="2005246" y="913554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5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611B0A8-3F4A-B049-0F98-2239CCADA325}"/>
              </a:ext>
            </a:extLst>
          </p:cNvPr>
          <p:cNvSpPr txBox="1"/>
          <p:nvPr/>
        </p:nvSpPr>
        <p:spPr>
          <a:xfrm>
            <a:off x="1745750" y="1840589"/>
            <a:ext cx="9235758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provide</a:t>
            </a:r>
            <a:r>
              <a:rPr lang="it-IT" sz="2000"/>
              <a:t> </a:t>
            </a:r>
            <a:r>
              <a:rPr lang="it-IT" sz="2000" err="1"/>
              <a:t>results</a:t>
            </a:r>
            <a:r>
              <a:rPr lang="it-IT" sz="2000"/>
              <a:t> for a </a:t>
            </a:r>
            <a:r>
              <a:rPr lang="it-IT" sz="2000" err="1"/>
              <a:t>simulation</a:t>
            </a:r>
            <a:r>
              <a:rPr lang="it-IT" sz="2000"/>
              <a:t> with the following </a:t>
            </a:r>
            <a:r>
              <a:rPr lang="it-IT" sz="2000" err="1"/>
              <a:t>parameters</a:t>
            </a:r>
            <a:r>
              <a:rPr lang="it-IT" sz="2000"/>
              <a:t>:</a:t>
            </a:r>
            <a:br>
              <a:rPr lang="it-IT" sz="2000"/>
            </a:b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Time </a:t>
            </a:r>
            <a:r>
              <a:rPr lang="it-IT" sz="2000" b="1" err="1"/>
              <a:t>horizon</a:t>
            </a:r>
            <a:r>
              <a:rPr lang="it-IT" sz="2000"/>
              <a:t> T = 10000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Budget</a:t>
            </a:r>
            <a:r>
              <a:rPr lang="it-IT" sz="2000"/>
              <a:t> B = 16000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Price set P</a:t>
            </a:r>
            <a:r>
              <a:rPr lang="it-IT" sz="2000"/>
              <a:t> on the </a:t>
            </a:r>
            <a:r>
              <a:rPr lang="it-IT" sz="2000" err="1"/>
              <a:t>interval</a:t>
            </a:r>
            <a:r>
              <a:rPr lang="it-IT" sz="2000"/>
              <a:t> [0,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 err="1"/>
              <a:t>Number</a:t>
            </a:r>
            <a:r>
              <a:rPr lang="it-IT" sz="2000" b="1"/>
              <a:t> of Products </a:t>
            </a:r>
            <a:r>
              <a:rPr lang="it-IT" sz="2000"/>
              <a:t>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>
                <a:ea typeface="+mn-lt"/>
                <a:cs typeface="+mn-lt"/>
              </a:rPr>
              <a:t>Window size </a:t>
            </a:r>
            <a:r>
              <a:rPr lang="it-IT" sz="2000">
                <a:ea typeface="+mn-lt"/>
                <a:cs typeface="+mn-lt"/>
              </a:rPr>
              <a:t>2500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 err="1">
                <a:ea typeface="+mn-lt"/>
                <a:cs typeface="+mn-lt"/>
              </a:rPr>
              <a:t>Covariance</a:t>
            </a:r>
            <a:r>
              <a:rPr lang="it-IT" sz="2000" b="1">
                <a:ea typeface="+mn-lt"/>
                <a:cs typeface="+mn-lt"/>
              </a:rPr>
              <a:t> Matrix</a:t>
            </a:r>
            <a:r>
              <a:rPr lang="it-IT" sz="2000">
                <a:ea typeface="+mn-lt"/>
                <a:cs typeface="+mn-lt"/>
              </a:rPr>
              <a:t> [[0.1, 0.05, 0.02], [0.05, 0.1, 0.03], [0.02, 0.03, 0.1]], </a:t>
            </a:r>
            <a:r>
              <a:rPr lang="it-IT" sz="2000" err="1">
                <a:ea typeface="+mn-lt"/>
                <a:cs typeface="+mn-lt"/>
              </a:rPr>
              <a:t>fixed</a:t>
            </a:r>
            <a:endParaRPr lang="it-IT"/>
          </a:p>
          <a:p>
            <a:pPr marL="342900" indent="-342900">
              <a:buFont typeface="Wingdings"/>
              <a:buChar char="§"/>
            </a:pPr>
            <a:r>
              <a:rPr lang="it-IT" sz="2000" b="1" err="1">
                <a:ea typeface="+mn-lt"/>
                <a:cs typeface="+mn-lt"/>
              </a:rPr>
              <a:t>Initial</a:t>
            </a:r>
            <a:r>
              <a:rPr lang="it-IT" sz="2000" b="1">
                <a:ea typeface="+mn-lt"/>
                <a:cs typeface="+mn-lt"/>
              </a:rPr>
              <a:t> Mean </a:t>
            </a:r>
            <a:r>
              <a:rPr lang="it-IT" sz="2000" b="1" err="1">
                <a:ea typeface="+mn-lt"/>
                <a:cs typeface="+mn-lt"/>
              </a:rPr>
              <a:t>vector</a:t>
            </a:r>
            <a:r>
              <a:rPr lang="it-IT" sz="2000">
                <a:ea typeface="+mn-lt"/>
                <a:cs typeface="+mn-lt"/>
              </a:rPr>
              <a:t> [0.6, 0.5, 0.7]</a:t>
            </a:r>
          </a:p>
          <a:p>
            <a:pPr marL="342900" indent="-342900">
              <a:buFont typeface="Wingdings"/>
              <a:buChar char="§"/>
            </a:pPr>
            <a:r>
              <a:rPr lang="it-IT" sz="2000" b="1">
                <a:ea typeface="+mn-lt"/>
                <a:cs typeface="+mn-lt"/>
              </a:rPr>
              <a:t>Target Mean </a:t>
            </a:r>
            <a:r>
              <a:rPr lang="it-IT" sz="2000" b="1" err="1">
                <a:ea typeface="+mn-lt"/>
                <a:cs typeface="+mn-lt"/>
              </a:rPr>
              <a:t>vector</a:t>
            </a:r>
            <a:r>
              <a:rPr lang="it-IT" sz="2000">
                <a:ea typeface="+mn-lt"/>
                <a:cs typeface="+mn-lt"/>
              </a:rPr>
              <a:t> [0.4, 0.6, 0.5]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>
              <a:ea typeface="+mn-lt"/>
              <a:cs typeface="+mn-lt"/>
            </a:endParaRPr>
          </a:p>
          <a:p>
            <a:r>
              <a:rPr lang="it-IT" sz="2000"/>
              <a:t>For </a:t>
            </a:r>
            <a:r>
              <a:rPr lang="it-IT" sz="2000" err="1"/>
              <a:t>measuring</a:t>
            </a:r>
            <a:r>
              <a:rPr lang="it-IT" sz="2000"/>
              <a:t> the </a:t>
            </a:r>
            <a:r>
              <a:rPr lang="it-IT" sz="2000" err="1"/>
              <a:t>uncertainty</a:t>
            </a:r>
            <a:r>
              <a:rPr lang="it-IT" sz="2000"/>
              <a:t> on the </a:t>
            </a:r>
            <a:r>
              <a:rPr lang="it-IT" sz="2000" err="1"/>
              <a:t>result</a:t>
            </a:r>
            <a:r>
              <a:rPr lang="it-IT" sz="2000"/>
              <a:t> the </a:t>
            </a:r>
            <a:r>
              <a:rPr lang="it-IT" sz="2000" err="1"/>
              <a:t>simulation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executed</a:t>
            </a:r>
            <a:r>
              <a:rPr lang="it-IT" sz="2000"/>
              <a:t> over 5 trials</a:t>
            </a:r>
          </a:p>
        </p:txBody>
      </p:sp>
    </p:spTree>
    <p:extLst>
      <p:ext uri="{BB962C8B-B14F-4D97-AF65-F5344CB8AC3E}">
        <p14:creationId xmlns:p14="http://schemas.microsoft.com/office/powerpoint/2010/main" val="403040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2C1B1-CA04-60DA-7A5E-E53F27387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FED80C-A50C-07FA-65BA-C677FD56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02239"/>
            <a:ext cx="8421688" cy="1325563"/>
          </a:xfrm>
        </p:spPr>
        <p:txBody>
          <a:bodyPr rtlCol="0"/>
          <a:lstStyle/>
          <a:p>
            <a:pPr rtl="0"/>
            <a:r>
              <a:rPr lang="it-IT" err="1"/>
              <a:t>Parameters</a:t>
            </a:r>
            <a:r>
              <a:rPr lang="it-IT"/>
              <a:t> and interaction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CA3AFDC2-2408-A5B5-E35B-A2314B12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Online Learning Application Project 2025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1E2EB7E-2082-C30A-F29B-78387381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CCE8F74-211F-93B0-F1C4-91558C06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D473D4C-1089-A527-1249-680FC5DCE500}"/>
                  </a:ext>
                </a:extLst>
              </p:cNvPr>
              <p:cNvSpPr txBox="1"/>
              <p:nvPr/>
            </p:nvSpPr>
            <p:spPr>
              <a:xfrm>
                <a:off x="1356851" y="1798146"/>
                <a:ext cx="4114800" cy="4052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/>
                  <a:t>Given: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/>
                  <a:t>A time </a:t>
                </a:r>
                <a:r>
                  <a:rPr lang="it-IT" err="1"/>
                  <a:t>horizon</a:t>
                </a:r>
                <a:r>
                  <a:rPr lang="it-IT"/>
                  <a:t> of </a:t>
                </a:r>
                <a:r>
                  <a:rPr lang="it-IT" b="1"/>
                  <a:t>T</a:t>
                </a:r>
                <a:r>
                  <a:rPr lang="it-IT"/>
                  <a:t> rounds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/>
                  <a:t>The </a:t>
                </a:r>
                <a:r>
                  <a:rPr lang="it-IT" err="1"/>
                  <a:t>number</a:t>
                </a:r>
                <a:r>
                  <a:rPr lang="it-IT"/>
                  <a:t> of products </a:t>
                </a:r>
                <a:r>
                  <a:rPr lang="it-IT" b="1"/>
                  <a:t>N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/>
                  <a:t>The set of </a:t>
                </a:r>
                <a:r>
                  <a:rPr lang="it-IT" err="1"/>
                  <a:t>possible</a:t>
                </a:r>
                <a:r>
                  <a:rPr lang="it-IT"/>
                  <a:t> prices </a:t>
                </a:r>
                <a:r>
                  <a:rPr lang="it-IT" b="1"/>
                  <a:t>P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/>
                  <a:t>The production </a:t>
                </a:r>
                <a:r>
                  <a:rPr lang="it-IT" err="1"/>
                  <a:t>capacity</a:t>
                </a:r>
                <a:r>
                  <a:rPr lang="it-IT"/>
                  <a:t> </a:t>
                </a:r>
                <a:r>
                  <a:rPr lang="it-IT" b="1"/>
                  <a:t>B</a:t>
                </a:r>
                <a:r>
                  <a:rPr lang="it-IT"/>
                  <a:t> </a:t>
                </a:r>
                <a:r>
                  <a:rPr lang="it-IT" sz="1600"/>
                  <a:t>(</a:t>
                </a:r>
                <a:r>
                  <a:rPr lang="it-IT" sz="1600" err="1"/>
                  <a:t>expressed</a:t>
                </a:r>
                <a:r>
                  <a:rPr lang="it-IT" sz="1600"/>
                  <a:t> </a:t>
                </a:r>
                <a:r>
                  <a:rPr lang="it-IT" sz="1600" err="1"/>
                  <a:t>as</a:t>
                </a:r>
                <a:r>
                  <a:rPr lang="it-IT" sz="1600"/>
                  <a:t> the </a:t>
                </a:r>
                <a:r>
                  <a:rPr lang="it-IT" sz="1600" err="1"/>
                  <a:t>total</a:t>
                </a:r>
                <a:r>
                  <a:rPr lang="it-IT" sz="1600"/>
                  <a:t> </a:t>
                </a:r>
                <a:r>
                  <a:rPr lang="it-IT" sz="1600" err="1"/>
                  <a:t>number</a:t>
                </a:r>
                <a:r>
                  <a:rPr lang="it-IT" sz="1600"/>
                  <a:t> of products </a:t>
                </a:r>
                <a:r>
                  <a:rPr lang="it-IT" sz="1600" err="1"/>
                  <a:t>that</a:t>
                </a:r>
                <a:r>
                  <a:rPr lang="it-IT" sz="1600"/>
                  <a:t> the company can produce)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/>
                  <a:t>The </a:t>
                </a:r>
                <a:r>
                  <a:rPr lang="it-IT" err="1"/>
                  <a:t>valuation</a:t>
                </a:r>
                <a:r>
                  <a:rPr lang="it-IT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/>
                  <a:t> of the buyer for </a:t>
                </a:r>
                <a:r>
                  <a:rPr lang="it-IT" err="1"/>
                  <a:t>each</a:t>
                </a:r>
                <a:r>
                  <a:rPr lang="it-IT"/>
                  <a:t> </a:t>
                </a:r>
                <a:r>
                  <a:rPr lang="it-IT" err="1"/>
                  <a:t>type</a:t>
                </a:r>
                <a:r>
                  <a:rPr lang="it-IT"/>
                  <a:t> of product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it-IT"/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D473D4C-1089-A527-1249-680FC5DCE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51" y="1798146"/>
                <a:ext cx="4114800" cy="405200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E02FEEA-9D28-C8EE-106E-0F0ED641EC4A}"/>
              </a:ext>
            </a:extLst>
          </p:cNvPr>
          <p:cNvSpPr txBox="1"/>
          <p:nvPr/>
        </p:nvSpPr>
        <p:spPr>
          <a:xfrm>
            <a:off x="6720351" y="1838990"/>
            <a:ext cx="47194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At </a:t>
            </a:r>
            <a:r>
              <a:rPr lang="it-IT" err="1"/>
              <a:t>each</a:t>
            </a:r>
            <a:r>
              <a:rPr lang="it-IT"/>
              <a:t> round:</a:t>
            </a:r>
          </a:p>
          <a:p>
            <a:endParaRPr lang="it-IT"/>
          </a:p>
          <a:p>
            <a:pPr marL="342900" indent="-342900">
              <a:buFont typeface="+mj-lt"/>
              <a:buAutoNum type="arabicPeriod"/>
            </a:pPr>
            <a:r>
              <a:rPr lang="it-IT"/>
              <a:t>The company </a:t>
            </a:r>
            <a:r>
              <a:rPr lang="it-IT" err="1"/>
              <a:t>chooses</a:t>
            </a:r>
            <a:r>
              <a:rPr lang="it-IT"/>
              <a:t> the </a:t>
            </a:r>
            <a:r>
              <a:rPr lang="it-IT" err="1"/>
              <a:t>types</a:t>
            </a:r>
            <a:r>
              <a:rPr lang="it-IT"/>
              <a:t> of product to sell and set the price for </a:t>
            </a:r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type</a:t>
            </a:r>
            <a:r>
              <a:rPr lang="it-IT"/>
              <a:t> of product</a:t>
            </a:r>
          </a:p>
          <a:p>
            <a:pPr marL="342900" indent="-342900">
              <a:buFont typeface="+mj-lt"/>
              <a:buAutoNum type="arabicPeriod"/>
            </a:pPr>
            <a:endParaRPr lang="it-IT"/>
          </a:p>
          <a:p>
            <a:pPr marL="342900" indent="-342900">
              <a:buFont typeface="+mj-lt"/>
              <a:buAutoNum type="arabicPeriod"/>
            </a:pPr>
            <a:r>
              <a:rPr lang="it-IT"/>
              <a:t>A buyer with a </a:t>
            </a:r>
            <a:r>
              <a:rPr lang="it-IT" err="1"/>
              <a:t>valuation</a:t>
            </a:r>
            <a:r>
              <a:rPr lang="it-IT"/>
              <a:t> for </a:t>
            </a:r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type</a:t>
            </a:r>
            <a:r>
              <a:rPr lang="it-IT"/>
              <a:t> of product </a:t>
            </a:r>
            <a:r>
              <a:rPr lang="it-IT" err="1"/>
              <a:t>arrives</a:t>
            </a:r>
            <a:endParaRPr lang="it-IT"/>
          </a:p>
          <a:p>
            <a:pPr marL="342900" indent="-342900">
              <a:buFont typeface="+mj-lt"/>
              <a:buAutoNum type="arabicPeriod"/>
            </a:pPr>
            <a:endParaRPr lang="it-IT"/>
          </a:p>
          <a:p>
            <a:pPr marL="342900" indent="-342900">
              <a:buFont typeface="+mj-lt"/>
              <a:buAutoNum type="arabicPeriod"/>
            </a:pPr>
            <a:r>
              <a:rPr lang="it-IT"/>
              <a:t>The buyer </a:t>
            </a:r>
            <a:r>
              <a:rPr lang="it-IT" err="1"/>
              <a:t>buys</a:t>
            </a:r>
            <a:r>
              <a:rPr lang="it-IT"/>
              <a:t> a </a:t>
            </a:r>
            <a:r>
              <a:rPr lang="it-IT" err="1"/>
              <a:t>unit</a:t>
            </a:r>
            <a:r>
              <a:rPr lang="it-IT"/>
              <a:t> of product </a:t>
            </a:r>
            <a:r>
              <a:rPr lang="it-IT" err="1"/>
              <a:t>if</a:t>
            </a:r>
            <a:r>
              <a:rPr lang="it-IT"/>
              <a:t> the price </a:t>
            </a:r>
            <a:r>
              <a:rPr lang="it-IT" err="1"/>
              <a:t>smaller</a:t>
            </a:r>
            <a:r>
              <a:rPr lang="it-IT"/>
              <a:t> </a:t>
            </a:r>
            <a:r>
              <a:rPr lang="it-IT" err="1"/>
              <a:t>than</a:t>
            </a:r>
            <a:r>
              <a:rPr lang="it-IT"/>
              <a:t> </a:t>
            </a:r>
            <a:r>
              <a:rPr lang="it-IT" err="1"/>
              <a:t>his</a:t>
            </a:r>
            <a:r>
              <a:rPr lang="it-IT"/>
              <a:t> </a:t>
            </a:r>
            <a:r>
              <a:rPr lang="it-IT" err="1"/>
              <a:t>valuation</a:t>
            </a:r>
            <a:endParaRPr lang="it-IT"/>
          </a:p>
          <a:p>
            <a:pPr marL="342900" indent="-342900">
              <a:buFont typeface="+mj-lt"/>
              <a:buAutoNum type="arabicPeriod"/>
            </a:pPr>
            <a:endParaRPr lang="it-IT"/>
          </a:p>
          <a:p>
            <a:pPr marL="342900" indent="-342900">
              <a:buFont typeface="+mj-lt"/>
              <a:buAutoNum type="arabicPeriod"/>
            </a:pPr>
            <a:r>
              <a:rPr lang="it-IT" err="1"/>
              <a:t>If</a:t>
            </a:r>
            <a:r>
              <a:rPr lang="it-IT"/>
              <a:t> the product </a:t>
            </a:r>
            <a:r>
              <a:rPr lang="it-IT" err="1"/>
              <a:t>is</a:t>
            </a:r>
            <a:r>
              <a:rPr lang="it-IT"/>
              <a:t> sold, the budget of the company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decreased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120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1EABC-ACCA-FA7E-0266-3DCED69A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E574A07D-2838-070F-467C-E155810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F9DF2E4A-1B1E-6178-629B-3302F74E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4929AC4-C37D-75CE-9176-7122A066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40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B110A78-BEBF-232E-6E14-FD187DDC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5152106-2340-6931-3815-F73420E7BB7E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5</a:t>
            </a:r>
          </a:p>
        </p:txBody>
      </p:sp>
      <p:pic>
        <p:nvPicPr>
          <p:cNvPr id="2" name="Immagine 1" descr="Immagine che contiene testo, diagramma, linea, schermata&#10;&#10;Il contenuto generato dall&amp;#39;IA potrebbe non essere corretto.">
            <a:extLst>
              <a:ext uri="{FF2B5EF4-FFF2-40B4-BE49-F238E27FC236}">
                <a16:creationId xmlns:a16="http://schemas.microsoft.com/office/drawing/2014/main" id="{3ED093CD-93B6-988D-726D-42E1D37F26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2" b="50115"/>
          <a:stretch>
            <a:fillRect/>
          </a:stretch>
        </p:blipFill>
        <p:spPr>
          <a:xfrm>
            <a:off x="917252" y="2129117"/>
            <a:ext cx="10716095" cy="338747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DF272F4-2A1B-4917-C158-05CF49391F0C}"/>
              </a:ext>
            </a:extLst>
          </p:cNvPr>
          <p:cNvSpPr txBox="1"/>
          <p:nvPr/>
        </p:nvSpPr>
        <p:spPr>
          <a:xfrm>
            <a:off x="5179838" y="1524118"/>
            <a:ext cx="21848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/>
              <a:t>BASELINE A PRIORI</a:t>
            </a:r>
          </a:p>
        </p:txBody>
      </p:sp>
    </p:spTree>
    <p:extLst>
      <p:ext uri="{BB962C8B-B14F-4D97-AF65-F5344CB8AC3E}">
        <p14:creationId xmlns:p14="http://schemas.microsoft.com/office/powerpoint/2010/main" val="2567565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0F378-3AB5-F628-7D49-C736C3C02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954490A7-A663-78C5-E636-B5549C01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C995FFED-DA17-E98F-C03C-05C67574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2C8219D-563A-888D-94E6-4A4ECA1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41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F5285B6-D90E-E161-1517-9BB95872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FA77BF1-DFBE-DA0F-1B8C-172DFC8A0ED7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5</a:t>
            </a:r>
          </a:p>
        </p:txBody>
      </p:sp>
      <p:pic>
        <p:nvPicPr>
          <p:cNvPr id="2" name="Immagine 1" descr="Immagine che contiene testo, diagramma, linea, schermata&#10;&#10;Il contenuto generato dall&amp;#39;IA potrebbe non essere corretto.">
            <a:extLst>
              <a:ext uri="{FF2B5EF4-FFF2-40B4-BE49-F238E27FC236}">
                <a16:creationId xmlns:a16="http://schemas.microsoft.com/office/drawing/2014/main" id="{069A5F5B-62E8-A225-A9AF-B0FB8249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6" t="49752" r="93" b="330"/>
          <a:stretch>
            <a:fillRect/>
          </a:stretch>
        </p:blipFill>
        <p:spPr>
          <a:xfrm>
            <a:off x="917252" y="2129117"/>
            <a:ext cx="10704649" cy="338968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EA21DC-252D-8F75-F148-74E83E6B3703}"/>
              </a:ext>
            </a:extLst>
          </p:cNvPr>
          <p:cNvSpPr txBox="1"/>
          <p:nvPr/>
        </p:nvSpPr>
        <p:spPr>
          <a:xfrm>
            <a:off x="5078985" y="1524118"/>
            <a:ext cx="26330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/>
              <a:t>BASELINE A POSTERIORI</a:t>
            </a:r>
          </a:p>
        </p:txBody>
      </p:sp>
    </p:spTree>
    <p:extLst>
      <p:ext uri="{BB962C8B-B14F-4D97-AF65-F5344CB8AC3E}">
        <p14:creationId xmlns:p14="http://schemas.microsoft.com/office/powerpoint/2010/main" val="2338601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E3B53-416C-0CD9-ECF9-5377E9BF4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57F1C18E-1833-1EBC-B2E7-309D7515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676720E-F27C-6C96-A59D-5C459D59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909B6F2-1659-A070-6553-F1C7441A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F761E96-781C-1470-15DA-DD2FC642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F30384B-EDE4-FA0E-AE23-563C30C26078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5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1ABB50B-97B0-A10F-ADD6-C7A2CB513A8B}"/>
              </a:ext>
            </a:extLst>
          </p:cNvPr>
          <p:cNvSpPr txBox="1"/>
          <p:nvPr/>
        </p:nvSpPr>
        <p:spPr>
          <a:xfrm>
            <a:off x="5179838" y="1524118"/>
            <a:ext cx="26330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b="1" u="sng"/>
              <a:t>COMPARISON</a:t>
            </a:r>
          </a:p>
        </p:txBody>
      </p:sp>
      <p:pic>
        <p:nvPicPr>
          <p:cNvPr id="5" name="Immagine 4" descr="Immagine che contiene testo, Diagramma, line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505C3B75-B4F6-EB0B-27E8-CFA234CD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06" y="1896596"/>
            <a:ext cx="8635815" cy="43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53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0C941-4BF4-D8B6-4B60-423C1307E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C9C154-DA9B-5E2F-84C9-9BD266576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3200" b="1"/>
              <a:t>CONCLUSIONS</a:t>
            </a:r>
            <a:br>
              <a:rPr lang="it-IT" sz="3200" b="1"/>
            </a:br>
            <a:endParaRPr 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523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B7194-FBC1-1D39-349A-DA1E89CF9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2E23B5BF-852B-D2E3-216F-4D860B28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49ED8DDD-9487-2FE9-FB18-0497E76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FE516C0-97D6-BD97-8AE4-E6178E29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9C3F71E-9D07-2EC3-5451-D6930D3F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Conclusions</a:t>
            </a:r>
            <a:endParaRPr lang="it-IT" b="1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FA21B71-742D-19EF-3CD0-790B80352C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562911"/>
                  </p:ext>
                </p:extLst>
              </p:nvPr>
            </p:nvGraphicFramePr>
            <p:xfrm>
              <a:off x="1132403" y="2091814"/>
              <a:ext cx="9918911" cy="33905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83397">
                      <a:extLst>
                        <a:ext uri="{9D8B030D-6E8A-4147-A177-3AD203B41FA5}">
                          <a16:colId xmlns:a16="http://schemas.microsoft.com/office/drawing/2014/main" val="270779252"/>
                        </a:ext>
                      </a:extLst>
                    </a:gridCol>
                    <a:gridCol w="3275379">
                      <a:extLst>
                        <a:ext uri="{9D8B030D-6E8A-4147-A177-3AD203B41FA5}">
                          <a16:colId xmlns:a16="http://schemas.microsoft.com/office/drawing/2014/main" val="3602219936"/>
                        </a:ext>
                      </a:extLst>
                    </a:gridCol>
                    <a:gridCol w="1252728">
                      <a:extLst>
                        <a:ext uri="{9D8B030D-6E8A-4147-A177-3AD203B41FA5}">
                          <a16:colId xmlns:a16="http://schemas.microsoft.com/office/drawing/2014/main" val="1738849379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1969520834"/>
                        </a:ext>
                      </a:extLst>
                    </a:gridCol>
                    <a:gridCol w="2807207">
                      <a:extLst>
                        <a:ext uri="{9D8B030D-6E8A-4147-A177-3AD203B41FA5}">
                          <a16:colId xmlns:a16="http://schemas.microsoft.com/office/drawing/2014/main" val="1137105713"/>
                        </a:ext>
                      </a:extLst>
                    </a:gridCol>
                  </a:tblGrid>
                  <a:tr h="4233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Approaches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Regret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err="1">
                              <a:solidFill>
                                <a:schemeClr val="tx1"/>
                              </a:solidFill>
                            </a:rPr>
                            <a:t>Costant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Budget depletion over T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27877"/>
                      </a:ext>
                    </a:extLst>
                  </a:tr>
                  <a:tr h="601609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R1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UCB-like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0.9 −2.6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98 % − 100 %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9888768"/>
                      </a:ext>
                    </a:extLst>
                  </a:tr>
                  <a:tr h="601609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800" b="1" i="0" u="none" strike="noStrike" noProof="0">
                              <a:solidFill>
                                <a:schemeClr val="tx1"/>
                              </a:solidFill>
                              <a:latin typeface="Tenorite"/>
                            </a:rPr>
                            <a:t>R2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Combinatorial UCB-like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3.2 −4.3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91 % −96 %</m:t>
                                </m:r>
                              </m:oMath>
                            </m:oMathPara>
                          </a14:m>
                          <a:endParaRPr lang="it-IT" b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6563172"/>
                      </a:ext>
                    </a:extLst>
                  </a:tr>
                  <a:tr h="560822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800" b="1" i="0" u="none" strike="noStrike" noProof="0">
                              <a:solidFill>
                                <a:schemeClr val="tx1"/>
                              </a:solidFill>
                              <a:latin typeface="Tenorite"/>
                            </a:rPr>
                            <a:t>R3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Lagrangian multipliers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94 % −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~100%</m:t>
                                </m:r>
                              </m:oMath>
                            </m:oMathPara>
                          </a14:m>
                          <a:endParaRPr lang="it-IT" b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5859312"/>
                      </a:ext>
                    </a:extLst>
                  </a:tr>
                  <a:tr h="601609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800" b="1" i="0" u="none" strike="noStrike" noProof="0">
                              <a:solidFill>
                                <a:schemeClr val="tx1"/>
                              </a:solidFill>
                              <a:latin typeface="Tenorite"/>
                            </a:rPr>
                            <a:t>R4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800" b="0" i="0" u="none" strike="noStrike" noProof="0">
                              <a:solidFill>
                                <a:srgbClr val="000000"/>
                              </a:solidFill>
                              <a:latin typeface="Tenorite"/>
                            </a:rPr>
                            <a:t>Multiple </a:t>
                          </a:r>
                          <a:r>
                            <a:rPr lang="en-US" sz="1800" b="0" i="0" u="none" strike="noStrike" noProof="0" err="1">
                              <a:solidFill>
                                <a:srgbClr val="000000"/>
                              </a:solidFill>
                              <a:latin typeface="Tenorite"/>
                            </a:rPr>
                            <a:t>Lagrangian</a:t>
                          </a:r>
                          <a:r>
                            <a:rPr lang="en-US" sz="1800" b="0" i="0" u="none" strike="noStrike" noProof="0">
                              <a:solidFill>
                                <a:srgbClr val="000000"/>
                              </a:solidFill>
                              <a:latin typeface="Tenorite"/>
                            </a:rPr>
                            <a:t> multipliers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94 %</m:t>
                                </m:r>
                              </m:oMath>
                            </m:oMathPara>
                          </a14:m>
                          <a:endParaRPr lang="it-IT" b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4984768"/>
                      </a:ext>
                    </a:extLst>
                  </a:tr>
                  <a:tr h="601609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R5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SW </a:t>
                          </a:r>
                          <a:r>
                            <a:rPr lang="en-US" sz="1800" b="0" i="0" u="none" strike="noStrike" noProof="0">
                              <a:solidFill>
                                <a:srgbClr val="000000"/>
                              </a:solidFill>
                              <a:latin typeface="Tenorite"/>
                            </a:rPr>
                            <a:t>Combinatorial UCB-like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u="none" smtClean="0">
                                    <a:latin typeface="Cambria Math" panose="02040503050406030204" pitchFamily="18" charset="0"/>
                                  </a:rPr>
                                  <m:t>2 −3.5</m:t>
                                </m:r>
                              </m:oMath>
                            </m:oMathPara>
                          </a14:m>
                          <a:endParaRPr lang="en-US" u="none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94 %</m:t>
                                </m:r>
                              </m:oMath>
                            </m:oMathPara>
                          </a14:m>
                          <a:endParaRPr lang="it-IT" b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83355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FA21B71-742D-19EF-3CD0-790B80352C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562911"/>
                  </p:ext>
                </p:extLst>
              </p:nvPr>
            </p:nvGraphicFramePr>
            <p:xfrm>
              <a:off x="1132403" y="2091814"/>
              <a:ext cx="9918911" cy="33905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83397">
                      <a:extLst>
                        <a:ext uri="{9D8B030D-6E8A-4147-A177-3AD203B41FA5}">
                          <a16:colId xmlns:a16="http://schemas.microsoft.com/office/drawing/2014/main" val="270779252"/>
                        </a:ext>
                      </a:extLst>
                    </a:gridCol>
                    <a:gridCol w="3275379">
                      <a:extLst>
                        <a:ext uri="{9D8B030D-6E8A-4147-A177-3AD203B41FA5}">
                          <a16:colId xmlns:a16="http://schemas.microsoft.com/office/drawing/2014/main" val="3602219936"/>
                        </a:ext>
                      </a:extLst>
                    </a:gridCol>
                    <a:gridCol w="1252728">
                      <a:extLst>
                        <a:ext uri="{9D8B030D-6E8A-4147-A177-3AD203B41FA5}">
                          <a16:colId xmlns:a16="http://schemas.microsoft.com/office/drawing/2014/main" val="1738849379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1969520834"/>
                        </a:ext>
                      </a:extLst>
                    </a:gridCol>
                    <a:gridCol w="2807207">
                      <a:extLst>
                        <a:ext uri="{9D8B030D-6E8A-4147-A177-3AD203B41FA5}">
                          <a16:colId xmlns:a16="http://schemas.microsoft.com/office/drawing/2014/main" val="1137105713"/>
                        </a:ext>
                      </a:extLst>
                    </a:gridCol>
                  </a:tblGrid>
                  <a:tr h="4233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Approaches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Regret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err="1">
                              <a:solidFill>
                                <a:schemeClr val="tx1"/>
                              </a:solidFill>
                            </a:rPr>
                            <a:t>Costant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Budget depletion over T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27877"/>
                      </a:ext>
                    </a:extLst>
                  </a:tr>
                  <a:tr h="601609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R1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UCB-like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806" t="-76531" r="-353398" b="-398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5802" t="-76531" r="-177863" b="-398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3362" t="-76531" r="-1085" b="-398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9888768"/>
                      </a:ext>
                    </a:extLst>
                  </a:tr>
                  <a:tr h="601609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800" b="1" i="0" u="none" strike="noStrike" noProof="0">
                              <a:solidFill>
                                <a:schemeClr val="tx1"/>
                              </a:solidFill>
                              <a:latin typeface="Tenorite"/>
                            </a:rPr>
                            <a:t>R2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Combinatorial UCB-like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806" t="-174747" r="-353398" b="-294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5802" t="-174747" r="-177863" b="-294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3362" t="-174747" r="-1085" b="-294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6563172"/>
                      </a:ext>
                    </a:extLst>
                  </a:tr>
                  <a:tr h="560822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800" b="1" i="0" u="none" strike="noStrike" noProof="0">
                              <a:solidFill>
                                <a:schemeClr val="tx1"/>
                              </a:solidFill>
                              <a:latin typeface="Tenorite"/>
                            </a:rPr>
                            <a:t>R3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Lagrangian multipliers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806" t="-295652" r="-353398" b="-2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5802" t="-295652" r="-177863" b="-2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3362" t="-295652" r="-1085" b="-2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5859312"/>
                      </a:ext>
                    </a:extLst>
                  </a:tr>
                  <a:tr h="601609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800" b="1" i="0" u="none" strike="noStrike" noProof="0">
                              <a:solidFill>
                                <a:schemeClr val="tx1"/>
                              </a:solidFill>
                              <a:latin typeface="Tenorite"/>
                            </a:rPr>
                            <a:t>R4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800" b="0" i="0" u="none" strike="noStrike" noProof="0">
                              <a:solidFill>
                                <a:srgbClr val="000000"/>
                              </a:solidFill>
                              <a:latin typeface="Tenorite"/>
                            </a:rPr>
                            <a:t>Multiple </a:t>
                          </a:r>
                          <a:r>
                            <a:rPr lang="en-US" sz="1800" b="0" i="0" u="none" strike="noStrike" noProof="0" err="1">
                              <a:solidFill>
                                <a:srgbClr val="000000"/>
                              </a:solidFill>
                              <a:latin typeface="Tenorite"/>
                            </a:rPr>
                            <a:t>Lagrangian</a:t>
                          </a:r>
                          <a:r>
                            <a:rPr lang="en-US" sz="1800" b="0" i="0" u="none" strike="noStrike" noProof="0">
                              <a:solidFill>
                                <a:srgbClr val="000000"/>
                              </a:solidFill>
                              <a:latin typeface="Tenorite"/>
                            </a:rPr>
                            <a:t> multipliers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806" t="-367677" r="-353398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5802" t="-367677" r="-177863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3362" t="-367677" r="-1085" b="-10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4984768"/>
                      </a:ext>
                    </a:extLst>
                  </a:tr>
                  <a:tr h="601609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R5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SW </a:t>
                          </a:r>
                          <a:r>
                            <a:rPr lang="en-US" sz="1800" b="0" i="0" u="none" strike="noStrike" noProof="0">
                              <a:solidFill>
                                <a:srgbClr val="000000"/>
                              </a:solidFill>
                              <a:latin typeface="Tenorite"/>
                            </a:rPr>
                            <a:t>Combinatorial UCB-like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39806" t="-467677" r="-353398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45802" t="-467677" r="-177863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3362" t="-467677" r="-1085" b="-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83355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499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A93A-C9BC-3B0C-4532-5ADCC630F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B10BB-C216-52A7-43A2-DF18CC63A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49" y="3139504"/>
            <a:ext cx="4179570" cy="400466"/>
          </a:xfrm>
        </p:spPr>
        <p:txBody>
          <a:bodyPr rtlCol="0"/>
          <a:lstStyle/>
          <a:p>
            <a:pPr rtl="0"/>
            <a:r>
              <a:rPr lang="it-IT" sz="3200" b="1" err="1"/>
              <a:t>Requirement</a:t>
            </a:r>
            <a:r>
              <a:rPr lang="it-IT" sz="3200" b="1"/>
              <a:t> 1</a:t>
            </a:r>
            <a:br>
              <a:rPr lang="it-IT" b="1"/>
            </a:br>
            <a:endParaRPr lang="it-IT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E77D480-2CB8-4F51-F341-AA38B598CBE2}"/>
              </a:ext>
            </a:extLst>
          </p:cNvPr>
          <p:cNvSpPr txBox="1"/>
          <p:nvPr/>
        </p:nvSpPr>
        <p:spPr>
          <a:xfrm>
            <a:off x="6411246" y="3339915"/>
            <a:ext cx="561360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/>
              <a:t>1.1 - Single product and </a:t>
            </a:r>
            <a:r>
              <a:rPr lang="it-IT" sz="2000" err="1"/>
              <a:t>Stochastic</a:t>
            </a:r>
            <a:r>
              <a:rPr lang="it-IT" sz="2000"/>
              <a:t> </a:t>
            </a:r>
            <a:r>
              <a:rPr lang="it-IT" sz="2000" err="1"/>
              <a:t>environment</a:t>
            </a:r>
          </a:p>
          <a:p>
            <a:r>
              <a:rPr lang="it-IT" sz="2000"/>
              <a:t>   </a:t>
            </a:r>
            <a:r>
              <a:rPr lang="it-IT" sz="2000" err="1"/>
              <a:t>without</a:t>
            </a:r>
            <a:r>
              <a:rPr lang="it-IT" sz="2000"/>
              <a:t> Budget </a:t>
            </a:r>
            <a:r>
              <a:rPr lang="it-IT" sz="2000" err="1"/>
              <a:t>constraint</a:t>
            </a:r>
            <a:endParaRPr lang="it-IT" sz="20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D6F367-AE38-2C52-0ED6-296C7B65E4F5}"/>
              </a:ext>
            </a:extLst>
          </p:cNvPr>
          <p:cNvSpPr txBox="1"/>
          <p:nvPr/>
        </p:nvSpPr>
        <p:spPr>
          <a:xfrm>
            <a:off x="6381749" y="4047801"/>
            <a:ext cx="577092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/>
              <a:t>1.2 - Single product and </a:t>
            </a:r>
            <a:r>
              <a:rPr lang="it-IT" sz="2000" err="1"/>
              <a:t>Stochastic</a:t>
            </a:r>
            <a:r>
              <a:rPr lang="it-IT" sz="2000"/>
              <a:t> </a:t>
            </a:r>
            <a:r>
              <a:rPr lang="it-IT" sz="2000" err="1"/>
              <a:t>environment</a:t>
            </a:r>
            <a:endParaRPr lang="it-IT" sz="2000"/>
          </a:p>
          <a:p>
            <a:r>
              <a:rPr lang="it-IT" sz="2000"/>
              <a:t>   with Budget </a:t>
            </a:r>
            <a:r>
              <a:rPr lang="it-IT" sz="2000" err="1"/>
              <a:t>constraint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94616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486D9-A04C-A001-4E3D-3C2F486D3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78542B-6A54-300C-05E2-3BDC48D0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20" y="318122"/>
            <a:ext cx="4014199" cy="907126"/>
          </a:xfrm>
        </p:spPr>
        <p:txBody>
          <a:bodyPr rtlCol="0"/>
          <a:lstStyle/>
          <a:p>
            <a:pPr rtl="0"/>
            <a:r>
              <a:rPr lang="it-IT" b="1"/>
              <a:t>Environment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8386BF-637B-DB12-986E-5C91B2F0F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945019"/>
            <a:ext cx="2882475" cy="823912"/>
          </a:xfrm>
        </p:spPr>
        <p:txBody>
          <a:bodyPr rtlCol="0"/>
          <a:lstStyle/>
          <a:p>
            <a:pPr rtl="0"/>
            <a:r>
              <a:rPr lang="it-IT" sz="2400"/>
              <a:t>Company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E4A3439-B3C2-573B-A1EA-0761DFE3E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2865476"/>
            <a:ext cx="3771929" cy="24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Single product selling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No budget constraints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1FA1074-252A-225F-1151-6D1CC957C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7032" y="1945019"/>
            <a:ext cx="2896671" cy="823912"/>
          </a:xfrm>
        </p:spPr>
        <p:txBody>
          <a:bodyPr rtlCol="0"/>
          <a:lstStyle/>
          <a:p>
            <a:pPr rtl="0"/>
            <a:r>
              <a:rPr lang="it-IT" sz="2400"/>
              <a:t>Buyer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DAAEAC-5EFB-FE4D-B41B-C9A6128DF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7032" y="2865475"/>
            <a:ext cx="4012142" cy="2447187"/>
          </a:xfrm>
        </p:spPr>
        <p:txBody>
          <a:bodyPr rtlCol="0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/>
              <a:t>Has a </a:t>
            </a:r>
            <a:r>
              <a:rPr lang="it-IT" sz="2000" err="1"/>
              <a:t>distribution</a:t>
            </a:r>
            <a:r>
              <a:rPr lang="it-IT" sz="2000"/>
              <a:t> over the </a:t>
            </a:r>
            <a:r>
              <a:rPr lang="it-IT" sz="2000" err="1"/>
              <a:t>valuation</a:t>
            </a:r>
            <a:r>
              <a:rPr lang="it-IT" sz="2000"/>
              <a:t> of a single product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err="1"/>
              <a:t>Modelled</a:t>
            </a:r>
            <a:r>
              <a:rPr lang="it-IT" sz="2000"/>
              <a:t> </a:t>
            </a:r>
            <a:r>
              <a:rPr lang="it-IT" sz="2000" err="1"/>
              <a:t>as</a:t>
            </a:r>
            <a:r>
              <a:rPr lang="it-IT" sz="2000"/>
              <a:t> a </a:t>
            </a:r>
            <a:r>
              <a:rPr lang="it-IT" sz="2000" err="1"/>
              <a:t>Gaussian</a:t>
            </a:r>
            <a:r>
              <a:rPr lang="it-IT" sz="2000"/>
              <a:t> </a:t>
            </a:r>
            <a:r>
              <a:rPr lang="it-IT" sz="2000" err="1"/>
              <a:t>distribution</a:t>
            </a:r>
            <a:endParaRPr lang="it-IT" sz="200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4FB11CA-DB1C-1713-826F-FA3EDDEE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502"/>
            <a:ext cx="2743200" cy="365125"/>
          </a:xfrm>
        </p:spPr>
        <p:txBody>
          <a:bodyPr rtlCol="0"/>
          <a:lstStyle/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245EFDB-7DAA-BE2B-E573-E9AB71F8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EFE477A-6CCE-92A5-45CF-887D7087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6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48A9CD7-7DAE-B84A-DDF7-485C76105228}"/>
              </a:ext>
            </a:extLst>
          </p:cNvPr>
          <p:cNvSpPr txBox="1"/>
          <p:nvPr/>
        </p:nvSpPr>
        <p:spPr>
          <a:xfrm>
            <a:off x="2024911" y="874692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1.1</a:t>
            </a:r>
          </a:p>
        </p:txBody>
      </p:sp>
    </p:spTree>
    <p:extLst>
      <p:ext uri="{BB962C8B-B14F-4D97-AF65-F5344CB8AC3E}">
        <p14:creationId xmlns:p14="http://schemas.microsoft.com/office/powerpoint/2010/main" val="187014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10103-DE1E-0BE0-8483-31CF2BEFE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692802-7204-7F1B-6C91-4EFD7EE9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2153444" cy="671152"/>
          </a:xfrm>
        </p:spPr>
        <p:txBody>
          <a:bodyPr rtlCol="0"/>
          <a:lstStyle/>
          <a:p>
            <a:pPr rtl="0"/>
            <a:r>
              <a:rPr lang="it-IT" b="1"/>
              <a:t>Solution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FEB96FB-BEBB-2DF5-EAA9-E03C80869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18188" y="1896358"/>
            <a:ext cx="4114800" cy="4605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sz="1800" b="1" noProof="1"/>
              <a:t>UCB1 approach: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Compute UCB for all the arms (prices)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Choose the arm with the highest UCB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Update the agent</a:t>
            </a:r>
          </a:p>
          <a:p>
            <a:pPr marL="342900" indent="-342900" rtl="0">
              <a:buFont typeface="+mj-lt"/>
              <a:buAutoNum type="arabicPeriod"/>
            </a:pPr>
            <a:endParaRPr lang="it-IT" sz="1800" noProof="1"/>
          </a:p>
          <a:p>
            <a:pPr rtl="0"/>
            <a:r>
              <a:rPr lang="it-IT" sz="1800" b="1" noProof="1"/>
              <a:t>Baseline computation:</a:t>
            </a:r>
          </a:p>
          <a:p>
            <a:pPr rtl="0"/>
            <a:r>
              <a:rPr lang="it-IT" sz="1800" noProof="1"/>
              <a:t>Expected rewards calculated weighting the prices vector with the conversion probability</a:t>
            </a:r>
          </a:p>
          <a:p>
            <a:pPr rtl="0"/>
            <a:endParaRPr lang="it-IT" sz="1800" noProof="1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61D019C-8418-27AD-E0D0-8C7B722D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6735"/>
            <a:ext cx="2743200" cy="365125"/>
          </a:xfrm>
        </p:spPr>
        <p:txBody>
          <a:bodyPr rtlCol="0"/>
          <a:lstStyle/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D0BCF4B-C3E5-5F89-0F20-C090A127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C3B9C23-CD66-FB81-8204-0CE027FF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7</a:t>
            </a:fld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12C08688-7ADC-1C9F-82C0-115C2265ACD4}"/>
                  </a:ext>
                </a:extLst>
              </p:cNvPr>
              <p:cNvSpPr txBox="1"/>
              <p:nvPr/>
            </p:nvSpPr>
            <p:spPr>
              <a:xfrm>
                <a:off x="7354529" y="1663252"/>
                <a:ext cx="35592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,      </m:t>
                    </m:r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,    …,      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2800"/>
                  <a:t>}</a:t>
                </a:r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12C08688-7ADC-1C9F-82C0-115C2265A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29" y="1663252"/>
                <a:ext cx="3559277" cy="523220"/>
              </a:xfrm>
              <a:prstGeom prst="rect">
                <a:avLst/>
              </a:prstGeom>
              <a:blipFill>
                <a:blip r:embed="rId3"/>
                <a:stretch>
                  <a:fillRect l="-3425" t="-12791" r="-17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CF99D2A-51F4-471B-7514-5C8E8C7AFD43}"/>
              </a:ext>
            </a:extLst>
          </p:cNvPr>
          <p:cNvCxnSpPr>
            <a:cxnSpLocks/>
          </p:cNvCxnSpPr>
          <p:nvPr/>
        </p:nvCxnSpPr>
        <p:spPr>
          <a:xfrm>
            <a:off x="7747819" y="2644877"/>
            <a:ext cx="0" cy="33429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B92A443-A807-3779-BACD-8AA25547D65B}"/>
              </a:ext>
            </a:extLst>
          </p:cNvPr>
          <p:cNvCxnSpPr>
            <a:cxnSpLocks/>
          </p:cNvCxnSpPr>
          <p:nvPr/>
        </p:nvCxnSpPr>
        <p:spPr>
          <a:xfrm>
            <a:off x="8610600" y="2644877"/>
            <a:ext cx="0" cy="24285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35BAD64C-A1CD-789F-92A6-FA7A155551F4}"/>
              </a:ext>
            </a:extLst>
          </p:cNvPr>
          <p:cNvCxnSpPr>
            <a:cxnSpLocks/>
          </p:cNvCxnSpPr>
          <p:nvPr/>
        </p:nvCxnSpPr>
        <p:spPr>
          <a:xfrm>
            <a:off x="10348452" y="2969342"/>
            <a:ext cx="0" cy="30185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1BD0B8B-12A5-D021-BFAA-86188E30B7F5}"/>
              </a:ext>
            </a:extLst>
          </p:cNvPr>
          <p:cNvCxnSpPr/>
          <p:nvPr/>
        </p:nvCxnSpPr>
        <p:spPr>
          <a:xfrm>
            <a:off x="7570839" y="2644877"/>
            <a:ext cx="3539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E46063B-CE5B-AE33-2F7F-8DDBA04E9619}"/>
              </a:ext>
            </a:extLst>
          </p:cNvPr>
          <p:cNvCxnSpPr/>
          <p:nvPr/>
        </p:nvCxnSpPr>
        <p:spPr>
          <a:xfrm>
            <a:off x="7570838" y="5992760"/>
            <a:ext cx="3539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6D577B39-8223-C76F-7162-5C82C36904A4}"/>
              </a:ext>
            </a:extLst>
          </p:cNvPr>
          <p:cNvCxnSpPr/>
          <p:nvPr/>
        </p:nvCxnSpPr>
        <p:spPr>
          <a:xfrm>
            <a:off x="8428703" y="5073445"/>
            <a:ext cx="3539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3C83165-8B94-DAE5-B347-99EAEF6DD2D4}"/>
              </a:ext>
            </a:extLst>
          </p:cNvPr>
          <p:cNvCxnSpPr/>
          <p:nvPr/>
        </p:nvCxnSpPr>
        <p:spPr>
          <a:xfrm>
            <a:off x="8428703" y="2644877"/>
            <a:ext cx="3539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A426952D-BA6B-EB76-60DC-654F985E6A26}"/>
              </a:ext>
            </a:extLst>
          </p:cNvPr>
          <p:cNvCxnSpPr/>
          <p:nvPr/>
        </p:nvCxnSpPr>
        <p:spPr>
          <a:xfrm>
            <a:off x="10171471" y="5987845"/>
            <a:ext cx="3539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B80EF7E-9FBE-44BA-62C8-8DAD0791D923}"/>
              </a:ext>
            </a:extLst>
          </p:cNvPr>
          <p:cNvCxnSpPr/>
          <p:nvPr/>
        </p:nvCxnSpPr>
        <p:spPr>
          <a:xfrm>
            <a:off x="10171471" y="2969342"/>
            <a:ext cx="3539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D8E452E-C2BC-5768-6F88-DCD04F40E32A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1.1</a:t>
            </a:r>
          </a:p>
        </p:txBody>
      </p:sp>
    </p:spTree>
    <p:extLst>
      <p:ext uri="{BB962C8B-B14F-4D97-AF65-F5344CB8AC3E}">
        <p14:creationId xmlns:p14="http://schemas.microsoft.com/office/powerpoint/2010/main" val="204037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C0381-8DDA-12B4-0FDE-C8D22A9B1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3C13DC1-2F67-1B80-6A94-E880D71C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6488" y="6438646"/>
            <a:ext cx="2743200" cy="365125"/>
          </a:xfrm>
        </p:spPr>
        <p:txBody>
          <a:bodyPr rtlCol="0"/>
          <a:lstStyle/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E0B999E-1ACE-446B-E415-8B823768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ACB3B28-F5D5-02B2-F4DB-A469A759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8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3587B11-BC7F-C7E2-A783-58B4062E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20" y="369736"/>
            <a:ext cx="2794999" cy="848133"/>
          </a:xfrm>
        </p:spPr>
        <p:txBody>
          <a:bodyPr/>
          <a:lstStyle/>
          <a:p>
            <a:r>
              <a:rPr lang="it-IT" b="1" err="1"/>
              <a:t>simulation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B8BECF3-C1EB-8A2F-5294-E0777FE3A2A9}"/>
              </a:ext>
            </a:extLst>
          </p:cNvPr>
          <p:cNvSpPr txBox="1"/>
          <p:nvPr/>
        </p:nvSpPr>
        <p:spPr>
          <a:xfrm>
            <a:off x="2005246" y="913554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E51B4BD-A6FC-D73C-4C75-8E70FEFEAF4B}"/>
              </a:ext>
            </a:extLst>
          </p:cNvPr>
          <p:cNvSpPr txBox="1"/>
          <p:nvPr/>
        </p:nvSpPr>
        <p:spPr>
          <a:xfrm>
            <a:off x="2002241" y="2595717"/>
            <a:ext cx="7902258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provide</a:t>
            </a:r>
            <a:r>
              <a:rPr lang="it-IT" sz="2000"/>
              <a:t> </a:t>
            </a:r>
            <a:r>
              <a:rPr lang="it-IT" sz="2000" err="1"/>
              <a:t>results</a:t>
            </a:r>
            <a:r>
              <a:rPr lang="it-IT" sz="2000"/>
              <a:t> for a </a:t>
            </a:r>
            <a:r>
              <a:rPr lang="it-IT" sz="2000" err="1"/>
              <a:t>simulation</a:t>
            </a:r>
            <a:r>
              <a:rPr lang="it-IT" sz="2000"/>
              <a:t> with the following </a:t>
            </a:r>
            <a:r>
              <a:rPr lang="it-IT" sz="2000" err="1"/>
              <a:t>parameters</a:t>
            </a:r>
            <a:r>
              <a:rPr lang="it-IT" sz="2000"/>
              <a:t>:</a:t>
            </a:r>
            <a:br>
              <a:rPr lang="it-IT" sz="2000"/>
            </a:b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Time </a:t>
            </a:r>
            <a:r>
              <a:rPr lang="it-IT" sz="2000" b="1" err="1"/>
              <a:t>horizon</a:t>
            </a:r>
            <a:r>
              <a:rPr lang="it-IT" sz="2000" b="1"/>
              <a:t> </a:t>
            </a:r>
            <a:r>
              <a:rPr lang="it-IT" sz="2000"/>
              <a:t>T = 10000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Price set P</a:t>
            </a:r>
            <a:r>
              <a:rPr lang="it-IT" sz="2000"/>
              <a:t> on the </a:t>
            </a:r>
            <a:r>
              <a:rPr lang="it-IT" sz="2000" err="1"/>
              <a:t>interval</a:t>
            </a:r>
            <a:r>
              <a:rPr lang="it-IT" sz="2000"/>
              <a:t> [0,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 err="1"/>
              <a:t>Gaussian</a:t>
            </a:r>
            <a:r>
              <a:rPr lang="it-IT" sz="2000" b="1"/>
              <a:t> </a:t>
            </a:r>
            <a:r>
              <a:rPr lang="it-IT" sz="2000" b="1" err="1"/>
              <a:t>distribution</a:t>
            </a:r>
            <a:r>
              <a:rPr lang="it-IT" sz="2000" b="1"/>
              <a:t> </a:t>
            </a:r>
            <a:r>
              <a:rPr lang="it-IT" sz="2000" b="1" i="1"/>
              <a:t>N</a:t>
            </a:r>
            <a:r>
              <a:rPr lang="it-IT" sz="2000" b="1"/>
              <a:t>(0.5, 1.0)</a:t>
            </a:r>
            <a:r>
              <a:rPr lang="it-IT" sz="2000"/>
              <a:t> for the buyer </a:t>
            </a:r>
            <a:r>
              <a:rPr lang="it-IT" sz="2000" err="1"/>
              <a:t>distribution</a:t>
            </a: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/>
          </a:p>
          <a:p>
            <a:r>
              <a:rPr lang="it-IT" sz="2000"/>
              <a:t>For </a:t>
            </a:r>
            <a:r>
              <a:rPr lang="it-IT" sz="2000" err="1"/>
              <a:t>measuring</a:t>
            </a:r>
            <a:r>
              <a:rPr lang="it-IT" sz="2000"/>
              <a:t> the </a:t>
            </a:r>
            <a:r>
              <a:rPr lang="it-IT" sz="2000" err="1"/>
              <a:t>uncertainty</a:t>
            </a:r>
            <a:r>
              <a:rPr lang="it-IT" sz="2000"/>
              <a:t> on the </a:t>
            </a:r>
            <a:r>
              <a:rPr lang="it-IT" sz="2000" err="1"/>
              <a:t>result</a:t>
            </a:r>
            <a:r>
              <a:rPr lang="it-IT" sz="2000"/>
              <a:t> the </a:t>
            </a:r>
            <a:r>
              <a:rPr lang="it-IT" sz="2000" err="1"/>
              <a:t>simulation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executed</a:t>
            </a:r>
            <a:r>
              <a:rPr lang="it-IT" sz="2000"/>
              <a:t> over 10 trials</a:t>
            </a:r>
          </a:p>
        </p:txBody>
      </p:sp>
    </p:spTree>
    <p:extLst>
      <p:ext uri="{BB962C8B-B14F-4D97-AF65-F5344CB8AC3E}">
        <p14:creationId xmlns:p14="http://schemas.microsoft.com/office/powerpoint/2010/main" val="39535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C9826-02AD-8CE6-26E4-6FD0BDA67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EBE84D2-52D1-26C5-305C-FCC59C2D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68" y="6420358"/>
            <a:ext cx="2743200" cy="365125"/>
          </a:xfrm>
        </p:spPr>
        <p:txBody>
          <a:bodyPr rtlCol="0"/>
          <a:lstStyle/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5820432F-4E78-A950-C049-222B66E4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A3C4225-FF44-0B10-86F5-59A712FB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358DFA3-1192-BDB9-72F7-246E6376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E0DEB27-D991-1EA3-0EAD-80B21DF462C4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1.1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101F097-5041-C005-F382-23B10CD25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6031"/>
            <a:ext cx="10515600" cy="37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4830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1933</Words>
  <Application>Microsoft Office PowerPoint</Application>
  <PresentationFormat>Widescreen</PresentationFormat>
  <Paragraphs>495</Paragraphs>
  <Slides>44</Slides>
  <Notes>44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3" baseType="lpstr">
      <vt:lpstr>Arial</vt:lpstr>
      <vt:lpstr>Calibri</vt:lpstr>
      <vt:lpstr>Cambria Math</vt:lpstr>
      <vt:lpstr>Courier New</vt:lpstr>
      <vt:lpstr>Courier New,monospace</vt:lpstr>
      <vt:lpstr>Tenorite</vt:lpstr>
      <vt:lpstr>Wingdings</vt:lpstr>
      <vt:lpstr>Wingdings,Sans-Serif</vt:lpstr>
      <vt:lpstr>Monolinea</vt:lpstr>
      <vt:lpstr> LEARN HOW TO SELL MULTIPLE TYPES OF PRODUCTS  UNDER BUDGET CONSTRAINT</vt:lpstr>
      <vt:lpstr>Project requirements</vt:lpstr>
      <vt:lpstr>Setting</vt:lpstr>
      <vt:lpstr>Parameters and interaction</vt:lpstr>
      <vt:lpstr>Requirement 1 </vt:lpstr>
      <vt:lpstr>Environment</vt:lpstr>
      <vt:lpstr>Solution</vt:lpstr>
      <vt:lpstr>simulation</vt:lpstr>
      <vt:lpstr>Results</vt:lpstr>
      <vt:lpstr>Environment</vt:lpstr>
      <vt:lpstr>Solution</vt:lpstr>
      <vt:lpstr>simulation</vt:lpstr>
      <vt:lpstr>Results</vt:lpstr>
      <vt:lpstr>Requirement 2 </vt:lpstr>
      <vt:lpstr>Environment</vt:lpstr>
      <vt:lpstr>Proposed Solutions</vt:lpstr>
      <vt:lpstr>simulation</vt:lpstr>
      <vt:lpstr>Approach 1</vt:lpstr>
      <vt:lpstr>Results</vt:lpstr>
      <vt:lpstr>Approach 2</vt:lpstr>
      <vt:lpstr>Results</vt:lpstr>
      <vt:lpstr>Approach 3</vt:lpstr>
      <vt:lpstr>Results</vt:lpstr>
      <vt:lpstr>Result Summary</vt:lpstr>
      <vt:lpstr>Requirement 3 </vt:lpstr>
      <vt:lpstr>Environment</vt:lpstr>
      <vt:lpstr>Proposed Solutions</vt:lpstr>
      <vt:lpstr>simulation</vt:lpstr>
      <vt:lpstr>Results</vt:lpstr>
      <vt:lpstr>Results</vt:lpstr>
      <vt:lpstr>Requirement 4 </vt:lpstr>
      <vt:lpstr>Environment</vt:lpstr>
      <vt:lpstr>Proposed Solutions</vt:lpstr>
      <vt:lpstr>simulation</vt:lpstr>
      <vt:lpstr>Results</vt:lpstr>
      <vt:lpstr>Requirement 5 </vt:lpstr>
      <vt:lpstr>Environment</vt:lpstr>
      <vt:lpstr>Proposed Solutions</vt:lpstr>
      <vt:lpstr>simulation</vt:lpstr>
      <vt:lpstr>Results</vt:lpstr>
      <vt:lpstr>Results</vt:lpstr>
      <vt:lpstr>Results</vt:lpstr>
      <vt:lpstr>CONCLUSIONS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Ragusa</dc:creator>
  <cp:lastModifiedBy>Simone Ragusa</cp:lastModifiedBy>
  <cp:revision>1</cp:revision>
  <dcterms:created xsi:type="dcterms:W3CDTF">2025-08-29T09:59:45Z</dcterms:created>
  <dcterms:modified xsi:type="dcterms:W3CDTF">2025-09-04T17:53:23Z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