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318" r:id="rId6"/>
    <p:sldId id="319" r:id="rId7"/>
    <p:sldId id="320" r:id="rId8"/>
    <p:sldId id="321" r:id="rId9"/>
    <p:sldId id="322" r:id="rId10"/>
    <p:sldId id="323" r:id="rId11"/>
    <p:sldId id="314" r:id="rId12"/>
    <p:sldId id="324" r:id="rId13"/>
    <p:sldId id="326" r:id="rId14"/>
    <p:sldId id="325" r:id="rId15"/>
    <p:sldId id="327" r:id="rId16"/>
    <p:sldId id="328" r:id="rId17"/>
    <p:sldId id="329" r:id="rId18"/>
    <p:sldId id="330" r:id="rId19"/>
    <p:sldId id="331" r:id="rId20"/>
    <p:sldId id="315" r:id="rId21"/>
    <p:sldId id="333" r:id="rId22"/>
    <p:sldId id="334" r:id="rId23"/>
    <p:sldId id="335" r:id="rId24"/>
    <p:sldId id="336" r:id="rId25"/>
    <p:sldId id="342" r:id="rId26"/>
    <p:sldId id="337" r:id="rId27"/>
    <p:sldId id="343" r:id="rId28"/>
    <p:sldId id="338" r:id="rId29"/>
    <p:sldId id="344" r:id="rId30"/>
    <p:sldId id="316" r:id="rId31"/>
    <p:sldId id="339" r:id="rId32"/>
    <p:sldId id="340" r:id="rId33"/>
    <p:sldId id="341" r:id="rId34"/>
    <p:sldId id="317" r:id="rId35"/>
    <p:sldId id="345" r:id="rId36"/>
    <p:sldId id="346" r:id="rId37"/>
    <p:sldId id="347" r:id="rId38"/>
    <p:sldId id="348" r:id="rId39"/>
    <p:sldId id="349" r:id="rId4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2"/>
    </p:embeddedFont>
    <p:embeddedFont>
      <p:font typeface="Cairo" panose="020B0604020202020204" charset="-78"/>
      <p:regular r:id="rId43"/>
      <p:bold r:id="rId44"/>
    </p:embeddedFont>
    <p:embeddedFont>
      <p:font typeface="Electrolize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A7216D-FFED-4FFE-BA01-6EE3664BFD53}">
  <a:tblStyle styleId="{13A7216D-FFED-4FFE-BA01-6EE3664BF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0E435BE-0FA6-29CC-4E92-F9A5060A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E45E7BC0-AD85-AC25-3646-86793BD25B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33906B71-AAE1-1FCD-78C1-F8CEE1AADF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531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9D149015-E8FA-89D2-4757-1E7BA2C0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35260AE1-8279-7986-05B3-1C44E7A87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8B489C2A-E216-BC35-8870-AC98F113F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1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BDD755C-6551-F5B6-901A-5F42CBC8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9D132528-F59F-AE5C-C3AE-518CB33CD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2DF4EB94-6711-CFE6-73F1-2B3B838D8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29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F25E836-E57E-80BF-59FC-7456ABF45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39631F22-54C9-C8B2-8B63-1F3F28F3A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882753B3-51CF-F1E2-D3A0-7AF46F230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93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3B6F831-B0D2-4691-7F1F-0B1D8F8D0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44D89BB9-993E-0524-5B14-9772E666B2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02C473AB-A9AF-9CD1-FC5B-CBE84680B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63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25D3C12-9109-F41E-B952-560D3B65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0DF1C561-1548-AF56-0E13-97824F35E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F97072E2-2214-8337-82BA-321C784DF6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72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04BB2F9-8C5C-4270-A067-83C26A4B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6D878F8-FD72-49C1-5AB3-87E8E5B64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28D32C5E-1DE5-96C1-C66C-2DFF2A19A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1600B94-C146-DA15-7C55-2791FA20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F4A76873-12A0-37BB-7160-808CC171E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DF5CABE8-A27B-7608-09EF-940FB35F1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493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8FE9813-3F4E-C29F-E57D-62FDEC3B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FA8449C3-BA77-8A13-AF06-27D9294A74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CDB09AA6-7312-D97C-81C3-BD8DE3BA7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900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057824B-C216-76C5-F236-50B09C9D4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F2EB1677-47E8-CF68-8B60-3EEB30483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FDA5C0C3-DDC7-48B0-A6F1-D8D1542DF9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33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0B60491-2917-72AD-ABB7-0AB120C38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30322C3F-F68B-B2BF-68C9-5DB1FB047F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6436C498-B628-D209-1560-73A954B1F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69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1B8ED9F-AA7C-6967-026F-9A3D2DBE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E6700787-F838-69F7-990F-A87DFF93E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C9FCD469-134A-9216-EE13-85F9C6FD2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926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A5FA83F-BE50-153B-3ED3-38E2631AA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1A7CAA2B-346C-9A0C-9563-EE5A379B97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843F857C-02FC-2324-7185-99DB4822AE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801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467AA1BD-3D02-680F-94C7-625F1242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3BCA637-DADB-CCE9-B999-B8FC379F8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D5B19257-D4CF-BF5A-2E3F-1755F4225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29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116CE16-54DA-A1D1-E285-EC075ED01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7C7E8FAA-1596-E87B-A4AD-DBE407149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2363CE90-436A-FCBD-3C02-8EC316CAE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523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8B14C37E-A20C-0169-C2AA-9090CBBA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799CCD4D-6F7B-54AF-068B-85F098006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0CA6CAE5-E38E-69F7-C156-3D1F88B965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8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56E5B49-0FE3-3EF1-9921-CD24545EC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FEBCEE5B-71FF-15C8-9C27-BEF872FC2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C32D2ABC-899B-5BA9-BF27-3CF80C4C4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23F9C23-38E9-FBA5-9493-ACC230F18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E1F83009-10AA-8535-5A85-B3D4DDA746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C314B658-FD10-AE9A-9B18-924AE569B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26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91B4F8F-30EA-2A11-4CC7-7ECCA4C7E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1BB17C9D-C4D2-B2CB-A1D1-6FB4E54A16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76471D54-13E3-7995-228C-93B6B7F12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17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CE4EE4C-76CF-5559-1E4C-88451D07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CECF26B6-9A44-07F7-4101-9F604352D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71B2E80E-161B-3814-3853-D620B1225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45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EB74C2C-A5D8-18D2-C983-04D4CC0B7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9466246B-D198-C968-0F31-BBD07376EE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76957E63-4D49-2D49-8C74-AA2D83492C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9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6" r:id="rId5"/>
    <p:sldLayoutId id="2147483680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986784" y="998225"/>
            <a:ext cx="5157216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LEARN HOW TO SELL MULTIPLE TYPES OF PRODUCTS </a:t>
            </a: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UNDER BUDGET CONSTRAINT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653504" y="3960076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25000"/>
                  </a:schemeClr>
                </a:solidFill>
              </a:rPr>
              <a:t>ONLINE LEARNING APPLICATIONS PROJECT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C0BB097-C402-A93A-8D99-FDA407E2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B44B85A2-E7E6-7BE7-D82B-4555A7ED38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Sim 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nuovi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results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93B34863-3CFA-8D18-D807-486CD25077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7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72B3B4AF-7BE2-C3BF-CB0D-A782BA6C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C02B05CD-1974-FE70-CD51-3CACD6389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2492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1.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2.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3.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8005F1A7-C9DB-A1C9-3156-0FD99EC8A5C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4F6AE319-BFA4-CAAD-1E82-3B000E090F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47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776F796-4F1D-20A1-8400-880372C0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C94DD71C-327D-A221-DC6D-070B143096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piegazione r2: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13AFF4CD-6E88-75B1-6B3B-E7BFC096D9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57E1-4CEC-B4DF-7513-95114596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6AF4C-B27C-B1EE-0F57-B3909105CD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45029" y="1062325"/>
            <a:ext cx="7174421" cy="1234500"/>
          </a:xfrm>
        </p:spPr>
        <p:txBody>
          <a:bodyPr/>
          <a:lstStyle/>
          <a:p>
            <a:r>
              <a:rPr lang="en-US" dirty="0"/>
              <a:t>New buyer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676939-E861-F644-C303-4D89FA477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Immagine</a:t>
            </a:r>
            <a:r>
              <a:rPr lang="en-US" dirty="0"/>
              <a:t> </a:t>
            </a:r>
            <a:r>
              <a:rPr lang="en-US" dirty="0" err="1"/>
              <a:t>gaussiana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17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8441025-CF8E-583A-36FD-59321A8F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EA6190AF-D460-6C23-B986-E13FB12F62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4"/>
            <a:ext cx="5157216" cy="354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Metodo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1: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poche arm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sample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sulla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distribuzione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impara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bene ma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peggior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regret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FE526B6F-D660-B9B2-2FEA-DEE480FD43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42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9271-184F-4CAE-F687-A3FB4122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B8776-3CDF-DE69-AF73-4EFEE16FE8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85554" y="1062325"/>
            <a:ext cx="6233896" cy="1234500"/>
          </a:xfrm>
        </p:spPr>
        <p:txBody>
          <a:bodyPr/>
          <a:lstStyle/>
          <a:p>
            <a:r>
              <a:rPr lang="en-US" dirty="0"/>
              <a:t>Sim e 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F4D253D-C73E-6477-432B-93B46F383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F9DB9EE-7D43-E9C2-629D-30DAAFF12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D297AE8D-08A1-BD34-0CB1-F007B3F151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4"/>
            <a:ext cx="5157216" cy="354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Metodo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2: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possiamo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fare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meglio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molte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arm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impara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bene regret Perfetto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tempo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esponenziale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E7C38C27-6843-2D60-ED86-84F8780C47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6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76BFC-35F0-1915-D51F-8E6043768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D398-4F75-BD5F-50E4-1E694E3B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0D3B4-AF2A-7FCE-CB08-25F1C6CB75D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85554" y="1062325"/>
            <a:ext cx="6233896" cy="1234500"/>
          </a:xfrm>
        </p:spPr>
        <p:txBody>
          <a:bodyPr/>
          <a:lstStyle/>
          <a:p>
            <a:r>
              <a:rPr lang="en-US" dirty="0"/>
              <a:t>Sim e 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8C1FF0-C3AC-2D79-11C0-D7C4794F9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BE26877-AEA2-7E8D-CB57-449EB926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2BCDF18C-8EE0-F9C5-273A-DC19CE860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274320"/>
            <a:ext cx="5157216" cy="4494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Metodo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3: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metodo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2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ottimizzato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togliendo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il LP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1.togli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quelli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che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non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rientrano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nel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budget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2.utility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migliore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6723DEE6-82A7-BF05-1F9F-C13ED7511B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76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32C52-9C46-9170-C758-E15173F0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8AF0-8AF4-F94A-5A18-696E3182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133A20-FEA5-DCA7-08B6-AF03C2025A1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85554" y="1062325"/>
            <a:ext cx="6233896" cy="1234500"/>
          </a:xfrm>
        </p:spPr>
        <p:txBody>
          <a:bodyPr/>
          <a:lstStyle/>
          <a:p>
            <a:r>
              <a:rPr lang="en-US" dirty="0"/>
              <a:t>Sim e 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6D41E06-B476-34DA-0B1B-EDA20AAD5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subTitle" idx="1"/>
          </p:nvPr>
        </p:nvSpPr>
        <p:spPr>
          <a:xfrm>
            <a:off x="364491" y="161472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</a:t>
            </a: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tochastic environment</a:t>
            </a:r>
            <a:endParaRPr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895041" y="198403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3856533" y="200765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6852819" y="204480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DEVELOPEMENT</a:t>
            </a:r>
            <a:endParaRPr b="1" dirty="0"/>
          </a:p>
        </p:txBody>
      </p:sp>
      <p:sp>
        <p:nvSpPr>
          <p:cNvPr id="2" name="Google Shape;237;p43">
            <a:extLst>
              <a:ext uri="{FF2B5EF4-FFF2-40B4-BE49-F238E27FC236}">
                <a16:creationId xmlns:a16="http://schemas.microsoft.com/office/drawing/2014/main" id="{2ACAD8E3-2B33-AF2F-B13D-1C4F2FD872CB}"/>
              </a:ext>
            </a:extLst>
          </p:cNvPr>
          <p:cNvSpPr txBox="1">
            <a:spLocks/>
          </p:cNvSpPr>
          <p:nvPr/>
        </p:nvSpPr>
        <p:spPr>
          <a:xfrm>
            <a:off x="5316137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" name="Google Shape;237;p43">
            <a:extLst>
              <a:ext uri="{FF2B5EF4-FFF2-40B4-BE49-F238E27FC236}">
                <a16:creationId xmlns:a16="http://schemas.microsoft.com/office/drawing/2014/main" id="{6CDE1D94-D77D-8172-E776-BE913122D936}"/>
              </a:ext>
            </a:extLst>
          </p:cNvPr>
          <p:cNvSpPr txBox="1">
            <a:spLocks/>
          </p:cNvSpPr>
          <p:nvPr/>
        </p:nvSpPr>
        <p:spPr>
          <a:xfrm>
            <a:off x="2299235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4" name="Google Shape;230;p43">
            <a:extLst>
              <a:ext uri="{FF2B5EF4-FFF2-40B4-BE49-F238E27FC236}">
                <a16:creationId xmlns:a16="http://schemas.microsoft.com/office/drawing/2014/main" id="{F3C039CA-F0BD-EA9E-E344-A0143E474756}"/>
              </a:ext>
            </a:extLst>
          </p:cNvPr>
          <p:cNvSpPr txBox="1">
            <a:spLocks/>
          </p:cNvSpPr>
          <p:nvPr/>
        </p:nvSpPr>
        <p:spPr>
          <a:xfrm>
            <a:off x="3325983" y="158137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5" name="Google Shape;230;p43">
            <a:extLst>
              <a:ext uri="{FF2B5EF4-FFF2-40B4-BE49-F238E27FC236}">
                <a16:creationId xmlns:a16="http://schemas.microsoft.com/office/drawing/2014/main" id="{AFB0C046-42FA-A490-9A5A-9A3D5EC508A2}"/>
              </a:ext>
            </a:extLst>
          </p:cNvPr>
          <p:cNvSpPr txBox="1">
            <a:spLocks/>
          </p:cNvSpPr>
          <p:nvPr/>
        </p:nvSpPr>
        <p:spPr>
          <a:xfrm>
            <a:off x="1768685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16" name="Google Shape;230;p43">
            <a:extLst>
              <a:ext uri="{FF2B5EF4-FFF2-40B4-BE49-F238E27FC236}">
                <a16:creationId xmlns:a16="http://schemas.microsoft.com/office/drawing/2014/main" id="{9B4C7379-7FC0-FD09-735F-128DE7B3EFB9}"/>
              </a:ext>
            </a:extLst>
          </p:cNvPr>
          <p:cNvSpPr txBox="1">
            <a:spLocks/>
          </p:cNvSpPr>
          <p:nvPr/>
        </p:nvSpPr>
        <p:spPr>
          <a:xfrm>
            <a:off x="4785587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7" name="Google Shape;230;p43">
            <a:extLst>
              <a:ext uri="{FF2B5EF4-FFF2-40B4-BE49-F238E27FC236}">
                <a16:creationId xmlns:a16="http://schemas.microsoft.com/office/drawing/2014/main" id="{068E9895-BC59-BFB3-6D79-3703A2C5D644}"/>
              </a:ext>
            </a:extLst>
          </p:cNvPr>
          <p:cNvSpPr txBox="1">
            <a:spLocks/>
          </p:cNvSpPr>
          <p:nvPr/>
        </p:nvSpPr>
        <p:spPr>
          <a:xfrm>
            <a:off x="6322269" y="160215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4C1ED64D-5FB8-09AD-ABAD-9EA3C7C63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E79C34AA-C145-D299-0400-4269A738E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5DD2046D-03C6-AD06-2A75-D35F08C742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BB835142-0B96-3499-087B-7AF086DA2F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129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0606DC9-63DC-943D-B476-0EEB8320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53D8E6F3-0E82-713E-D8B2-665361E5649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piegazione r3: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FCF84131-3158-29B6-A5AD-61F7D6018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21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0A6DD42-E711-356C-DBD6-B5537664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3F29DAB4-D662-25ED-9062-63C9E9C164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3159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Nouvo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buyer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adversarial!!!!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highly non  stationary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E832595F-B5C0-60E7-A4DB-CD52DC4FB1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5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B6B07FE-4587-EE2A-FF6B-F616EA91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DE947646-5E5E-BA5E-525F-A6F30FEBED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3159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Metodo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1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multiplicative pacing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 exp3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CEC413B1-7FF7-71F3-4D03-EAE49CCC0A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98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09FB31-9BB7-A339-3243-34E4DFCF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436A93EF-3D10-287B-354C-C46CF88638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3159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Metodo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1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multiplicative pacing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 exp3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23F40B7E-6E18-0B22-91CE-9D4BEB3404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442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2CE84-F326-FCB2-1DE9-D983E116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537B-21C2-A964-E28D-AF5709E7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CE9DD-C40B-8021-C740-73C2AAA83D7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/>
              <a:t>Sim e 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DC9C04-F021-1DCC-1504-C5D98510F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1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A0A82F2-CF1A-9249-1975-476DCC73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41B6D9F5-6F92-0899-91BB-0A00DC27A7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3159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Metodo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2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modificare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direttamente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l’algoritmo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di exp3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v2 non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funziona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88FA312F-B989-91B4-1B1A-16F3C5F38D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86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4BCE4-CA62-08D1-FD52-962C2BD9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8E7-DBB7-55E2-9B37-91046C00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94BC80-E36F-DF5F-F0A4-8EEE0F8C40D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/>
              <a:t>Sim e 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233099-5820-3DDD-CF1A-4D55423E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8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3FA39D1-C988-E47A-EFE4-1BE016996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22897740-4E8D-3607-F85B-84EAA2F3F8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3159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Metodo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3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full feedback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FB2925AF-26B8-F478-BAC7-DBA2F27395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55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D822C-4F6B-B051-54E4-B2AD4151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313-9C24-3384-773A-B186B3C0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5B734-B528-C53C-D396-6A3620B8E0F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/>
              <a:t>Sim e 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CBB6D2-A814-215E-168C-E2C281D0F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2705359" y="886689"/>
            <a:ext cx="2961150" cy="875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SETTINGS</a:t>
            </a:r>
            <a:endParaRPr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" name="Google Shape;245;p44"/>
          <p:cNvSpPr txBox="1">
            <a:spLocks noGrp="1"/>
          </p:cNvSpPr>
          <p:nvPr>
            <p:ph type="subTitle" idx="1"/>
          </p:nvPr>
        </p:nvSpPr>
        <p:spPr>
          <a:xfrm>
            <a:off x="611129" y="1669796"/>
            <a:ext cx="7369089" cy="1918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/>
              <a:t>In this dynamic pricing scenario, a company must decide which products to sell and at what prices over a sequence of </a:t>
            </a:r>
            <a:r>
              <a:rPr lang="en-US" sz="1600" b="1" dirty="0"/>
              <a:t>T</a:t>
            </a:r>
            <a:r>
              <a:rPr lang="en-US" sz="1600" dirty="0"/>
              <a:t> rounds, with the goal of maximizing profit while respecting a total production capacity </a:t>
            </a:r>
            <a:r>
              <a:rPr lang="en-US" sz="1600" b="1" dirty="0"/>
              <a:t>B</a:t>
            </a:r>
            <a:r>
              <a:rPr lang="en-US" sz="1600" dirty="0"/>
              <a:t>. There are </a:t>
            </a:r>
            <a:r>
              <a:rPr lang="en-US" sz="1600" b="1" dirty="0"/>
              <a:t>N</a:t>
            </a:r>
            <a:r>
              <a:rPr lang="en-US" sz="1600" dirty="0"/>
              <a:t> types of products, and prices must be chosen from a small, discrete set </a:t>
            </a:r>
            <a:r>
              <a:rPr lang="en-US" sz="1600" b="1" dirty="0"/>
              <a:t>P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 At each round, a new buyer arrives with a private valuation </a:t>
            </a:r>
            <a:r>
              <a:rPr lang="en-US" sz="1600" b="1" dirty="0"/>
              <a:t>vi </a:t>
            </a:r>
            <a:r>
              <a:rPr lang="en-US" sz="1600" dirty="0"/>
              <a:t>for each product type </a:t>
            </a:r>
            <a:r>
              <a:rPr lang="en-US" sz="1600" b="1" dirty="0" err="1"/>
              <a:t>i</a:t>
            </a:r>
            <a:r>
              <a:rPr lang="en-US" sz="1600" dirty="0"/>
              <a:t>. The buyer purchases one unit of every product priced lower than their respective valuations. </a:t>
            </a:r>
          </a:p>
          <a:p>
            <a:pPr algn="just"/>
            <a:r>
              <a:rPr lang="en-US" sz="1600" dirty="0"/>
              <a:t>Importantly, the company must ensure that the total number of products sold across all rounds does not exceed </a:t>
            </a:r>
            <a:r>
              <a:rPr lang="en-US" sz="1600" b="1" dirty="0"/>
              <a:t>B</a:t>
            </a:r>
            <a:r>
              <a:rPr lang="en-US" sz="1600" dirty="0"/>
              <a:t>. Each round involves the company selecting product offerings and prices, followed by the buyer making purchase decisions based on their valuations.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0F9CE9B-1905-6F28-D0F0-208C6E9E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520AB179-D9AB-20D8-AF45-5066F68986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37B1BE82-9525-8B6E-45E1-C903BCE0DC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2F90024F-E880-2F40-D846-811ED083D1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930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403DFFD-B993-406E-636E-240C9984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169588BF-0D8D-826C-12BD-2F7AC52C45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3159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Buyer (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unito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r2 e r3)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9DDC5A83-C23A-BFA0-F18A-89DCD3240D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572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35D0-358F-50DA-A40D-8907CFC3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C43DF-7A1D-0975-62CA-9CDC36B8C6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57200" y="1062325"/>
            <a:ext cx="7762250" cy="1234500"/>
          </a:xfrm>
        </p:spPr>
        <p:txBody>
          <a:bodyPr/>
          <a:lstStyle/>
          <a:p>
            <a:r>
              <a:rPr lang="en-US" dirty="0" err="1"/>
              <a:t>Metodo</a:t>
            </a:r>
            <a:r>
              <a:rPr lang="en-US" dirty="0"/>
              <a:t> 1 del r3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D0286D-4107-153B-92D3-B8928957D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9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9F3D-35A5-A59D-0A82-2168BB9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BCF41-3FCB-96E3-CDBE-75CC4290183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/>
              <a:t>Sim e 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034EDA2-E24D-7A73-E32F-A63A31AB5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7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5B49A04D-F7B1-5C3C-19DD-C9A76B6E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2595C63D-5269-0CE0-6F64-A33EF609F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DE6655AA-75A0-9F60-558F-95A2061CB7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96272E6F-E329-65EB-3662-466417EAD3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398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C6DB8-E309-598D-5908-2D138AE9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7223-F0CD-FC1C-6E31-0387493E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380050"/>
            <a:ext cx="7631621" cy="1342864"/>
          </a:xfrm>
        </p:spPr>
        <p:txBody>
          <a:bodyPr/>
          <a:lstStyle/>
          <a:p>
            <a:r>
              <a:rPr lang="en-US" dirty="0"/>
              <a:t>Media </a:t>
            </a:r>
            <a:r>
              <a:rPr lang="en-US" dirty="0" err="1"/>
              <a:t>che</a:t>
            </a:r>
            <a:r>
              <a:rPr lang="en-US" dirty="0"/>
              <a:t> cambia poco </a:t>
            </a:r>
            <a:r>
              <a:rPr lang="en-US" dirty="0" err="1"/>
              <a:t>nel</a:t>
            </a:r>
            <a:r>
              <a:rPr lang="en-US" dirty="0"/>
              <a:t> tempo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10D8D2-BC70-EFC7-8C77-707DA4C4850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74936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036F-BEEF-D3F2-174B-8C9FD70A6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2B55-B429-4163-DAB7-7D3C6552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3F192-0B68-7B93-2576-C994AB55353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 err="1"/>
              <a:t>Metodo</a:t>
            </a:r>
            <a:r>
              <a:rPr lang="en-US" dirty="0"/>
              <a:t> SW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F711A0-68ED-0029-A206-D8E7E2291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4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8B411-292C-1012-11F9-56F1B72C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02595E-A049-5DCB-0A42-8DC0B7C7F05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/>
              <a:t>Sim e res </a:t>
            </a:r>
            <a:br>
              <a:rPr lang="en-US" dirty="0"/>
            </a:br>
            <a:r>
              <a:rPr lang="en-US" dirty="0"/>
              <a:t>opt a priori</a:t>
            </a:r>
          </a:p>
        </p:txBody>
      </p:sp>
    </p:spTree>
    <p:extLst>
      <p:ext uri="{BB962C8B-B14F-4D97-AF65-F5344CB8AC3E}">
        <p14:creationId xmlns:p14="http://schemas.microsoft.com/office/powerpoint/2010/main" val="3403192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7A43E-CD71-6341-0481-9C922CAC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90524-9E9C-B387-1F81-02872777AA9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/>
              <a:t>Sim e res </a:t>
            </a:r>
            <a:br>
              <a:rPr lang="en-US" dirty="0"/>
            </a:br>
            <a:r>
              <a:rPr lang="en-US" dirty="0"/>
              <a:t>opt a posteriori</a:t>
            </a:r>
          </a:p>
        </p:txBody>
      </p:sp>
    </p:spTree>
    <p:extLst>
      <p:ext uri="{BB962C8B-B14F-4D97-AF65-F5344CB8AC3E}">
        <p14:creationId xmlns:p14="http://schemas.microsoft.com/office/powerpoint/2010/main" val="4291357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0F4-FC13-C6EB-C03E-4B4A8CF4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1A88C4-BFEF-46C0-6BEB-A205684FC5C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3303" y="1062325"/>
            <a:ext cx="6286147" cy="1234500"/>
          </a:xfrm>
        </p:spPr>
        <p:txBody>
          <a:bodyPr/>
          <a:lstStyle/>
          <a:p>
            <a:r>
              <a:rPr lang="en-US" dirty="0" err="1"/>
              <a:t>Riassunto</a:t>
            </a:r>
            <a:br>
              <a:rPr lang="en-US" dirty="0"/>
            </a:br>
            <a:r>
              <a:rPr lang="en-US" dirty="0" err="1"/>
              <a:t>conclusione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2" name="Google Shape;252;p45"/>
          <p:cNvSpPr txBox="1">
            <a:spLocks noGrp="1"/>
          </p:cNvSpPr>
          <p:nvPr>
            <p:ph type="subTitle" idx="1"/>
          </p:nvPr>
        </p:nvSpPr>
        <p:spPr>
          <a:xfrm>
            <a:off x="5376323" y="331267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01.1 </a:t>
            </a:r>
            <a:r>
              <a:rPr lang="en-US" dirty="0"/>
              <a:t>without budget</a:t>
            </a:r>
          </a:p>
          <a:p>
            <a:pPr marL="0" indent="0" algn="l"/>
            <a:r>
              <a:rPr lang="en" dirty="0"/>
              <a:t>01.2 </a:t>
            </a:r>
            <a:r>
              <a:rPr lang="en-US" dirty="0"/>
              <a:t>with budget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797B1BB-00F5-1CF4-842A-DB7BA13E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CA6F0051-88A5-B109-4175-EBA48D0BBB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piegazione r1: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ED669F96-D259-EA01-569D-56A8510EA0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94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B6E9C98-C317-5572-C237-D4693C05E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5BEF429C-E99F-BCE6-5F60-B6560B80A2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uyer </a:t>
            </a:r>
            <a:br>
              <a:rPr lang="en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com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any nO budget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BB9F0D22-CB6E-6D04-ADC6-6E5E0C6DCF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31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ADF722D-A606-AABA-0058-0D21FFDB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3A261D6E-CBBB-CD55-6048-0C2865C1E4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Simulation 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D73E3727-7568-B784-858A-08B171462A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38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931DDDC-2795-BD9B-0880-899CA88D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652CD1CC-7047-A591-43D7-E7258CD2C11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2875F5FC-30E2-4061-252D-FC80B47BF8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41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6567FEA-5866-0169-7086-513CB98AC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9CF46BA5-DE93-2752-8050-E4F9949A9E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com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any budget</a:t>
            </a:r>
            <a:br>
              <a:rPr lang="en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spiegazione budget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E623E845-792A-7ADA-6ED2-121991F2A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063527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66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Cairo</vt:lpstr>
      <vt:lpstr>Bebas Neue</vt:lpstr>
      <vt:lpstr>Arial</vt:lpstr>
      <vt:lpstr>Electrolize</vt:lpstr>
      <vt:lpstr>South Korean Robotics &amp; AI History Lesson for College by Slidesgo</vt:lpstr>
      <vt:lpstr>LEARN HOW TO SELL MULTIPLE TYPES OF PRODUCTS   UNDER BUDGET CONSTRAINT</vt:lpstr>
      <vt:lpstr>01</vt:lpstr>
      <vt:lpstr>SETTINGS</vt:lpstr>
      <vt:lpstr>Single product and Stochastic environment</vt:lpstr>
      <vt:lpstr>Spiegazione r1:</vt:lpstr>
      <vt:lpstr>Buyer  company nO budget</vt:lpstr>
      <vt:lpstr>Simulation </vt:lpstr>
      <vt:lpstr>res</vt:lpstr>
      <vt:lpstr> company budget spiegazione budget</vt:lpstr>
      <vt:lpstr>Sim e nuovi results</vt:lpstr>
      <vt:lpstr>Multiple products and Stochastic environment  1. 2. 3.</vt:lpstr>
      <vt:lpstr>Spiegazione r2:</vt:lpstr>
      <vt:lpstr>PowerPoint Presentation</vt:lpstr>
      <vt:lpstr>Metodo 1:  poche arm sample sulla distribuzione impara bene ma peggior regret</vt:lpstr>
      <vt:lpstr>PowerPoint Presentation</vt:lpstr>
      <vt:lpstr>Metodo 2: possiamo fare meglio?  molte arm impara bene regret Perfetto tempo esponenziale</vt:lpstr>
      <vt:lpstr>PowerPoint Presentation</vt:lpstr>
      <vt:lpstr>Metodo 3:  metodo 2 ottimizzato togliendo il LP  1.togli quelli che non rientrano nel budget 2.utility migliore</vt:lpstr>
      <vt:lpstr>PowerPoint Presentation</vt:lpstr>
      <vt:lpstr>Single product and Adversarial environment</vt:lpstr>
      <vt:lpstr>Spiegazione r3:</vt:lpstr>
      <vt:lpstr>Nouvo buyer adversarial!!!!   highly non  stationary</vt:lpstr>
      <vt:lpstr>Metodo 1 multiplicative pacing + exp3</vt:lpstr>
      <vt:lpstr>Metodo 1 multiplicative pacing + exp3</vt:lpstr>
      <vt:lpstr>PowerPoint Presentation</vt:lpstr>
      <vt:lpstr>Metodo 2 modificare direttamente l’algoritmo di exp3 v2 non funziona</vt:lpstr>
      <vt:lpstr>PowerPoint Presentation</vt:lpstr>
      <vt:lpstr>Metodo 3 full feedback</vt:lpstr>
      <vt:lpstr>PowerPoint Presentation</vt:lpstr>
      <vt:lpstr>Multiple products and Adversarial environment</vt:lpstr>
      <vt:lpstr>Buyer ( unito r2 e r3)</vt:lpstr>
      <vt:lpstr>PowerPoint Presentation</vt:lpstr>
      <vt:lpstr>PowerPoint Presentation</vt:lpstr>
      <vt:lpstr>Slightly non-stationary environment</vt:lpstr>
      <vt:lpstr>Media che cambia poco nel tempo</vt:lpstr>
      <vt:lpstr>PowerPoint Presentation</vt:lpstr>
      <vt:lpstr>Sim e res  opt a priori</vt:lpstr>
      <vt:lpstr>Sim e res  opt a posteriori</vt:lpstr>
      <vt:lpstr>Riassunto 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Romilio Pasqual</cp:lastModifiedBy>
  <cp:revision>6</cp:revision>
  <dcterms:modified xsi:type="dcterms:W3CDTF">2025-08-28T13:30:20Z</dcterms:modified>
</cp:coreProperties>
</file>