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  <p:sldMasterId id="2147483757" r:id="rId2"/>
    <p:sldMasterId id="2147483817" r:id="rId3"/>
    <p:sldMasterId id="2147483841" r:id="rId4"/>
  </p:sldMasterIdLst>
  <p:notesMasterIdLst>
    <p:notesMasterId r:id="rId37"/>
  </p:notesMasterIdLst>
  <p:sldIdLst>
    <p:sldId id="256" r:id="rId5"/>
    <p:sldId id="257" r:id="rId6"/>
    <p:sldId id="285" r:id="rId7"/>
    <p:sldId id="286" r:id="rId8"/>
    <p:sldId id="287" r:id="rId9"/>
    <p:sldId id="288" r:id="rId10"/>
    <p:sldId id="289" r:id="rId11"/>
    <p:sldId id="290" r:id="rId12"/>
    <p:sldId id="270" r:id="rId13"/>
    <p:sldId id="261" r:id="rId14"/>
    <p:sldId id="264" r:id="rId15"/>
    <p:sldId id="265" r:id="rId16"/>
    <p:sldId id="262" r:id="rId17"/>
    <p:sldId id="276" r:id="rId18"/>
    <p:sldId id="277" r:id="rId19"/>
    <p:sldId id="266" r:id="rId20"/>
    <p:sldId id="267" r:id="rId21"/>
    <p:sldId id="268" r:id="rId22"/>
    <p:sldId id="269" r:id="rId23"/>
    <p:sldId id="283" r:id="rId24"/>
    <p:sldId id="282" r:id="rId25"/>
    <p:sldId id="271" r:id="rId26"/>
    <p:sldId id="272" r:id="rId27"/>
    <p:sldId id="273" r:id="rId28"/>
    <p:sldId id="274" r:id="rId29"/>
    <p:sldId id="275" r:id="rId30"/>
    <p:sldId id="279" r:id="rId31"/>
    <p:sldId id="280" r:id="rId32"/>
    <p:sldId id="281" r:id="rId33"/>
    <p:sldId id="263" r:id="rId34"/>
    <p:sldId id="259" r:id="rId35"/>
    <p:sldId id="2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5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5"/>
      <dgm:spPr/>
    </dgm:pt>
    <dgm:pt modelId="{008A0F82-8326-4665-A6F7-31D5A0976644}" type="pres">
      <dgm:prSet presAssocID="{57648A1C-A6D0-4CDF-A21B-A7200B8D31A2}" presName="node" presStyleLbl="node1" presStyleIdx="1" presStyleCnt="5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1" presStyleCnt="5"/>
      <dgm:spPr/>
    </dgm:pt>
    <dgm:pt modelId="{9E366433-99E9-4B29-9008-700B699D7FD4}" type="pres">
      <dgm:prSet presAssocID="{3D462C4B-CEFA-4B85-9BAA-C1CB69E425DB}" presName="node" presStyleLbl="node1" presStyleIdx="2" presStyleCnt="5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2" presStyleCnt="5"/>
      <dgm:spPr/>
    </dgm:pt>
    <dgm:pt modelId="{C54BC770-BFB1-4E21-906D-0951BD57D379}" type="pres">
      <dgm:prSet presAssocID="{94A369D0-2746-4A25-A593-0913AFA5CF0E}" presName="node" presStyleLbl="node1" presStyleIdx="3" presStyleCnt="5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3" presStyleCnt="5"/>
      <dgm:spPr/>
    </dgm:pt>
    <dgm:pt modelId="{F07679C8-E844-4DCE-A57F-9B1292DF6E4A}" type="pres">
      <dgm:prSet presAssocID="{033A4422-557E-4848-9A38-10EF5AB15579}" presName="node" presStyleLbl="node1" presStyleIdx="4" presStyleCnt="5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4" presStyleCnt="5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3" destOrd="0" parTransId="{4BA926C4-CD6A-4C90-AFD7-0E805641DB05}" sibTransId="{A6DB396A-01BF-4A81-B85A-896707006C0E}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3FC75256-F03B-43AA-AA18-B05103BDF263}" srcId="{5F353674-A43D-480B-87F6-067D21ED7F99}" destId="{033A4422-557E-4848-9A38-10EF5AB15579}" srcOrd="4" destOrd="0" parTransId="{83BED5A3-4CA2-4BB8-A606-D59EC7AE3A22}" sibTransId="{C1BB1551-ACED-40B1-88C4-339B313770D3}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2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1" destOrd="0" parTransId="{7FB46770-A486-4287-8A3B-2A416D19B889}" sibTransId="{99ACA8E0-428D-4CBF-8839-2A95621D5730}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2C7EF2EA-FD6A-4E55-BCE7-970967F6A638}" type="presParOf" srcId="{17DABAF7-1548-42E0-8604-CDC0EFF86FBB}" destId="{008A0F82-8326-4665-A6F7-31D5A0976644}" srcOrd="3" destOrd="0" presId="urn:microsoft.com/office/officeart/2005/8/layout/cycle5"/>
    <dgm:cxn modelId="{C2206EBA-F96C-41D0-9CF9-9495F107225E}" type="presParOf" srcId="{17DABAF7-1548-42E0-8604-CDC0EFF86FBB}" destId="{D0C3F747-BA3F-4306-9E6E-07E78762355A}" srcOrd="4" destOrd="0" presId="urn:microsoft.com/office/officeart/2005/8/layout/cycle5"/>
    <dgm:cxn modelId="{2C6CC4E6-7CC1-4587-A0C4-6E7DF3BE1C20}" type="presParOf" srcId="{17DABAF7-1548-42E0-8604-CDC0EFF86FBB}" destId="{7291E984-34BB-49AB-825B-3607DC3E421D}" srcOrd="5" destOrd="0" presId="urn:microsoft.com/office/officeart/2005/8/layout/cycle5"/>
    <dgm:cxn modelId="{FF117FE9-24D4-44CE-9685-6D4B15F5EC13}" type="presParOf" srcId="{17DABAF7-1548-42E0-8604-CDC0EFF86FBB}" destId="{9E366433-99E9-4B29-9008-700B699D7FD4}" srcOrd="6" destOrd="0" presId="urn:microsoft.com/office/officeart/2005/8/layout/cycle5"/>
    <dgm:cxn modelId="{1135F799-5BC3-4920-B177-7F65F14149FC}" type="presParOf" srcId="{17DABAF7-1548-42E0-8604-CDC0EFF86FBB}" destId="{AE69EC8C-074D-45AD-BC41-C969BC42F44B}" srcOrd="7" destOrd="0" presId="urn:microsoft.com/office/officeart/2005/8/layout/cycle5"/>
    <dgm:cxn modelId="{4C312EC6-89C7-4EC2-8ADF-2DCC031F2252}" type="presParOf" srcId="{17DABAF7-1548-42E0-8604-CDC0EFF86FBB}" destId="{887E0E1A-B37F-4CDF-A87D-DF8AA4B12B62}" srcOrd="8" destOrd="0" presId="urn:microsoft.com/office/officeart/2005/8/layout/cycle5"/>
    <dgm:cxn modelId="{25617007-54DA-4A92-B828-602DCC71BEBF}" type="presParOf" srcId="{17DABAF7-1548-42E0-8604-CDC0EFF86FBB}" destId="{C54BC770-BFB1-4E21-906D-0951BD57D379}" srcOrd="9" destOrd="0" presId="urn:microsoft.com/office/officeart/2005/8/layout/cycle5"/>
    <dgm:cxn modelId="{B378AD99-BA73-4660-8981-4C40B6CBA78D}" type="presParOf" srcId="{17DABAF7-1548-42E0-8604-CDC0EFF86FBB}" destId="{C280D06B-B058-4CEE-98E5-161A431C05D4}" srcOrd="10" destOrd="0" presId="urn:microsoft.com/office/officeart/2005/8/layout/cycle5"/>
    <dgm:cxn modelId="{EB2D39CE-1CE2-4374-A920-9627B3BF3648}" type="presParOf" srcId="{17DABAF7-1548-42E0-8604-CDC0EFF86FBB}" destId="{C57DB2A0-E6DE-4570-96B5-90347339E14F}" srcOrd="11" destOrd="0" presId="urn:microsoft.com/office/officeart/2005/8/layout/cycle5"/>
    <dgm:cxn modelId="{3641FF39-22EB-4E27-942E-0EAE025C6A8E}" type="presParOf" srcId="{17DABAF7-1548-42E0-8604-CDC0EFF86FBB}" destId="{F07679C8-E844-4DCE-A57F-9B1292DF6E4A}" srcOrd="12" destOrd="0" presId="urn:microsoft.com/office/officeart/2005/8/layout/cycle5"/>
    <dgm:cxn modelId="{4E29A3AE-7666-466E-A3CA-5AFC33CC49B3}" type="presParOf" srcId="{17DABAF7-1548-42E0-8604-CDC0EFF86FBB}" destId="{06C921CC-FD9E-49F6-AA58-D6EB4B162C7D}" srcOrd="13" destOrd="0" presId="urn:microsoft.com/office/officeart/2005/8/layout/cycle5"/>
    <dgm:cxn modelId="{53DBACE3-518C-47FD-B7E5-1732BA02F9C0}" type="presParOf" srcId="{17DABAF7-1548-42E0-8604-CDC0EFF86FBB}" destId="{7530DBB3-A0D7-4E7D-8DD5-76FE032AE22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/>
            <a:t>i18n </a:t>
          </a:r>
          <a:r>
            <a:rPr lang="it-IT" sz="1400" dirty="0" err="1"/>
            <a:t>extraction</a:t>
          </a:r>
          <a:endParaRPr lang="it-IT" sz="1400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send</a:t>
          </a:r>
          <a:r>
            <a:rPr lang="it-IT" sz="1400" dirty="0"/>
            <a:t> to an </a:t>
          </a:r>
          <a:r>
            <a:rPr lang="it-IT" sz="1400" dirty="0" err="1"/>
            <a:t>external</a:t>
          </a:r>
          <a:r>
            <a:rPr lang="it-IT" sz="1400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receive</a:t>
          </a:r>
          <a:r>
            <a:rPr lang="it-IT" sz="1400" dirty="0"/>
            <a:t> back </a:t>
          </a:r>
          <a:r>
            <a:rPr lang="it-IT" sz="1400" dirty="0" err="1"/>
            <a:t>translation</a:t>
          </a:r>
          <a:endParaRPr lang="it-IT" sz="1400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overwrite</a:t>
          </a:r>
          <a:r>
            <a:rPr lang="it-IT" sz="1400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build</a:t>
          </a:r>
          <a:r>
            <a:rPr lang="it-IT" sz="1400" dirty="0"/>
            <a:t> / </a:t>
          </a:r>
          <a:r>
            <a:rPr lang="it-IT" sz="1400" dirty="0" err="1"/>
            <a:t>next</a:t>
          </a:r>
          <a:r>
            <a:rPr lang="it-IT" sz="1400" dirty="0"/>
            <a:t> </a:t>
          </a:r>
          <a:r>
            <a:rPr lang="it-IT" sz="1400" dirty="0" err="1"/>
            <a:t>development</a:t>
          </a:r>
          <a:r>
            <a:rPr lang="it-IT" sz="1400" dirty="0"/>
            <a:t> </a:t>
          </a:r>
          <a:r>
            <a:rPr lang="it-IT" sz="1400" dirty="0" err="1"/>
            <a:t>cycle</a:t>
          </a:r>
          <a:r>
            <a:rPr lang="it-IT" sz="1400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sz="1400" dirty="0" err="1"/>
            <a:t>normalization</a:t>
          </a:r>
          <a:endParaRPr lang="it-IT" sz="1400" dirty="0"/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/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2841319" y="2829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i18n </a:t>
          </a:r>
          <a:r>
            <a:rPr lang="it-IT" sz="1900" kern="1200" dirty="0" err="1"/>
            <a:t>extraction</a:t>
          </a:r>
          <a:endParaRPr lang="it-IT" sz="1900" kern="1200" dirty="0"/>
        </a:p>
      </dsp:txBody>
      <dsp:txXfrm>
        <a:off x="2891879" y="53389"/>
        <a:ext cx="1492292" cy="934598"/>
      </dsp:txXfrm>
    </dsp:sp>
    <dsp:sp modelId="{620C10B6-00D4-4CA3-A52C-66C474B0B2FC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3077846" y="263339"/>
              </a:moveTo>
              <a:arcTo wR="2067986" hR="2067986" stAng="17953853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4808091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send</a:t>
          </a:r>
          <a:r>
            <a:rPr lang="it-IT" sz="1900" kern="1200" dirty="0"/>
            <a:t> to an </a:t>
          </a:r>
          <a:r>
            <a:rPr lang="it-IT" sz="1900" kern="1200" dirty="0" err="1"/>
            <a:t>external</a:t>
          </a:r>
          <a:r>
            <a:rPr lang="it-IT" sz="1900" kern="1200" dirty="0"/>
            <a:t> Agency</a:t>
          </a:r>
        </a:p>
      </dsp:txBody>
      <dsp:txXfrm>
        <a:off x="4858651" y="1482332"/>
        <a:ext cx="1492292" cy="934598"/>
      </dsp:txXfrm>
    </dsp:sp>
    <dsp:sp modelId="{7291E984-34BB-49AB-825B-3607DC3E421D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131002" y="2211269"/>
              </a:moveTo>
              <a:arcTo wR="2067986" hR="2067986" stAng="21838381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4056851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receive</a:t>
          </a:r>
          <a:r>
            <a:rPr lang="it-IT" sz="1900" kern="1200" dirty="0"/>
            <a:t> back </a:t>
          </a:r>
          <a:r>
            <a:rPr lang="it-IT" sz="1900" kern="1200" dirty="0" err="1"/>
            <a:t>translation</a:t>
          </a:r>
          <a:endParaRPr lang="it-IT" sz="1900" kern="1200" dirty="0"/>
        </a:p>
      </dsp:txBody>
      <dsp:txXfrm>
        <a:off x="4107411" y="3794411"/>
        <a:ext cx="1492292" cy="934598"/>
      </dsp:txXfrm>
    </dsp:sp>
    <dsp:sp modelId="{887E0E1A-B37F-4CDF-A87D-DF8AA4B12B62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321559" y="4120367"/>
              </a:moveTo>
              <a:arcTo wR="2067986" hR="2067986" stAng="4977406" swAng="84518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1625787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overwrite</a:t>
          </a:r>
          <a:r>
            <a:rPr lang="it-IT" sz="1900" kern="1200" dirty="0"/>
            <a:t> i18n</a:t>
          </a:r>
        </a:p>
      </dsp:txBody>
      <dsp:txXfrm>
        <a:off x="1676347" y="3794411"/>
        <a:ext cx="1492292" cy="934598"/>
      </dsp:txXfrm>
    </dsp:sp>
    <dsp:sp modelId="{C57DB2A0-E6DE-4570-96B5-90347339E14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19317" y="2994802"/>
              </a:moveTo>
              <a:arcTo wR="2067986" hR="2067986" stAng="9202406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874547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build</a:t>
          </a:r>
          <a:r>
            <a:rPr lang="it-IT" sz="1900" kern="1200" dirty="0"/>
            <a:t> / </a:t>
          </a:r>
          <a:r>
            <a:rPr lang="it-IT" sz="1900" kern="1200" dirty="0" err="1"/>
            <a:t>next</a:t>
          </a:r>
          <a:r>
            <a:rPr lang="it-IT" sz="1900" kern="1200" dirty="0"/>
            <a:t> </a:t>
          </a:r>
          <a:r>
            <a:rPr lang="it-IT" sz="1900" kern="1200" dirty="0" err="1"/>
            <a:t>development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..</a:t>
          </a:r>
        </a:p>
      </dsp:txBody>
      <dsp:txXfrm>
        <a:off x="925107" y="1482332"/>
        <a:ext cx="1492292" cy="934598"/>
      </dsp:txXfrm>
    </dsp:sp>
    <dsp:sp modelId="{7530DBB3-A0D7-4E7D-8DD5-76FE032AE22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97538" y="722526"/>
              </a:moveTo>
              <a:arcTo wR="2067986" hR="2067986" stAng="13235271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normalization</a:t>
          </a:r>
          <a:endParaRPr lang="it-IT" sz="1400" kern="1200" dirty="0"/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3CC90-A67F-4708-9529-363743F6AB5F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148A-A321-402D-8CB2-AFB7972E52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32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integrating </a:t>
            </a:r>
            <a:r>
              <a:rPr lang="en-US" dirty="0" err="1"/>
              <a:t>Lokalise</a:t>
            </a:r>
            <a:r>
              <a:rPr lang="en-US" dirty="0"/>
              <a:t> iOS and/or Android SDK into your apps, not only you instantly update your text strings on the end-user devices, but also get the localization intelligence on your users.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62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all platform keys in the same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dirty="0"/>
              <a:t>Universal </a:t>
            </a:r>
            <a:r>
              <a:rPr lang="it-IT" dirty="0" err="1"/>
              <a:t>Placeholders</a:t>
            </a:r>
            <a:endParaRPr lang="it-IT" dirty="0"/>
          </a:p>
          <a:p>
            <a:r>
              <a:rPr lang="en-US" dirty="0"/>
              <a:t>Import / Export to/from different platforms when needed. </a:t>
            </a:r>
          </a:p>
          <a:p>
            <a:r>
              <a:rPr lang="en-US" dirty="0"/>
              <a:t>Keys with similar names are merged on import. </a:t>
            </a:r>
          </a:p>
          <a:p>
            <a:r>
              <a:rPr lang="en-US" dirty="0"/>
              <a:t>No </a:t>
            </a:r>
            <a:r>
              <a:rPr lang="it-IT" dirty="0"/>
              <a:t>more </a:t>
            </a:r>
            <a:r>
              <a:rPr lang="it-IT" dirty="0" err="1"/>
              <a:t>redundant</a:t>
            </a:r>
            <a:r>
              <a:rPr lang="it-IT" dirty="0"/>
              <a:t> duplicate </a:t>
            </a:r>
            <a:r>
              <a:rPr lang="it-IT" dirty="0" err="1"/>
              <a:t>keys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2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Edit Module in </a:t>
            </a:r>
            <a:r>
              <a:rPr lang="en-US" dirty="0" err="1"/>
              <a:t>Lokalise</a:t>
            </a:r>
            <a:r>
              <a:rPr lang="en-US" dirty="0"/>
              <a:t> SDK</a:t>
            </a:r>
          </a:p>
          <a:p>
            <a:r>
              <a:rPr lang="en-US" dirty="0"/>
              <a:t>In-context mobile editor for your translators and QA.</a:t>
            </a:r>
          </a:p>
          <a:p>
            <a:r>
              <a:rPr lang="en-US" dirty="0"/>
              <a:t>iOS and Android </a:t>
            </a:r>
            <a:r>
              <a:rPr lang="en-US" dirty="0" err="1"/>
              <a:t>Lokalise</a:t>
            </a:r>
            <a:r>
              <a:rPr lang="en-US" dirty="0"/>
              <a:t> OTA SDK</a:t>
            </a:r>
          </a:p>
          <a:p>
            <a:r>
              <a:rPr lang="en-US" dirty="0"/>
              <a:t>Instant over-the-air updates on end-user devices bypassing Appstore and Google Play.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1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9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4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0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4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3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3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81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4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58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0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54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7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3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9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37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92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67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0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53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4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1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19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9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014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37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25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73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966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6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1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403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12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87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2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app.com/it-management-software/a/lokalise/alternatives/" TargetMode="External"/><Relationship Id="rId2" Type="http://schemas.openxmlformats.org/officeDocument/2006/relationships/hyperlink" Target="https://siftery.com/google-translate-api" TargetMode="Externa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siftery.com/lokalise/alternativ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7CFFBC2-3BDF-413A-8AA0-88290A74E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??? </a:t>
            </a:r>
            <a:r>
              <a:rPr lang="it-IT" dirty="0" err="1"/>
              <a:t>Presentation.mainslide.title</a:t>
            </a:r>
            <a:r>
              <a:rPr lang="it-IT" dirty="0"/>
              <a:t> ???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832CEC-2ADC-4B57-8B5A-147DB760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79" y="1560352"/>
            <a:ext cx="3052800" cy="32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LOKALIZE.FEATURES.</a:t>
            </a:r>
            <a:r>
              <a:rPr lang="it-IT" b="1" dirty="0" err="1"/>
              <a:t>Multiplatform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E111EC-1AD8-4B62-8C72-7E242EAF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74" y="1770077"/>
            <a:ext cx="6652426" cy="5087923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881A4A20-2687-495A-A20A-C7CCD05C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66" y="5087905"/>
            <a:ext cx="3819525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82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LOKALIZE.FEATURES.</a:t>
            </a:r>
            <a:r>
              <a:rPr lang="it-IT" b="1" dirty="0" err="1"/>
              <a:t>for.developers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Language auto-</a:t>
            </a:r>
            <a:r>
              <a:rPr lang="it-IT" b="1" dirty="0" err="1"/>
              <a:t>fill</a:t>
            </a:r>
            <a:endParaRPr lang="it-IT" b="1" dirty="0"/>
          </a:p>
          <a:p>
            <a:pPr marL="0" indent="0">
              <a:buNone/>
            </a:pPr>
            <a:r>
              <a:rPr lang="en-US" dirty="0"/>
              <a:t>Easily chain languages by setting up auto-fill rules. Once translations in languages you set up for monitoring are updated, the chained languages get updated as well.</a:t>
            </a:r>
          </a:p>
        </p:txBody>
      </p:sp>
    </p:spTree>
    <p:extLst>
      <p:ext uri="{BB962C8B-B14F-4D97-AF65-F5344CB8AC3E}">
        <p14:creationId xmlns:p14="http://schemas.microsoft.com/office/powerpoint/2010/main" val="49526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LOKALIZE.FEATURES.</a:t>
            </a:r>
            <a:r>
              <a:rPr lang="it-IT" b="1" dirty="0" err="1"/>
              <a:t>for.developers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snapshots</a:t>
            </a:r>
          </a:p>
          <a:p>
            <a:pPr marL="0" indent="0">
              <a:buNone/>
            </a:pPr>
            <a:r>
              <a:rPr lang="en-US" dirty="0"/>
              <a:t>Take a snapshot of your project or retrieve project copies</a:t>
            </a:r>
          </a:p>
          <a:p>
            <a:pPr marL="0" indent="0">
              <a:buNone/>
            </a:pPr>
            <a:r>
              <a:rPr lang="en-US" dirty="0"/>
              <a:t>from previous snaps.</a:t>
            </a:r>
          </a:p>
        </p:txBody>
      </p:sp>
    </p:spTree>
    <p:extLst>
      <p:ext uri="{BB962C8B-B14F-4D97-AF65-F5344CB8AC3E}">
        <p14:creationId xmlns:p14="http://schemas.microsoft.com/office/powerpoint/2010/main" val="320123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SDK+OTA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3002CD-B1FC-4F8E-B9FE-AB8CDE760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74" y="1770077"/>
            <a:ext cx="6652426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TRANSLATION.HISTORY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snapshots</a:t>
            </a:r>
          </a:p>
          <a:p>
            <a:pPr marL="0" indent="0">
              <a:buNone/>
            </a:pPr>
            <a:r>
              <a:rPr lang="en-US" dirty="0"/>
              <a:t>Take a snapshot of your project or retrieve project copies</a:t>
            </a:r>
          </a:p>
          <a:p>
            <a:pPr marL="0" indent="0">
              <a:buNone/>
            </a:pPr>
            <a:r>
              <a:rPr lang="en-US" dirty="0"/>
              <a:t>from previous snaps.</a:t>
            </a:r>
          </a:p>
        </p:txBody>
      </p:sp>
    </p:spTree>
    <p:extLst>
      <p:ext uri="{BB962C8B-B14F-4D97-AF65-F5344CB8AC3E}">
        <p14:creationId xmlns:p14="http://schemas.microsoft.com/office/powerpoint/2010/main" val="259365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TRANSLATION.MEMORY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snapshots</a:t>
            </a:r>
          </a:p>
          <a:p>
            <a:pPr marL="0" indent="0">
              <a:buNone/>
            </a:pPr>
            <a:r>
              <a:rPr lang="en-US" dirty="0"/>
              <a:t>Take a snapshot of your project or retrieve project copies</a:t>
            </a:r>
          </a:p>
          <a:p>
            <a:pPr marL="0" indent="0">
              <a:buNone/>
            </a:pPr>
            <a:r>
              <a:rPr lang="en-US" dirty="0"/>
              <a:t>from previous snaps.</a:t>
            </a:r>
          </a:p>
        </p:txBody>
      </p:sp>
    </p:spTree>
    <p:extLst>
      <p:ext uri="{BB962C8B-B14F-4D97-AF65-F5344CB8AC3E}">
        <p14:creationId xmlns:p14="http://schemas.microsoft.com/office/powerpoint/2010/main" val="32029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LIVEJS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LiveJS</a:t>
            </a:r>
            <a:r>
              <a:rPr lang="en-US" b="1" dirty="0"/>
              <a:t>: web in-context editor</a:t>
            </a:r>
          </a:p>
          <a:p>
            <a:pPr marL="0" indent="0">
              <a:buNone/>
            </a:pPr>
            <a:r>
              <a:rPr lang="en-US" dirty="0"/>
              <a:t>Focus on a particular language pair working right on the</a:t>
            </a:r>
          </a:p>
          <a:p>
            <a:pPr marL="0" indent="0">
              <a:buNone/>
            </a:pPr>
            <a:r>
              <a:rPr lang="en-US" dirty="0"/>
              <a:t>respective page of your website without distractions.</a:t>
            </a:r>
          </a:p>
        </p:txBody>
      </p:sp>
    </p:spTree>
    <p:extLst>
      <p:ext uri="{BB962C8B-B14F-4D97-AF65-F5344CB8AC3E}">
        <p14:creationId xmlns:p14="http://schemas.microsoft.com/office/powerpoint/2010/main" val="378762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API.AND.CLI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API and CLI tool</a:t>
            </a:r>
          </a:p>
          <a:p>
            <a:pPr marL="0" indent="0">
              <a:buNone/>
            </a:pPr>
            <a:r>
              <a:rPr lang="en-US" dirty="0"/>
              <a:t>Integrate with your existing setup using our API or command-line tool.</a:t>
            </a:r>
          </a:p>
        </p:txBody>
      </p:sp>
    </p:spTree>
    <p:extLst>
      <p:ext uri="{BB962C8B-B14F-4D97-AF65-F5344CB8AC3E}">
        <p14:creationId xmlns:p14="http://schemas.microsoft.com/office/powerpoint/2010/main" val="372697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KEY.REFERENCING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API and CLI tool</a:t>
            </a:r>
          </a:p>
          <a:p>
            <a:pPr marL="0" indent="0">
              <a:buNone/>
            </a:pPr>
            <a:r>
              <a:rPr lang="en-US" dirty="0"/>
              <a:t>Integrate with your existing setup using our API or command-line tool.</a:t>
            </a:r>
          </a:p>
        </p:txBody>
      </p:sp>
    </p:spTree>
    <p:extLst>
      <p:ext uri="{BB962C8B-B14F-4D97-AF65-F5344CB8AC3E}">
        <p14:creationId xmlns:p14="http://schemas.microsoft.com/office/powerpoint/2010/main" val="31331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KEY.VALIDATION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API and CLI tool</a:t>
            </a:r>
          </a:p>
          <a:p>
            <a:pPr marL="0" indent="0">
              <a:buNone/>
            </a:pPr>
            <a:r>
              <a:rPr lang="en-US" dirty="0"/>
              <a:t>Integrate with your existing setup using our API or command-line tool.</a:t>
            </a:r>
          </a:p>
        </p:txBody>
      </p:sp>
    </p:spTree>
    <p:extLst>
      <p:ext uri="{BB962C8B-B14F-4D97-AF65-F5344CB8AC3E}">
        <p14:creationId xmlns:p14="http://schemas.microsoft.com/office/powerpoint/2010/main" val="237486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073449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A230820A-6A0D-496A-9587-FE74E921B2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42234" y="2715208"/>
            <a:ext cx="500078" cy="50007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58D34DB-0ECC-4D8F-AC0B-43250A7DA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64209" y="5050638"/>
            <a:ext cx="500078" cy="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GRAMMAR.CHECK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96904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GLOSSARY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API and CLI tool</a:t>
            </a:r>
          </a:p>
          <a:p>
            <a:pPr marL="0" indent="0">
              <a:buNone/>
            </a:pPr>
            <a:r>
              <a:rPr lang="en-US" dirty="0"/>
              <a:t>Integrate with your existing setup using our API or command-line tool.</a:t>
            </a:r>
          </a:p>
        </p:txBody>
      </p:sp>
    </p:spTree>
    <p:extLst>
      <p:ext uri="{BB962C8B-B14F-4D97-AF65-F5344CB8AC3E}">
        <p14:creationId xmlns:p14="http://schemas.microsoft.com/office/powerpoint/2010/main" val="306742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PROOFREADING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2645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MULTILINGUAL.VIEW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87764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LOKALIZE.FEATURES.</a:t>
            </a:r>
            <a:r>
              <a:rPr lang="it-IT" b="1" dirty="0"/>
              <a:t>TRANSLATION.CTX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569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LOKALIZE.FEATURES.</a:t>
            </a:r>
            <a:r>
              <a:rPr lang="it-IT" b="1" dirty="0"/>
              <a:t>PLURALS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9113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MACHINE.TRANSLATION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2662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TOOLS.INTEGRATION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29139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WORKFLOW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oriented.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0C752FA-E20A-4F9B-A3B2-921DD025F6A3}"/>
              </a:ext>
            </a:extLst>
          </p:cNvPr>
          <p:cNvSpPr txBox="1">
            <a:spLocks/>
          </p:cNvSpPr>
          <p:nvPr/>
        </p:nvSpPr>
        <p:spPr>
          <a:xfrm>
            <a:off x="4842603" y="2009164"/>
            <a:ext cx="314415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Project Chat.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7620374-4DD0-448F-9FE4-C2658828512B}"/>
              </a:ext>
            </a:extLst>
          </p:cNvPr>
          <p:cNvSpPr txBox="1">
            <a:spLocks/>
          </p:cNvSpPr>
          <p:nvPr/>
        </p:nvSpPr>
        <p:spPr>
          <a:xfrm>
            <a:off x="8433528" y="2009163"/>
            <a:ext cx="314415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Project activity.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98777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TRANSLATE.LIKE.A.PRO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oriented.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8566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588218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0E90E863-82C4-4064-A1FC-180483015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INSIGHTS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38EF665-C0EC-4914-B15C-F656730B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Insights.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9F6CCF4-DEEE-4273-B494-DA54220E7C7B}"/>
              </a:ext>
            </a:extLst>
          </p:cNvPr>
          <p:cNvSpPr txBox="1">
            <a:spLocks/>
          </p:cNvSpPr>
          <p:nvPr/>
        </p:nvSpPr>
        <p:spPr>
          <a:xfrm>
            <a:off x="4842603" y="2009164"/>
            <a:ext cx="314415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Translators Stats.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23620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3EADDC-D6C9-49B4-B981-9789E40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850AC1-D59D-4572-8FB8-0540A337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281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B43C-7A55-43EC-ACA4-4948846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AND.THE.OTHERS?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BB701D-2AE3-47C3-93E9-C08C0B91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hlinkClick r:id="rId2"/>
              </a:rPr>
              <a:t>Google </a:t>
            </a:r>
            <a:r>
              <a:rPr lang="it-IT" b="1" dirty="0" err="1">
                <a:hlinkClick r:id="rId2"/>
              </a:rPr>
              <a:t>Translate</a:t>
            </a:r>
            <a:r>
              <a:rPr lang="it-IT" b="1" dirty="0">
                <a:hlinkClick r:id="rId2"/>
              </a:rPr>
              <a:t> API</a:t>
            </a:r>
            <a:endParaRPr lang="it-IT" b="1" dirty="0"/>
          </a:p>
          <a:p>
            <a:r>
              <a:rPr lang="it-IT" dirty="0">
                <a:hlinkClick r:id="rId3"/>
              </a:rPr>
              <a:t>https://www.getapp.com/it-management-software/a/lokalise/alternatives/</a:t>
            </a:r>
            <a:endParaRPr lang="it-IT" dirty="0"/>
          </a:p>
          <a:p>
            <a:r>
              <a:rPr lang="it-IT">
                <a:hlinkClick r:id="rId4"/>
              </a:rPr>
              <a:t>https://siftery.com/lokalise/alternatives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1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794964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uvola 2">
            <a:extLst>
              <a:ext uri="{FF2B5EF4-FFF2-40B4-BE49-F238E27FC236}">
                <a16:creationId xmlns:a16="http://schemas.microsoft.com/office/drawing/2014/main" id="{4419CBB9-83AD-4182-A5F4-B52BD8474F9A}"/>
              </a:ext>
            </a:extLst>
          </p:cNvPr>
          <p:cNvSpPr/>
          <p:nvPr/>
        </p:nvSpPr>
        <p:spPr>
          <a:xfrm>
            <a:off x="7373923" y="4882392"/>
            <a:ext cx="1191237" cy="989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8D0B8C3-B624-4C9C-A29A-67FEF15FBCBA}"/>
              </a:ext>
            </a:extLst>
          </p:cNvPr>
          <p:cNvGrpSpPr/>
          <p:nvPr/>
        </p:nvGrpSpPr>
        <p:grpSpPr>
          <a:xfrm>
            <a:off x="8920831" y="5758437"/>
            <a:ext cx="1159976" cy="753984"/>
            <a:chOff x="1375161" y="812890"/>
            <a:chExt cx="1159976" cy="753984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C8B9D2-6A13-42C8-9826-5D97B4D6D88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F321A12-22D1-4BEF-B275-15D8FE1F0B2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" kern="1200" dirty="0" err="1"/>
                <a:t>next</a:t>
              </a:r>
              <a:r>
                <a:rPr lang="it-IT" sz="1400" kern="1200" dirty="0"/>
                <a:t> </a:t>
              </a:r>
              <a:r>
                <a:rPr lang="it-IT" sz="1400" kern="1200" dirty="0" err="1"/>
                <a:t>development</a:t>
              </a:r>
              <a:r>
                <a:rPr lang="it-IT" sz="1400" kern="1200" dirty="0"/>
                <a:t> </a:t>
              </a:r>
              <a:r>
                <a:rPr lang="it-IT" sz="1400" kern="1200" dirty="0" err="1"/>
                <a:t>cycle</a:t>
              </a:r>
              <a:r>
                <a:rPr lang="it-IT" sz="1400" kern="1200" dirty="0"/>
                <a:t>..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E925B-7431-4541-838B-B212D0D1FA6F}"/>
              </a:ext>
            </a:extLst>
          </p:cNvPr>
          <p:cNvGrpSpPr/>
          <p:nvPr/>
        </p:nvGrpSpPr>
        <p:grpSpPr>
          <a:xfrm>
            <a:off x="10427588" y="4754461"/>
            <a:ext cx="1159976" cy="753984"/>
            <a:chOff x="1375161" y="812890"/>
            <a:chExt cx="1159976" cy="75398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A6A2DCC-37A9-4BB2-96E2-88D0114E65C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66DB708-9EFF-4AD7-A418-A5DEB30F177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/>
                <a:t>i18n </a:t>
              </a:r>
              <a:r>
                <a:rPr lang="it-IT" sz="1400" dirty="0" err="1"/>
                <a:t>extraction</a:t>
              </a:r>
              <a:endParaRPr lang="it-IT" sz="1400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B20981E-1BAD-453B-B0C8-419424301F05}"/>
              </a:ext>
            </a:extLst>
          </p:cNvPr>
          <p:cNvGrpSpPr/>
          <p:nvPr/>
        </p:nvGrpSpPr>
        <p:grpSpPr>
          <a:xfrm>
            <a:off x="8957637" y="2692952"/>
            <a:ext cx="1159976" cy="753984"/>
            <a:chOff x="1375161" y="812890"/>
            <a:chExt cx="1159976" cy="753984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6CEF09-3FC9-4B4F-8F85-CFCF61854A9E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72D3553-CDA3-4E69-96E6-8C1D59961E7A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/>
                <a:t>merge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965828-3FF6-4C1D-B1CC-4AE9E32F6908}"/>
              </a:ext>
            </a:extLst>
          </p:cNvPr>
          <p:cNvGrpSpPr/>
          <p:nvPr/>
        </p:nvGrpSpPr>
        <p:grpSpPr>
          <a:xfrm>
            <a:off x="10427588" y="3593906"/>
            <a:ext cx="1159976" cy="753984"/>
            <a:chOff x="1375161" y="812890"/>
            <a:chExt cx="1159976" cy="75398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F3AE735-C0E0-46BA-B60C-6AC988381061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340201C-55C5-4BD5-8A80-F2A3ADE5569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" kern="1200" dirty="0" err="1"/>
                <a:t>normalization</a:t>
              </a:r>
              <a:endParaRPr lang="it-IT" sz="1400" kern="1200" dirty="0"/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FD1F0DA1-83EF-4627-A171-A2A35A35EFDC}"/>
              </a:ext>
            </a:extLst>
          </p:cNvPr>
          <p:cNvSpPr/>
          <p:nvPr/>
        </p:nvSpPr>
        <p:spPr>
          <a:xfrm rot="3117249">
            <a:off x="8611493" y="3586698"/>
            <a:ext cx="1510375" cy="1892624"/>
          </a:xfrm>
          <a:prstGeom prst="arc">
            <a:avLst>
              <a:gd name="adj1" fmla="val 10732448"/>
              <a:gd name="adj2" fmla="val 144888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944531D-60A5-42B7-AA9E-99BDB1875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FFB917-491D-42B9-8E28-5CED6BF7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0792" y="3936116"/>
            <a:ext cx="500078" cy="500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E20A52-BDE1-4CAA-848B-C8A9AA39A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3192" y="4088516"/>
            <a:ext cx="500078" cy="50007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8DD05E7-559C-4006-A296-4145B4F95C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50460" y="5372215"/>
            <a:ext cx="500078" cy="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82042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uvola 2">
            <a:extLst>
              <a:ext uri="{FF2B5EF4-FFF2-40B4-BE49-F238E27FC236}">
                <a16:creationId xmlns:a16="http://schemas.microsoft.com/office/drawing/2014/main" id="{4419CBB9-83AD-4182-A5F4-B52BD8474F9A}"/>
              </a:ext>
            </a:extLst>
          </p:cNvPr>
          <p:cNvSpPr/>
          <p:nvPr/>
        </p:nvSpPr>
        <p:spPr>
          <a:xfrm>
            <a:off x="7373923" y="4882392"/>
            <a:ext cx="1191237" cy="98990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8D0B8C3-B624-4C9C-A29A-67FEF15FBCBA}"/>
              </a:ext>
            </a:extLst>
          </p:cNvPr>
          <p:cNvGrpSpPr/>
          <p:nvPr/>
        </p:nvGrpSpPr>
        <p:grpSpPr>
          <a:xfrm>
            <a:off x="8920831" y="5758437"/>
            <a:ext cx="1159976" cy="753984"/>
            <a:chOff x="1375161" y="812890"/>
            <a:chExt cx="1159976" cy="753984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C8B9D2-6A13-42C8-9826-5D97B4D6D88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F321A12-22D1-4BEF-B275-15D8FE1F0B2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next</a:t>
              </a:r>
              <a:r>
                <a:rPr lang="it-IT" sz="1400" dirty="0"/>
                <a:t> </a:t>
              </a:r>
              <a:r>
                <a:rPr lang="it-IT" sz="1400" dirty="0" err="1"/>
                <a:t>development</a:t>
              </a:r>
              <a:r>
                <a:rPr lang="it-IT" sz="1400" dirty="0"/>
                <a:t> </a:t>
              </a:r>
              <a:r>
                <a:rPr lang="it-IT" sz="1400" dirty="0" err="1"/>
                <a:t>cycle</a:t>
              </a:r>
              <a:r>
                <a:rPr lang="it-IT" sz="1400" dirty="0"/>
                <a:t>..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E925B-7431-4541-838B-B212D0D1FA6F}"/>
              </a:ext>
            </a:extLst>
          </p:cNvPr>
          <p:cNvGrpSpPr/>
          <p:nvPr/>
        </p:nvGrpSpPr>
        <p:grpSpPr>
          <a:xfrm>
            <a:off x="10427588" y="4754461"/>
            <a:ext cx="1159976" cy="753984"/>
            <a:chOff x="1375161" y="812890"/>
            <a:chExt cx="1159976" cy="75398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A6A2DCC-37A9-4BB2-96E2-88D0114E65C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66DB708-9EFF-4AD7-A418-A5DEB30F177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i18n </a:t>
              </a:r>
              <a:r>
                <a:rPr lang="it-IT" dirty="0" err="1"/>
                <a:t>extraction</a:t>
              </a:r>
              <a:endParaRPr lang="it-IT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B20981E-1BAD-453B-B0C8-419424301F05}"/>
              </a:ext>
            </a:extLst>
          </p:cNvPr>
          <p:cNvGrpSpPr/>
          <p:nvPr/>
        </p:nvGrpSpPr>
        <p:grpSpPr>
          <a:xfrm>
            <a:off x="8957637" y="2692952"/>
            <a:ext cx="1159976" cy="753984"/>
            <a:chOff x="1375161" y="812890"/>
            <a:chExt cx="1159976" cy="753984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6CEF09-3FC9-4B4F-8F85-CFCF61854A9E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72D3553-CDA3-4E69-96E6-8C1D59961E7A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merge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965828-3FF6-4C1D-B1CC-4AE9E32F6908}"/>
              </a:ext>
            </a:extLst>
          </p:cNvPr>
          <p:cNvGrpSpPr/>
          <p:nvPr/>
        </p:nvGrpSpPr>
        <p:grpSpPr>
          <a:xfrm>
            <a:off x="10427588" y="3593906"/>
            <a:ext cx="1159976" cy="753984"/>
            <a:chOff x="1375161" y="812890"/>
            <a:chExt cx="1159976" cy="75398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F3AE735-C0E0-46BA-B60C-6AC988381061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340201C-55C5-4BD5-8A80-F2A3ADE5569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300" kern="1200" dirty="0" err="1"/>
                <a:t>normalization</a:t>
              </a:r>
              <a:endParaRPr lang="it-IT" sz="1300" kern="1200" dirty="0"/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FD1F0DA1-83EF-4627-A171-A2A35A35EFDC}"/>
              </a:ext>
            </a:extLst>
          </p:cNvPr>
          <p:cNvSpPr/>
          <p:nvPr/>
        </p:nvSpPr>
        <p:spPr>
          <a:xfrm rot="3117249">
            <a:off x="8611493" y="3586698"/>
            <a:ext cx="1510375" cy="1892624"/>
          </a:xfrm>
          <a:prstGeom prst="arc">
            <a:avLst>
              <a:gd name="adj1" fmla="val 10732448"/>
              <a:gd name="adj2" fmla="val 144888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944531D-60A5-42B7-AA9E-99BDB1875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FFB917-491D-42B9-8E28-5CED6BF7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0792" y="3936116"/>
            <a:ext cx="500078" cy="500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E20A52-BDE1-4CAA-848B-C8A9AA39A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3192" y="4088516"/>
            <a:ext cx="500078" cy="500078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6C555F1A-3092-4C99-8AB9-94F06E2C9FEA}"/>
              </a:ext>
            </a:extLst>
          </p:cNvPr>
          <p:cNvGrpSpPr/>
          <p:nvPr/>
        </p:nvGrpSpPr>
        <p:grpSpPr>
          <a:xfrm>
            <a:off x="5700969" y="3961563"/>
            <a:ext cx="1159976" cy="753984"/>
            <a:chOff x="1375161" y="812890"/>
            <a:chExt cx="1159976" cy="753984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8A61ADDA-E176-4A48-A346-CC60209E36BC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6C7E695C-A2C3-4494-9164-F9CE3C04FCA8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poor</a:t>
              </a:r>
              <a:r>
                <a:rPr lang="it-IT" sz="1400" dirty="0"/>
                <a:t> </a:t>
              </a:r>
              <a:r>
                <a:rPr lang="it-IT" sz="1400" dirty="0" err="1"/>
                <a:t>translation</a:t>
              </a:r>
              <a:r>
                <a:rPr lang="it-IT" sz="1400" dirty="0"/>
                <a:t> / </a:t>
              </a:r>
              <a:r>
                <a:rPr lang="it-IT" sz="1400" dirty="0" err="1"/>
                <a:t>errors</a:t>
              </a:r>
              <a:endParaRPr lang="it-IT" sz="1400" dirty="0"/>
            </a:p>
          </p:txBody>
        </p:sp>
      </p:grpSp>
      <p:sp>
        <p:nvSpPr>
          <p:cNvPr id="26" name="Arco 25">
            <a:extLst>
              <a:ext uri="{FF2B5EF4-FFF2-40B4-BE49-F238E27FC236}">
                <a16:creationId xmlns:a16="http://schemas.microsoft.com/office/drawing/2014/main" id="{40BE1AC6-E3CD-44BC-9DB3-20EDD11581C8}"/>
              </a:ext>
            </a:extLst>
          </p:cNvPr>
          <p:cNvSpPr/>
          <p:nvPr/>
        </p:nvSpPr>
        <p:spPr>
          <a:xfrm rot="3117249" flipV="1">
            <a:off x="6443161" y="5007273"/>
            <a:ext cx="2316312" cy="1334467"/>
          </a:xfrm>
          <a:prstGeom prst="arc">
            <a:avLst>
              <a:gd name="adj1" fmla="val 10015922"/>
              <a:gd name="adj2" fmla="val 13629674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5EF1F176-BCDA-4F04-A7B3-8760EA031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01568" y="4186155"/>
            <a:ext cx="500078" cy="50007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24EA4D9-5C01-44BD-8C22-4FF4985C1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53968" y="4338555"/>
            <a:ext cx="500078" cy="50007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F05C70B-1283-48D6-8487-1C98ECE6B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69571" y="5390407"/>
            <a:ext cx="500078" cy="50007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ABD3B60-939D-42B3-9DC4-81C2903F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80357" y="5253785"/>
            <a:ext cx="500078" cy="50007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B40A6F6F-4F55-4191-A746-D66BF6FB4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40839" y="5112589"/>
            <a:ext cx="500078" cy="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/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uvola 2">
            <a:extLst>
              <a:ext uri="{FF2B5EF4-FFF2-40B4-BE49-F238E27FC236}">
                <a16:creationId xmlns:a16="http://schemas.microsoft.com/office/drawing/2014/main" id="{4419CBB9-83AD-4182-A5F4-B52BD8474F9A}"/>
              </a:ext>
            </a:extLst>
          </p:cNvPr>
          <p:cNvSpPr/>
          <p:nvPr/>
        </p:nvSpPr>
        <p:spPr>
          <a:xfrm>
            <a:off x="7373923" y="4882392"/>
            <a:ext cx="1191237" cy="98990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8D0B8C3-B624-4C9C-A29A-67FEF15FBCBA}"/>
              </a:ext>
            </a:extLst>
          </p:cNvPr>
          <p:cNvGrpSpPr/>
          <p:nvPr/>
        </p:nvGrpSpPr>
        <p:grpSpPr>
          <a:xfrm>
            <a:off x="8920831" y="5758437"/>
            <a:ext cx="1159976" cy="753984"/>
            <a:chOff x="1375161" y="812890"/>
            <a:chExt cx="1159976" cy="753984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C8B9D2-6A13-42C8-9826-5D97B4D6D88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F321A12-22D1-4BEF-B275-15D8FE1F0B2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next</a:t>
              </a:r>
              <a:r>
                <a:rPr lang="it-IT" sz="1400" dirty="0"/>
                <a:t> </a:t>
              </a:r>
              <a:r>
                <a:rPr lang="it-IT" sz="1400" dirty="0" err="1"/>
                <a:t>development</a:t>
              </a:r>
              <a:r>
                <a:rPr lang="it-IT" sz="1400" dirty="0"/>
                <a:t> </a:t>
              </a:r>
              <a:r>
                <a:rPr lang="it-IT" sz="1400" dirty="0" err="1"/>
                <a:t>cycle</a:t>
              </a:r>
              <a:r>
                <a:rPr lang="it-IT" sz="1400" dirty="0"/>
                <a:t>..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E925B-7431-4541-838B-B212D0D1FA6F}"/>
              </a:ext>
            </a:extLst>
          </p:cNvPr>
          <p:cNvGrpSpPr/>
          <p:nvPr/>
        </p:nvGrpSpPr>
        <p:grpSpPr>
          <a:xfrm>
            <a:off x="10427588" y="4754461"/>
            <a:ext cx="1159976" cy="753984"/>
            <a:chOff x="1375161" y="812890"/>
            <a:chExt cx="1159976" cy="75398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A6A2DCC-37A9-4BB2-96E2-88D0114E65C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66DB708-9EFF-4AD7-A418-A5DEB30F177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i18n </a:t>
              </a:r>
              <a:r>
                <a:rPr lang="it-IT" dirty="0" err="1"/>
                <a:t>extraction</a:t>
              </a:r>
              <a:endParaRPr lang="it-IT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B20981E-1BAD-453B-B0C8-419424301F05}"/>
              </a:ext>
            </a:extLst>
          </p:cNvPr>
          <p:cNvGrpSpPr/>
          <p:nvPr/>
        </p:nvGrpSpPr>
        <p:grpSpPr>
          <a:xfrm>
            <a:off x="8957637" y="2692952"/>
            <a:ext cx="1159976" cy="753984"/>
            <a:chOff x="1375161" y="812890"/>
            <a:chExt cx="1159976" cy="753984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6CEF09-3FC9-4B4F-8F85-CFCF61854A9E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72D3553-CDA3-4E69-96E6-8C1D59961E7A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merge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965828-3FF6-4C1D-B1CC-4AE9E32F6908}"/>
              </a:ext>
            </a:extLst>
          </p:cNvPr>
          <p:cNvGrpSpPr/>
          <p:nvPr/>
        </p:nvGrpSpPr>
        <p:grpSpPr>
          <a:xfrm>
            <a:off x="10427588" y="3593906"/>
            <a:ext cx="1159976" cy="753984"/>
            <a:chOff x="1375161" y="812890"/>
            <a:chExt cx="1159976" cy="75398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F3AE735-C0E0-46BA-B60C-6AC988381061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340201C-55C5-4BD5-8A80-F2A3ADE5569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300" kern="1200" dirty="0" err="1"/>
                <a:t>normalization</a:t>
              </a:r>
              <a:endParaRPr lang="it-IT" sz="1300" kern="1200" dirty="0"/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FD1F0DA1-83EF-4627-A171-A2A35A35EFDC}"/>
              </a:ext>
            </a:extLst>
          </p:cNvPr>
          <p:cNvSpPr/>
          <p:nvPr/>
        </p:nvSpPr>
        <p:spPr>
          <a:xfrm rot="3117249">
            <a:off x="8611493" y="3586698"/>
            <a:ext cx="1510375" cy="1892624"/>
          </a:xfrm>
          <a:prstGeom prst="arc">
            <a:avLst>
              <a:gd name="adj1" fmla="val 10732448"/>
              <a:gd name="adj2" fmla="val 144888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944531D-60A5-42B7-AA9E-99BDB1875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FFB917-491D-42B9-8E28-5CED6BF7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0792" y="3936116"/>
            <a:ext cx="500078" cy="500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E20A52-BDE1-4CAA-848B-C8A9AA39A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3192" y="4088516"/>
            <a:ext cx="500078" cy="500078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6C555F1A-3092-4C99-8AB9-94F06E2C9FEA}"/>
              </a:ext>
            </a:extLst>
          </p:cNvPr>
          <p:cNvGrpSpPr/>
          <p:nvPr/>
        </p:nvGrpSpPr>
        <p:grpSpPr>
          <a:xfrm>
            <a:off x="5700969" y="3961563"/>
            <a:ext cx="1159976" cy="753984"/>
            <a:chOff x="1375161" y="812890"/>
            <a:chExt cx="1159976" cy="753984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8A61ADDA-E176-4A48-A346-CC60209E36BC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6C7E695C-A2C3-4494-9164-F9CE3C04FCA8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poor</a:t>
              </a:r>
              <a:r>
                <a:rPr lang="it-IT" sz="1400" dirty="0"/>
                <a:t> </a:t>
              </a:r>
              <a:r>
                <a:rPr lang="it-IT" sz="1400" dirty="0" err="1"/>
                <a:t>translation</a:t>
              </a:r>
              <a:r>
                <a:rPr lang="it-IT" sz="1400" dirty="0"/>
                <a:t> / </a:t>
              </a:r>
              <a:r>
                <a:rPr lang="it-IT" sz="1400" dirty="0" err="1"/>
                <a:t>errors</a:t>
              </a:r>
              <a:endParaRPr lang="it-IT" sz="1400" dirty="0"/>
            </a:p>
          </p:txBody>
        </p:sp>
      </p:grpSp>
      <p:sp>
        <p:nvSpPr>
          <p:cNvPr id="26" name="Arco 25">
            <a:extLst>
              <a:ext uri="{FF2B5EF4-FFF2-40B4-BE49-F238E27FC236}">
                <a16:creationId xmlns:a16="http://schemas.microsoft.com/office/drawing/2014/main" id="{40BE1AC6-E3CD-44BC-9DB3-20EDD11581C8}"/>
              </a:ext>
            </a:extLst>
          </p:cNvPr>
          <p:cNvSpPr/>
          <p:nvPr/>
        </p:nvSpPr>
        <p:spPr>
          <a:xfrm rot="3117249" flipV="1">
            <a:off x="6443161" y="5007273"/>
            <a:ext cx="2316312" cy="1334467"/>
          </a:xfrm>
          <a:prstGeom prst="arc">
            <a:avLst>
              <a:gd name="adj1" fmla="val 10015922"/>
              <a:gd name="adj2" fmla="val 13629674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5EF1F176-BCDA-4F04-A7B3-8760EA031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01568" y="4186155"/>
            <a:ext cx="500078" cy="50007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24EA4D9-5C01-44BD-8C22-4FF4985C1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53968" y="4338555"/>
            <a:ext cx="500078" cy="500078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477C96-DDD1-447D-9098-DFB01B9A25C9}"/>
              </a:ext>
            </a:extLst>
          </p:cNvPr>
          <p:cNvGrpSpPr/>
          <p:nvPr/>
        </p:nvGrpSpPr>
        <p:grpSpPr>
          <a:xfrm>
            <a:off x="3535236" y="1262908"/>
            <a:ext cx="1159976" cy="753984"/>
            <a:chOff x="1375161" y="812890"/>
            <a:chExt cx="1159976" cy="753984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8652E223-4142-4F49-A8E7-C0E095452F75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771643CE-39D2-4520-8C28-226EDB9A30E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Internal</a:t>
              </a:r>
              <a:r>
                <a:rPr lang="it-IT" sz="1400" dirty="0"/>
                <a:t> Team «</a:t>
              </a:r>
              <a:r>
                <a:rPr lang="it-IT" sz="1400" dirty="0" err="1"/>
                <a:t>parallel</a:t>
              </a:r>
              <a:r>
                <a:rPr lang="it-IT" sz="1400" dirty="0"/>
                <a:t>» </a:t>
              </a:r>
              <a:r>
                <a:rPr lang="it-IT" sz="1400" dirty="0" err="1"/>
                <a:t>translation</a:t>
              </a:r>
              <a:endParaRPr lang="it-IT" sz="1400" dirty="0"/>
            </a:p>
          </p:txBody>
        </p:sp>
      </p:grpSp>
      <p:sp>
        <p:nvSpPr>
          <p:cNvPr id="32" name="Arco 31">
            <a:extLst>
              <a:ext uri="{FF2B5EF4-FFF2-40B4-BE49-F238E27FC236}">
                <a16:creationId xmlns:a16="http://schemas.microsoft.com/office/drawing/2014/main" id="{D4CB6A45-860D-4941-8818-8AE183E0165B}"/>
              </a:ext>
            </a:extLst>
          </p:cNvPr>
          <p:cNvSpPr/>
          <p:nvPr/>
        </p:nvSpPr>
        <p:spPr>
          <a:xfrm rot="1472765">
            <a:off x="4654583" y="1367840"/>
            <a:ext cx="3444234" cy="1151122"/>
          </a:xfrm>
          <a:prstGeom prst="arc">
            <a:avLst>
              <a:gd name="adj1" fmla="val 10732448"/>
              <a:gd name="adj2" fmla="val 2074566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49292AAB-5AD4-4533-A4C7-A119A50E19E9}"/>
              </a:ext>
            </a:extLst>
          </p:cNvPr>
          <p:cNvSpPr/>
          <p:nvPr/>
        </p:nvSpPr>
        <p:spPr>
          <a:xfrm>
            <a:off x="2516702" y="1715203"/>
            <a:ext cx="1191237" cy="989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21D9BECA-E166-4071-858D-D8AAAC7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80550" y="1505201"/>
            <a:ext cx="500078" cy="500078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43533CBF-08DA-4FDD-B884-9816029EA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32950" y="1657601"/>
            <a:ext cx="500078" cy="500078"/>
          </a:xfrm>
          <a:prstGeom prst="rect">
            <a:avLst/>
          </a:prstGeom>
        </p:spPr>
      </p:pic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1A58D6-E086-4A56-97D8-06C6FA82452F}"/>
              </a:ext>
            </a:extLst>
          </p:cNvPr>
          <p:cNvGrpSpPr/>
          <p:nvPr/>
        </p:nvGrpSpPr>
        <p:grpSpPr>
          <a:xfrm>
            <a:off x="1531205" y="3159025"/>
            <a:ext cx="1159976" cy="753984"/>
            <a:chOff x="1375161" y="812890"/>
            <a:chExt cx="1159976" cy="753984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F19913C6-7389-4C69-8135-17F3EAADAA40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DDE30FD5-72AB-499F-9B0E-7889E048A627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it-IT" dirty="0"/>
                <a:t>merge (from </a:t>
              </a:r>
              <a:r>
                <a:rPr lang="it-IT" dirty="0" err="1"/>
                <a:t>paper</a:t>
              </a:r>
              <a:r>
                <a:rPr lang="it-IT" dirty="0"/>
                <a:t>!!)</a:t>
              </a: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8D406692-D14F-4FE1-B6F0-98E01A1763FA}"/>
              </a:ext>
            </a:extLst>
          </p:cNvPr>
          <p:cNvGrpSpPr/>
          <p:nvPr/>
        </p:nvGrpSpPr>
        <p:grpSpPr>
          <a:xfrm>
            <a:off x="2322799" y="4052674"/>
            <a:ext cx="1159976" cy="753984"/>
            <a:chOff x="1375161" y="812890"/>
            <a:chExt cx="1159976" cy="753984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E38B0E50-4E65-449C-A43F-5BA41203F2EB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9554CF1D-D6A1-46D1-8852-827DD8B9111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it-IT" dirty="0" err="1"/>
                <a:t>resolve</a:t>
              </a:r>
              <a:r>
                <a:rPr lang="it-IT" dirty="0"/>
                <a:t> </a:t>
              </a:r>
              <a:r>
                <a:rPr lang="it-IT" dirty="0" err="1"/>
                <a:t>conflicts</a:t>
              </a:r>
              <a:r>
                <a:rPr lang="it-IT" dirty="0"/>
                <a:t>!</a:t>
              </a:r>
            </a:p>
          </p:txBody>
        </p:sp>
      </p:grpSp>
      <p:sp>
        <p:nvSpPr>
          <p:cNvPr id="46" name="Arco 45">
            <a:extLst>
              <a:ext uri="{FF2B5EF4-FFF2-40B4-BE49-F238E27FC236}">
                <a16:creationId xmlns:a16="http://schemas.microsoft.com/office/drawing/2014/main" id="{43299660-C549-4295-BEA4-D76F9A7B3DAB}"/>
              </a:ext>
            </a:extLst>
          </p:cNvPr>
          <p:cNvSpPr/>
          <p:nvPr/>
        </p:nvSpPr>
        <p:spPr>
          <a:xfrm rot="11575823">
            <a:off x="1850614" y="3617349"/>
            <a:ext cx="746753" cy="818431"/>
          </a:xfrm>
          <a:prstGeom prst="arc">
            <a:avLst>
              <a:gd name="adj1" fmla="val 15847632"/>
              <a:gd name="adj2" fmla="val 2074566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BF3A4B28-D430-4F4C-999D-C91229B56EAB}"/>
              </a:ext>
            </a:extLst>
          </p:cNvPr>
          <p:cNvSpPr/>
          <p:nvPr/>
        </p:nvSpPr>
        <p:spPr>
          <a:xfrm rot="15891096">
            <a:off x="1977655" y="2329995"/>
            <a:ext cx="966028" cy="1156159"/>
          </a:xfrm>
          <a:prstGeom prst="arc">
            <a:avLst>
              <a:gd name="adj1" fmla="val 15847632"/>
              <a:gd name="adj2" fmla="val 20678656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43425848-2AFA-43FE-885B-E09984E33B70}"/>
              </a:ext>
            </a:extLst>
          </p:cNvPr>
          <p:cNvGrpSpPr/>
          <p:nvPr/>
        </p:nvGrpSpPr>
        <p:grpSpPr>
          <a:xfrm>
            <a:off x="1311272" y="1351908"/>
            <a:ext cx="1159976" cy="753984"/>
            <a:chOff x="1375161" y="812890"/>
            <a:chExt cx="1159976" cy="753984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6E2B8744-9E63-463B-B4C5-243BBBDD29C8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C3F1DE7A-7116-47E5-B377-73C0F1B15FD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Another</a:t>
              </a:r>
              <a:r>
                <a:rPr lang="it-IT" sz="1400" dirty="0"/>
                <a:t> </a:t>
              </a:r>
              <a:r>
                <a:rPr lang="it-IT" sz="1400" dirty="0" err="1"/>
                <a:t>Internal</a:t>
              </a:r>
              <a:r>
                <a:rPr lang="it-IT" sz="1400" dirty="0"/>
                <a:t> Team…</a:t>
              </a:r>
            </a:p>
          </p:txBody>
        </p:sp>
      </p:grpSp>
      <p:sp>
        <p:nvSpPr>
          <p:cNvPr id="51" name="Nuvola 50">
            <a:extLst>
              <a:ext uri="{FF2B5EF4-FFF2-40B4-BE49-F238E27FC236}">
                <a16:creationId xmlns:a16="http://schemas.microsoft.com/office/drawing/2014/main" id="{62FE8669-3594-486E-93B2-2F0B408F2534}"/>
              </a:ext>
            </a:extLst>
          </p:cNvPr>
          <p:cNvSpPr/>
          <p:nvPr/>
        </p:nvSpPr>
        <p:spPr>
          <a:xfrm>
            <a:off x="470382" y="1928182"/>
            <a:ext cx="1191237" cy="989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sp>
        <p:nvSpPr>
          <p:cNvPr id="52" name="Segno di moltiplicazione 51">
            <a:extLst>
              <a:ext uri="{FF2B5EF4-FFF2-40B4-BE49-F238E27FC236}">
                <a16:creationId xmlns:a16="http://schemas.microsoft.com/office/drawing/2014/main" id="{D2A92A82-AF97-4DD8-9A44-67A68E23FC57}"/>
              </a:ext>
            </a:extLst>
          </p:cNvPr>
          <p:cNvSpPr/>
          <p:nvPr/>
        </p:nvSpPr>
        <p:spPr>
          <a:xfrm>
            <a:off x="972134" y="2477781"/>
            <a:ext cx="674367" cy="67436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77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40BE1AC6-E3CD-44BC-9DB3-20EDD11581C8}"/>
              </a:ext>
            </a:extLst>
          </p:cNvPr>
          <p:cNvSpPr/>
          <p:nvPr/>
        </p:nvSpPr>
        <p:spPr>
          <a:xfrm rot="3117249" flipV="1">
            <a:off x="6443161" y="5007273"/>
            <a:ext cx="2316312" cy="1334467"/>
          </a:xfrm>
          <a:prstGeom prst="arc">
            <a:avLst>
              <a:gd name="adj1" fmla="val 10015922"/>
              <a:gd name="adj2" fmla="val 13629674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D4CB6A45-860D-4941-8818-8AE183E0165B}"/>
              </a:ext>
            </a:extLst>
          </p:cNvPr>
          <p:cNvSpPr/>
          <p:nvPr/>
        </p:nvSpPr>
        <p:spPr>
          <a:xfrm rot="1472765">
            <a:off x="4654583" y="1367840"/>
            <a:ext cx="3444234" cy="1151122"/>
          </a:xfrm>
          <a:prstGeom prst="arc">
            <a:avLst>
              <a:gd name="adj1" fmla="val 10732448"/>
              <a:gd name="adj2" fmla="val 2074566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F0250DD-5077-4602-B8EB-6275B3150B68}"/>
              </a:ext>
            </a:extLst>
          </p:cNvPr>
          <p:cNvGrpSpPr/>
          <p:nvPr/>
        </p:nvGrpSpPr>
        <p:grpSpPr>
          <a:xfrm>
            <a:off x="470382" y="1262908"/>
            <a:ext cx="11117182" cy="5249513"/>
            <a:chOff x="470382" y="1262908"/>
            <a:chExt cx="11117182" cy="5249513"/>
          </a:xfrm>
        </p:grpSpPr>
        <p:graphicFrame>
          <p:nvGraphicFramePr>
            <p:cNvPr id="11" name="Diagramma 10">
              <a:extLst>
                <a:ext uri="{FF2B5EF4-FFF2-40B4-BE49-F238E27FC236}">
                  <a16:creationId xmlns:a16="http://schemas.microsoft.com/office/drawing/2014/main" id="{829EEE17-0F81-422B-BFCB-75BCDECA1E5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0155805"/>
                </p:ext>
              </p:extLst>
            </p:nvPr>
          </p:nvGraphicFramePr>
          <p:xfrm>
            <a:off x="2457974" y="1557323"/>
            <a:ext cx="7276052" cy="48507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Nuvola 2">
              <a:extLst>
                <a:ext uri="{FF2B5EF4-FFF2-40B4-BE49-F238E27FC236}">
                  <a16:creationId xmlns:a16="http://schemas.microsoft.com/office/drawing/2014/main" id="{4419CBB9-83AD-4182-A5F4-B52BD8474F9A}"/>
                </a:ext>
              </a:extLst>
            </p:cNvPr>
            <p:cNvSpPr/>
            <p:nvPr/>
          </p:nvSpPr>
          <p:spPr>
            <a:xfrm>
              <a:off x="7373923" y="4882392"/>
              <a:ext cx="1191237" cy="9899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WAIT</a:t>
              </a:r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28D0B8C3-B624-4C9C-A29A-67FEF15FBCBA}"/>
                </a:ext>
              </a:extLst>
            </p:cNvPr>
            <p:cNvGrpSpPr/>
            <p:nvPr/>
          </p:nvGrpSpPr>
          <p:grpSpPr>
            <a:xfrm>
              <a:off x="8920831" y="5758437"/>
              <a:ext cx="1159976" cy="753984"/>
              <a:chOff x="1375161" y="812890"/>
              <a:chExt cx="1159976" cy="753984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BC8B9D2-6A13-42C8-9826-5D97B4D6D887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solidFill>
                <a:prstClr val="white"/>
              </a:solidFill>
              <a:ln w="12700" cap="flat" cmpd="sng" algn="in">
                <a:solidFill>
                  <a:srgbClr val="1B376E"/>
                </a:solidFill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F321A12-22D1-4BEF-B275-15D8FE1F0B2E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solidFill>
                <a:prstClr val="white"/>
              </a:solidFill>
              <a:ln w="12700" cap="flat" cmpd="sng" algn="in">
                <a:noFill/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next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development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cycle</a:t>
                </a:r>
                <a:r>
                  <a:rPr lang="it-IT" sz="1400" dirty="0"/>
                  <a:t>..</a:t>
                </a: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EBAE925B-7431-4541-838B-B212D0D1FA6F}"/>
                </a:ext>
              </a:extLst>
            </p:cNvPr>
            <p:cNvGrpSpPr/>
            <p:nvPr/>
          </p:nvGrpSpPr>
          <p:grpSpPr>
            <a:xfrm>
              <a:off x="10427588" y="4754461"/>
              <a:ext cx="1159976" cy="753984"/>
              <a:chOff x="1375161" y="812890"/>
              <a:chExt cx="1159976" cy="753984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CA6A2DCC-37A9-4BB2-96E2-88D0114E65C7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solidFill>
                <a:prstClr val="white"/>
              </a:solidFill>
              <a:ln w="12700" cap="flat" cmpd="sng" algn="in">
                <a:solidFill>
                  <a:srgbClr val="1B376E"/>
                </a:solidFill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66DB708-9EFF-4AD7-A418-A5DEB30F1776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solidFill>
                <a:prstClr val="white"/>
              </a:solidFill>
              <a:ln w="12700" cap="flat" cmpd="sng" algn="in">
                <a:noFill/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lvl1pPr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sz="1300">
                    <a:solidFill>
                      <a:prstClr val="black"/>
                    </a:solidFill>
                    <a:latin typeface="Gill Sans MT" panose="020B0502020104020203"/>
                  </a:defRPr>
                </a:lvl1pPr>
              </a:lstStyle>
              <a:p>
                <a:r>
                  <a:rPr lang="it-IT" dirty="0"/>
                  <a:t>i18n </a:t>
                </a:r>
                <a:r>
                  <a:rPr lang="it-IT" dirty="0" err="1"/>
                  <a:t>extraction</a:t>
                </a:r>
                <a:endParaRPr lang="it-IT" dirty="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1B20981E-1BAD-453B-B0C8-419424301F05}"/>
                </a:ext>
              </a:extLst>
            </p:cNvPr>
            <p:cNvGrpSpPr/>
            <p:nvPr/>
          </p:nvGrpSpPr>
          <p:grpSpPr>
            <a:xfrm>
              <a:off x="8957637" y="2692952"/>
              <a:ext cx="1159976" cy="753984"/>
              <a:chOff x="1375161" y="812890"/>
              <a:chExt cx="1159976" cy="753984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E56CEF09-3FC9-4B4F-8F85-CFCF61854A9E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solidFill>
                <a:prstClr val="white"/>
              </a:solidFill>
              <a:ln w="12700" cap="flat" cmpd="sng" algn="in">
                <a:solidFill>
                  <a:srgbClr val="1B376E"/>
                </a:solidFill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72D3553-CDA3-4E69-96E6-8C1D59961E7A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solidFill>
                <a:prstClr val="white"/>
              </a:solidFill>
              <a:ln w="12700" cap="flat" cmpd="sng" algn="in">
                <a:noFill/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lvl1pPr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sz="1300">
                    <a:solidFill>
                      <a:prstClr val="black"/>
                    </a:solidFill>
                    <a:latin typeface="Gill Sans MT" panose="020B0502020104020203"/>
                  </a:defRPr>
                </a:lvl1pPr>
              </a:lstStyle>
              <a:p>
                <a:r>
                  <a:rPr lang="it-IT" dirty="0"/>
                  <a:t>merge</a:t>
                </a:r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1965828-3FF6-4C1D-B1CC-4AE9E32F6908}"/>
                </a:ext>
              </a:extLst>
            </p:cNvPr>
            <p:cNvGrpSpPr/>
            <p:nvPr/>
          </p:nvGrpSpPr>
          <p:grpSpPr>
            <a:xfrm>
              <a:off x="10427588" y="3593906"/>
              <a:ext cx="1159976" cy="753984"/>
              <a:chOff x="1375161" y="812890"/>
              <a:chExt cx="1159976" cy="753984"/>
            </a:xfrm>
          </p:grpSpPr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EF3AE735-C0E0-46BA-B60C-6AC988381061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340201C-55C5-4BD5-8A80-F2A3ADE55699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300" kern="1200" dirty="0" err="1"/>
                  <a:t>normalization</a:t>
                </a:r>
                <a:endParaRPr lang="it-IT" sz="1300" kern="1200" dirty="0"/>
              </a:p>
            </p:txBody>
          </p:sp>
        </p:grp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FD1F0DA1-83EF-4627-A171-A2A35A35EFDC}"/>
                </a:ext>
              </a:extLst>
            </p:cNvPr>
            <p:cNvSpPr/>
            <p:nvPr/>
          </p:nvSpPr>
          <p:spPr>
            <a:xfrm rot="3117249">
              <a:off x="8611493" y="3586698"/>
              <a:ext cx="1510375" cy="1892624"/>
            </a:xfrm>
            <a:prstGeom prst="arc">
              <a:avLst>
                <a:gd name="adj1" fmla="val 10732448"/>
                <a:gd name="adj2" fmla="val 1448880"/>
              </a:avLst>
            </a:prstGeom>
            <a:ln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944531D-60A5-42B7-AA9E-99BDB187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278136" y="3937519"/>
              <a:ext cx="500078" cy="500078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83FFB917-491D-42B9-8E28-5CED6BF70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670792" y="3936116"/>
              <a:ext cx="500078" cy="500078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88E20A52-BDE1-4CAA-848B-C8A9AA39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823192" y="4088516"/>
              <a:ext cx="500078" cy="500078"/>
            </a:xfrm>
            <a:prstGeom prst="rect">
              <a:avLst/>
            </a:prstGeom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6C555F1A-3092-4C99-8AB9-94F06E2C9FEA}"/>
                </a:ext>
              </a:extLst>
            </p:cNvPr>
            <p:cNvGrpSpPr/>
            <p:nvPr/>
          </p:nvGrpSpPr>
          <p:grpSpPr>
            <a:xfrm>
              <a:off x="5700969" y="3961563"/>
              <a:ext cx="1159976" cy="753984"/>
              <a:chOff x="1375161" y="812890"/>
              <a:chExt cx="1159976" cy="753984"/>
            </a:xfrm>
          </p:grpSpPr>
          <p:sp>
            <p:nvSpPr>
              <p:cNvPr id="24" name="Rettangolo con angoli arrotondati 23">
                <a:extLst>
                  <a:ext uri="{FF2B5EF4-FFF2-40B4-BE49-F238E27FC236}">
                    <a16:creationId xmlns:a16="http://schemas.microsoft.com/office/drawing/2014/main" id="{8A61ADDA-E176-4A48-A346-CC60209E36BC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C7E695C-A2C3-4494-9164-F9CE3C04FCA8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poor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translation</a:t>
                </a:r>
                <a:r>
                  <a:rPr lang="it-IT" sz="1400" dirty="0"/>
                  <a:t> / </a:t>
                </a:r>
                <a:r>
                  <a:rPr lang="it-IT" sz="1400" dirty="0" err="1"/>
                  <a:t>errors</a:t>
                </a:r>
                <a:endParaRPr lang="it-IT" sz="1400" dirty="0"/>
              </a:p>
            </p:txBody>
          </p:sp>
        </p:grp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5EF1F176-BCDA-4F04-A7B3-8760EA031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01568" y="4186155"/>
              <a:ext cx="500078" cy="500078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724EA4D9-5C01-44BD-8C22-4FF4985C1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153968" y="4338555"/>
              <a:ext cx="500078" cy="500078"/>
            </a:xfrm>
            <a:prstGeom prst="rect">
              <a:avLst/>
            </a:prstGeom>
          </p:spPr>
        </p:pic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AA477C96-DDD1-447D-9098-DFB01B9A25C9}"/>
                </a:ext>
              </a:extLst>
            </p:cNvPr>
            <p:cNvGrpSpPr/>
            <p:nvPr/>
          </p:nvGrpSpPr>
          <p:grpSpPr>
            <a:xfrm>
              <a:off x="3535236" y="1262908"/>
              <a:ext cx="1159976" cy="753984"/>
              <a:chOff x="1375161" y="812890"/>
              <a:chExt cx="1159976" cy="753984"/>
            </a:xfrm>
          </p:grpSpPr>
          <p:sp>
            <p:nvSpPr>
              <p:cNvPr id="30" name="Rettangolo con angoli arrotondati 29">
                <a:extLst>
                  <a:ext uri="{FF2B5EF4-FFF2-40B4-BE49-F238E27FC236}">
                    <a16:creationId xmlns:a16="http://schemas.microsoft.com/office/drawing/2014/main" id="{8652E223-4142-4F49-A8E7-C0E095452F75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71643CE-39D2-4520-8C28-226EDB9A30E6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Internal</a:t>
                </a:r>
                <a:r>
                  <a:rPr lang="it-IT" sz="1400" dirty="0"/>
                  <a:t> Team «</a:t>
                </a:r>
                <a:r>
                  <a:rPr lang="it-IT" sz="1400" dirty="0" err="1"/>
                  <a:t>parallel</a:t>
                </a:r>
                <a:r>
                  <a:rPr lang="it-IT" sz="1400" dirty="0"/>
                  <a:t>» </a:t>
                </a:r>
                <a:r>
                  <a:rPr lang="it-IT" sz="1400" dirty="0" err="1"/>
                  <a:t>translation</a:t>
                </a:r>
                <a:endParaRPr lang="it-IT" sz="1400" dirty="0"/>
              </a:p>
            </p:txBody>
          </p:sp>
        </p:grpSp>
        <p:sp>
          <p:nvSpPr>
            <p:cNvPr id="33" name="Nuvola 32">
              <a:extLst>
                <a:ext uri="{FF2B5EF4-FFF2-40B4-BE49-F238E27FC236}">
                  <a16:creationId xmlns:a16="http://schemas.microsoft.com/office/drawing/2014/main" id="{49292AAB-5AD4-4533-A4C7-A119A50E19E9}"/>
                </a:ext>
              </a:extLst>
            </p:cNvPr>
            <p:cNvSpPr/>
            <p:nvPr/>
          </p:nvSpPr>
          <p:spPr>
            <a:xfrm>
              <a:off x="2516702" y="1715203"/>
              <a:ext cx="1191237" cy="989901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WAIT</a:t>
              </a:r>
              <a:endParaRPr lang="it-IT" dirty="0"/>
            </a:p>
          </p:txBody>
        </p:sp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21D9BECA-E166-4071-858D-D8AAAC7F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580550" y="1505201"/>
              <a:ext cx="500078" cy="500078"/>
            </a:xfrm>
            <a:prstGeom prst="rect">
              <a:avLst/>
            </a:prstGeom>
          </p:spPr>
        </p:pic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43533CBF-08DA-4FDD-B884-9816029EA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732950" y="1657601"/>
              <a:ext cx="500078" cy="500078"/>
            </a:xfrm>
            <a:prstGeom prst="rect">
              <a:avLst/>
            </a:prstGeom>
          </p:spPr>
        </p:pic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EB1A58D6-E086-4A56-97D8-06C6FA82452F}"/>
                </a:ext>
              </a:extLst>
            </p:cNvPr>
            <p:cNvGrpSpPr/>
            <p:nvPr/>
          </p:nvGrpSpPr>
          <p:grpSpPr>
            <a:xfrm>
              <a:off x="1531205" y="3159025"/>
              <a:ext cx="1159976" cy="753984"/>
              <a:chOff x="1375161" y="812890"/>
              <a:chExt cx="1159976" cy="753984"/>
            </a:xfrm>
          </p:grpSpPr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F19913C6-7389-4C69-8135-17F3EAADAA40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DDE30FD5-72AB-499F-9B0E-7889E048A627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it-IT" dirty="0">
                    <a:solidFill>
                      <a:schemeClr val="tx1"/>
                    </a:solidFill>
                  </a:rPr>
                  <a:t>merge (from </a:t>
                </a:r>
                <a:r>
                  <a:rPr lang="it-IT" dirty="0" err="1">
                    <a:solidFill>
                      <a:schemeClr val="tx1"/>
                    </a:solidFill>
                  </a:rPr>
                  <a:t>paper</a:t>
                </a:r>
                <a:r>
                  <a:rPr lang="it-IT" dirty="0">
                    <a:solidFill>
                      <a:schemeClr val="tx1"/>
                    </a:solidFill>
                  </a:rPr>
                  <a:t>!!)</a:t>
                </a:r>
              </a:p>
            </p:txBody>
          </p: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8D406692-D14F-4FE1-B6F0-98E01A1763FA}"/>
                </a:ext>
              </a:extLst>
            </p:cNvPr>
            <p:cNvGrpSpPr/>
            <p:nvPr/>
          </p:nvGrpSpPr>
          <p:grpSpPr>
            <a:xfrm>
              <a:off x="2322799" y="4052674"/>
              <a:ext cx="1159976" cy="753984"/>
              <a:chOff x="1375161" y="812890"/>
              <a:chExt cx="1159976" cy="753984"/>
            </a:xfrm>
          </p:grpSpPr>
          <p:sp>
            <p:nvSpPr>
              <p:cNvPr id="44" name="Rettangolo con angoli arrotondati 43">
                <a:extLst>
                  <a:ext uri="{FF2B5EF4-FFF2-40B4-BE49-F238E27FC236}">
                    <a16:creationId xmlns:a16="http://schemas.microsoft.com/office/drawing/2014/main" id="{E38B0E50-4E65-449C-A43F-5BA41203F2EB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9554CF1D-D6A1-46D1-8852-827DD8B91119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it-IT" dirty="0" err="1">
                    <a:solidFill>
                      <a:srgbClr val="C00000"/>
                    </a:solidFill>
                  </a:rPr>
                  <a:t>resolve</a:t>
                </a: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 err="1">
                    <a:solidFill>
                      <a:srgbClr val="C00000"/>
                    </a:solidFill>
                  </a:rPr>
                  <a:t>conflicts</a:t>
                </a:r>
                <a:r>
                  <a:rPr lang="it-IT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p:grp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43299660-C549-4295-BEA4-D76F9A7B3DAB}"/>
                </a:ext>
              </a:extLst>
            </p:cNvPr>
            <p:cNvSpPr/>
            <p:nvPr/>
          </p:nvSpPr>
          <p:spPr>
            <a:xfrm rot="11575823">
              <a:off x="1850614" y="3617349"/>
              <a:ext cx="746753" cy="818431"/>
            </a:xfrm>
            <a:prstGeom prst="arc">
              <a:avLst>
                <a:gd name="adj1" fmla="val 15847632"/>
                <a:gd name="adj2" fmla="val 20745660"/>
              </a:avLst>
            </a:prstGeom>
            <a:ln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BF3A4B28-D430-4F4C-999D-C91229B56EAB}"/>
                </a:ext>
              </a:extLst>
            </p:cNvPr>
            <p:cNvSpPr/>
            <p:nvPr/>
          </p:nvSpPr>
          <p:spPr>
            <a:xfrm rot="15891096">
              <a:off x="1977655" y="2329995"/>
              <a:ext cx="966028" cy="1156159"/>
            </a:xfrm>
            <a:prstGeom prst="arc">
              <a:avLst>
                <a:gd name="adj1" fmla="val 15847632"/>
                <a:gd name="adj2" fmla="val 20678656"/>
              </a:avLst>
            </a:prstGeom>
            <a:ln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3425848-2AFA-43FE-885B-E09984E33B70}"/>
                </a:ext>
              </a:extLst>
            </p:cNvPr>
            <p:cNvGrpSpPr/>
            <p:nvPr/>
          </p:nvGrpSpPr>
          <p:grpSpPr>
            <a:xfrm>
              <a:off x="1311272" y="1351908"/>
              <a:ext cx="1159976" cy="753984"/>
              <a:chOff x="1375161" y="812890"/>
              <a:chExt cx="1159976" cy="753984"/>
            </a:xfrm>
          </p:grpSpPr>
          <p:sp>
            <p:nvSpPr>
              <p:cNvPr id="49" name="Rettangolo con angoli arrotondati 48">
                <a:extLst>
                  <a:ext uri="{FF2B5EF4-FFF2-40B4-BE49-F238E27FC236}">
                    <a16:creationId xmlns:a16="http://schemas.microsoft.com/office/drawing/2014/main" id="{6E2B8744-9E63-463B-B4C5-243BBBDD29C8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C3F1DE7A-7116-47E5-B377-73C0F1B15FDE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Another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Internal</a:t>
                </a:r>
                <a:r>
                  <a:rPr lang="it-IT" sz="1400" dirty="0"/>
                  <a:t> Team…</a:t>
                </a:r>
              </a:p>
            </p:txBody>
          </p:sp>
        </p:grpSp>
        <p:sp>
          <p:nvSpPr>
            <p:cNvPr id="51" name="Nuvola 50">
              <a:extLst>
                <a:ext uri="{FF2B5EF4-FFF2-40B4-BE49-F238E27FC236}">
                  <a16:creationId xmlns:a16="http://schemas.microsoft.com/office/drawing/2014/main" id="{62FE8669-3594-486E-93B2-2F0B408F2534}"/>
                </a:ext>
              </a:extLst>
            </p:cNvPr>
            <p:cNvSpPr/>
            <p:nvPr/>
          </p:nvSpPr>
          <p:spPr>
            <a:xfrm>
              <a:off x="470382" y="1928182"/>
              <a:ext cx="1191237" cy="989901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WAIT</a:t>
              </a:r>
              <a:endParaRPr lang="it-IT" dirty="0"/>
            </a:p>
          </p:txBody>
        </p:sp>
        <p:sp>
          <p:nvSpPr>
            <p:cNvPr id="52" name="Segno di moltiplicazione 51">
              <a:extLst>
                <a:ext uri="{FF2B5EF4-FFF2-40B4-BE49-F238E27FC236}">
                  <a16:creationId xmlns:a16="http://schemas.microsoft.com/office/drawing/2014/main" id="{D2A92A82-AF97-4DD8-9A44-67A68E23FC57}"/>
                </a:ext>
              </a:extLst>
            </p:cNvPr>
            <p:cNvSpPr/>
            <p:nvPr/>
          </p:nvSpPr>
          <p:spPr>
            <a:xfrm>
              <a:off x="972134" y="2477781"/>
              <a:ext cx="674367" cy="674367"/>
            </a:xfrm>
            <a:prstGeom prst="mathMultiply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43661C39-37A4-4739-9388-19363CDE93DF}"/>
              </a:ext>
            </a:extLst>
          </p:cNvPr>
          <p:cNvSpPr/>
          <p:nvPr/>
        </p:nvSpPr>
        <p:spPr>
          <a:xfrm rot="21053177">
            <a:off x="523907" y="1455098"/>
            <a:ext cx="6827510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HARD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master 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1151E436-0869-4044-B535-AE051084DEB3}"/>
              </a:ext>
            </a:extLst>
          </p:cNvPr>
          <p:cNvSpPr/>
          <p:nvPr/>
        </p:nvSpPr>
        <p:spPr>
          <a:xfrm rot="20918649">
            <a:off x="3044097" y="1983334"/>
            <a:ext cx="5581977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PRONE 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5FE374D1-90D8-4A69-BC2D-0CC7E7D8E0B8}"/>
              </a:ext>
            </a:extLst>
          </p:cNvPr>
          <p:cNvSpPr/>
          <p:nvPr/>
        </p:nvSpPr>
        <p:spPr>
          <a:xfrm rot="21091211">
            <a:off x="939894" y="3052441"/>
            <a:ext cx="7242688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ZERO-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automation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11AB648E-7663-4EA4-817B-BD204F661CF7}"/>
              </a:ext>
            </a:extLst>
          </p:cNvPr>
          <p:cNvSpPr/>
          <p:nvPr/>
        </p:nvSpPr>
        <p:spPr>
          <a:xfrm rot="20794350">
            <a:off x="847164" y="4287185"/>
            <a:ext cx="5581977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INefficient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059FA81B-3E80-4C28-ABDA-63D58D797EA4}"/>
              </a:ext>
            </a:extLst>
          </p:cNvPr>
          <p:cNvSpPr/>
          <p:nvPr/>
        </p:nvSpPr>
        <p:spPr>
          <a:xfrm rot="21105770">
            <a:off x="7773392" y="3041747"/>
            <a:ext cx="3921266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tedious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AD3E8970-3C4B-490A-B220-80ADF09A285B}"/>
              </a:ext>
            </a:extLst>
          </p:cNvPr>
          <p:cNvSpPr/>
          <p:nvPr/>
        </p:nvSpPr>
        <p:spPr>
          <a:xfrm rot="20767973">
            <a:off x="2434477" y="4619837"/>
            <a:ext cx="9318577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overall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POOR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F266A97B-C3BE-4126-AF4B-C7DD77ECBF00}"/>
              </a:ext>
            </a:extLst>
          </p:cNvPr>
          <p:cNvSpPr/>
          <p:nvPr/>
        </p:nvSpPr>
        <p:spPr>
          <a:xfrm rot="21105770">
            <a:off x="4875804" y="5367146"/>
            <a:ext cx="6827510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out of CONTROL </a:t>
            </a:r>
          </a:p>
        </p:txBody>
      </p:sp>
    </p:spTree>
    <p:extLst>
      <p:ext uri="{BB962C8B-B14F-4D97-AF65-F5344CB8AC3E}">
        <p14:creationId xmlns:p14="http://schemas.microsoft.com/office/powerpoint/2010/main" val="555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91B6E-7F8C-4D70-8CD5-D530C90D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WHAT.DO.WE.NEED?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DBC9B-0560-4DFA-8CBE-A702322F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020118" cy="359359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Automation</a:t>
            </a:r>
          </a:p>
          <a:p>
            <a:r>
              <a:rPr lang="it-IT" dirty="0" err="1"/>
              <a:t>Error-proof</a:t>
            </a:r>
            <a:r>
              <a:rPr lang="it-IT" dirty="0"/>
              <a:t> </a:t>
            </a:r>
          </a:p>
          <a:p>
            <a:r>
              <a:rPr lang="it-IT" dirty="0"/>
              <a:t>Professional service</a:t>
            </a:r>
          </a:p>
          <a:p>
            <a:r>
              <a:rPr lang="it-IT" dirty="0"/>
              <a:t>Zero-mail service</a:t>
            </a:r>
          </a:p>
          <a:p>
            <a:r>
              <a:rPr lang="it-IT" dirty="0"/>
              <a:t>Integration features</a:t>
            </a:r>
          </a:p>
          <a:p>
            <a:r>
              <a:rPr lang="it-IT" dirty="0"/>
              <a:t>i18n </a:t>
            </a:r>
            <a:r>
              <a:rPr lang="it-IT" dirty="0" err="1"/>
              <a:t>validation</a:t>
            </a:r>
            <a:r>
              <a:rPr lang="it-IT" dirty="0"/>
              <a:t> / </a:t>
            </a:r>
            <a:r>
              <a:rPr lang="it-IT" dirty="0" err="1"/>
              <a:t>optimization</a:t>
            </a:r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process</a:t>
            </a:r>
            <a:r>
              <a:rPr lang="it-IT" dirty="0"/>
              <a:t> easy to control</a:t>
            </a:r>
          </a:p>
          <a:p>
            <a:r>
              <a:rPr lang="it-IT" dirty="0"/>
              <a:t>i18n </a:t>
            </a:r>
            <a:r>
              <a:rPr lang="it-IT" dirty="0" err="1"/>
              <a:t>versioning</a:t>
            </a:r>
            <a:endParaRPr lang="it-IT" dirty="0"/>
          </a:p>
          <a:p>
            <a:r>
              <a:rPr lang="it-IT" dirty="0"/>
              <a:t>Cost-</a:t>
            </a:r>
            <a:r>
              <a:rPr lang="it-IT" dirty="0" err="1"/>
              <a:t>saving</a:t>
            </a:r>
            <a:r>
              <a:rPr lang="it-IT" dirty="0"/>
              <a:t> </a:t>
            </a:r>
            <a:r>
              <a:rPr lang="it-IT" dirty="0" err="1"/>
              <a:t>tool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D7E5FC-21EF-474D-9FD2-C00A8AF2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388" y="2743200"/>
            <a:ext cx="219083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DASHBOARD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7052237-8307-4213-981A-37204E8EF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059" y="1324947"/>
            <a:ext cx="6693882" cy="5272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2497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0</TotalTime>
  <Words>832</Words>
  <Application>Microsoft Office PowerPoint</Application>
  <PresentationFormat>Widescreen</PresentationFormat>
  <Paragraphs>193</Paragraphs>
  <Slides>32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Gill Sans MT</vt:lpstr>
      <vt:lpstr>Impact</vt:lpstr>
      <vt:lpstr>Wingdings 2</vt:lpstr>
      <vt:lpstr>HDOfficeLightV0</vt:lpstr>
      <vt:lpstr>1_HDOfficeLightV0</vt:lpstr>
      <vt:lpstr>2_HDOfficeLightV0</vt:lpstr>
      <vt:lpstr>Badge</vt:lpstr>
      <vt:lpstr>Presentazione standard di PowerPoint</vt:lpstr>
      <vt:lpstr>once.upon.a.time</vt:lpstr>
      <vt:lpstr>once.upon.a.time</vt:lpstr>
      <vt:lpstr>once.upon.a.time</vt:lpstr>
      <vt:lpstr>once.upon.a.time</vt:lpstr>
      <vt:lpstr>once.upon.a.time</vt:lpstr>
      <vt:lpstr>once.upon.a.time</vt:lpstr>
      <vt:lpstr>WHAT.DO.WE.NEED?</vt:lpstr>
      <vt:lpstr>LOKALIZE.FEATURES.DASHBOARD</vt:lpstr>
      <vt:lpstr>LOKALIZE.FEATURES.Multiplatform</vt:lpstr>
      <vt:lpstr>LOKALIZE.FEATURES.for.developers</vt:lpstr>
      <vt:lpstr>LOKALIZE.FEATURES.for.developers</vt:lpstr>
      <vt:lpstr>LOKALIZE.FEATURES.SDK+OTA</vt:lpstr>
      <vt:lpstr>LOKALIZE.FEATURES.TRANSLATION.HISTORY</vt:lpstr>
      <vt:lpstr>LOKALIZE.FEATURES.TRANSLATION.MEMORY</vt:lpstr>
      <vt:lpstr>LOKALIZE.FEATURES.LIVEJS</vt:lpstr>
      <vt:lpstr>LOKALIZE.FEATURES.API.AND.CLI</vt:lpstr>
      <vt:lpstr>LOKALIZE.FEATURES.KEY.REFERENCING</vt:lpstr>
      <vt:lpstr>LOKALIZE.FEATURES.KEY.VALIDATION</vt:lpstr>
      <vt:lpstr>LOKALIZE.FEATURES.GRAMMAR.CHECK</vt:lpstr>
      <vt:lpstr>LOKALIZE.FEATURES.GLOSSARY</vt:lpstr>
      <vt:lpstr>LOKALIZE.FEATURES.PROOFREADING</vt:lpstr>
      <vt:lpstr>LOKALIZE.FEATURES.MULTILINGUAL.VIEW</vt:lpstr>
      <vt:lpstr>LOKALIZE.FEATURES.TRANSLATION.CTX</vt:lpstr>
      <vt:lpstr>LOKALIZE.FEATURES.PLURALS</vt:lpstr>
      <vt:lpstr>LOKALIZE.FEATURES.MACHINE.TRANSLATION</vt:lpstr>
      <vt:lpstr>LOKALIZE.FEATURES.TOOLS.INTEGRATION</vt:lpstr>
      <vt:lpstr>LOKALIZE.FEATURES.WORKFLOW</vt:lpstr>
      <vt:lpstr>LOKALIZE.FEATURES.TRANSLATE.LIKE.A.PRO</vt:lpstr>
      <vt:lpstr>LOKALIZE.FEATURES.INSIGHTS</vt:lpstr>
      <vt:lpstr>demo</vt:lpstr>
      <vt:lpstr>AND.THE.OTHERS?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Pelucco</dc:creator>
  <cp:lastModifiedBy>Matteo Pelucco</cp:lastModifiedBy>
  <cp:revision>22</cp:revision>
  <dcterms:created xsi:type="dcterms:W3CDTF">2018-02-28T20:55:09Z</dcterms:created>
  <dcterms:modified xsi:type="dcterms:W3CDTF">2018-03-12T22:31:02Z</dcterms:modified>
</cp:coreProperties>
</file>