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D86731-918F-A549-B0EC-FB4978AA6B72}" type="datetimeFigureOut">
              <a:rPr lang="fr-FR" smtClean="0"/>
              <a:pPr/>
              <a:t>14/02/2013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008935-A4B5-8745-B529-8DED4CA831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793777" cy="102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41" y="-1"/>
            <a:ext cx="1851059" cy="102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94" y="5564964"/>
            <a:ext cx="2396064" cy="1293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685800" y="1152275"/>
            <a:ext cx="7772400" cy="3561577"/>
          </a:xfrm>
        </p:spPr>
        <p:txBody>
          <a:bodyPr anchor="ctr"/>
          <a:lstStyle/>
          <a:p>
            <a:r>
              <a:rPr lang="fr-FR" b="1" dirty="0" err="1" smtClean="0"/>
              <a:t>Elezioni</a:t>
            </a:r>
            <a:r>
              <a:rPr lang="fr-FR" b="1" dirty="0" smtClean="0"/>
              <a:t> 2013</a:t>
            </a:r>
            <a:br>
              <a:rPr lang="fr-FR" b="1" dirty="0" smtClean="0"/>
            </a:br>
            <a:r>
              <a:rPr lang="fr-FR" sz="4800" b="1" dirty="0" smtClean="0"/>
              <a:t>mai pi</a:t>
            </a:r>
            <a:r>
              <a:rPr lang="it-IT" sz="4800" b="1" dirty="0" err="1"/>
              <a:t>ù</a:t>
            </a:r>
            <a:r>
              <a:rPr lang="it-IT" sz="4800" b="1" dirty="0"/>
              <a:t> 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b="1" dirty="0" smtClean="0"/>
              <a:t>IT-</a:t>
            </a:r>
            <a:r>
              <a:rPr lang="fr-FR" b="1" dirty="0" err="1" smtClean="0"/>
              <a:t>Alieni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639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ssisa\Desktop\immagini\giovani-e-lavor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" y="2775934"/>
            <a:ext cx="9143999" cy="1669513"/>
          </a:xfrm>
        </p:spPr>
        <p:txBody>
          <a:bodyPr anchor="ctr"/>
          <a:lstStyle/>
          <a:p>
            <a:r>
              <a:rPr lang="fr-FR" sz="6600" b="1" dirty="0" smtClean="0"/>
              <a:t>Il </a:t>
            </a:r>
            <a:r>
              <a:rPr lang="fr-FR" sz="6600" b="1" dirty="0" err="1" smtClean="0"/>
              <a:t>lavoro</a:t>
            </a:r>
            <a:r>
              <a:rPr lang="fr-FR" sz="6600" b="1" dirty="0" smtClean="0"/>
              <a:t> al tempo di </a:t>
            </a:r>
            <a:r>
              <a:rPr lang="fr-FR" sz="6600" b="1" dirty="0" err="1" smtClean="0"/>
              <a:t>Ryanair</a:t>
            </a:r>
            <a:r>
              <a:rPr lang="it-IT" sz="7200" b="1" dirty="0" smtClean="0"/>
              <a:t/>
            </a:r>
            <a:br>
              <a:rPr lang="it-IT" sz="7200" b="1" dirty="0" smtClean="0"/>
            </a:br>
            <a:r>
              <a:rPr lang="it-IT" sz="4800" b="1" i="1" dirty="0" smtClean="0"/>
              <a:t>dallo stage alla pensione</a:t>
            </a:r>
            <a:r>
              <a:rPr lang="it-IT" b="1" i="1" dirty="0" smtClean="0"/>
              <a:t/>
            </a:r>
            <a:br>
              <a:rPr lang="it-IT" b="1" i="1" dirty="0" smtClean="0"/>
            </a:br>
            <a:r>
              <a:rPr lang="fr-FR" i="1" dirty="0" smtClean="0"/>
              <a:t>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62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655"/>
          </a:xfrm>
        </p:spPr>
        <p:txBody>
          <a:bodyPr/>
          <a:lstStyle/>
          <a:p>
            <a:r>
              <a:rPr lang="fr-FR" sz="4800" b="1" dirty="0" smtClean="0"/>
              <a:t>Il </a:t>
            </a:r>
            <a:r>
              <a:rPr lang="fr-FR" sz="4800" b="1" dirty="0" err="1" smtClean="0"/>
              <a:t>lavoro</a:t>
            </a:r>
            <a:r>
              <a:rPr lang="fr-FR" sz="4800" b="1" dirty="0" smtClean="0"/>
              <a:t> al tempo di </a:t>
            </a:r>
            <a:r>
              <a:rPr lang="fr-FR" sz="4800" b="1" dirty="0" err="1" smtClean="0"/>
              <a:t>Ryanair</a:t>
            </a:r>
            <a:endParaRPr lang="fr-FR" sz="48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0" y="1080656"/>
            <a:ext cx="4918364" cy="21890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18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Fuga dei cervelli? Saldo negativo. Però solo l’1% degli studenti parte in </a:t>
            </a:r>
            <a:r>
              <a:rPr lang="it-IT" sz="1800" b="1" dirty="0" err="1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erasmus</a:t>
            </a:r>
            <a:r>
              <a:rPr lang="it-IT" sz="18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metà della media europea, al Nord il doppio che al Sud. </a:t>
            </a:r>
          </a:p>
          <a:p>
            <a:pPr marL="0" indent="0" algn="ctr">
              <a:buNone/>
            </a:pPr>
            <a:endParaRPr lang="it-IT" sz="1800" b="1" dirty="0" smtClean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indent="0" algn="ctr">
              <a:buNone/>
            </a:pPr>
            <a:r>
              <a:rPr lang="it-IT" sz="1800" b="1" dirty="0" smtClean="0">
                <a:solidFill>
                  <a:srgbClr val="C00000"/>
                </a:solidFill>
              </a:rPr>
              <a:t>Fermare la fuga o internazionalizzare l’Italia?</a:t>
            </a:r>
          </a:p>
          <a:p>
            <a:pPr algn="ctr">
              <a:buNone/>
            </a:pPr>
            <a:endParaRPr lang="it-IT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 descr="20110108_euc87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45" y="1080655"/>
            <a:ext cx="3685310" cy="2189019"/>
          </a:xfrm>
          <a:prstGeom prst="rect">
            <a:avLst/>
          </a:prstGeom>
        </p:spPr>
      </p:pic>
      <p:sp>
        <p:nvSpPr>
          <p:cNvPr id="6" name="Espace réservé du contenu 9"/>
          <p:cNvSpPr txBox="1">
            <a:spLocks/>
          </p:cNvSpPr>
          <p:nvPr/>
        </p:nvSpPr>
        <p:spPr>
          <a:xfrm>
            <a:off x="235527" y="3491345"/>
            <a:ext cx="8617528" cy="3172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buNone/>
            </a:pPr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La PA e le società italiane esportano all’estero i malcostumi italiani (su tutti, lo stage MAE/CRUI non pagato). La Riforma </a:t>
            </a:r>
            <a:r>
              <a:rPr lang="it-IT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Fornero</a:t>
            </a:r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rimanda la regolazione a livello regionale. E all’estero?</a:t>
            </a:r>
          </a:p>
          <a:p>
            <a:pPr lvl="0" algn="ctr">
              <a:buFont typeface="Wingdings"/>
              <a:buChar char="à"/>
            </a:pPr>
            <a:endParaRPr lang="it-IT" b="1" dirty="0" smtClean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algn="ctr"/>
            <a:r>
              <a:rPr lang="it-IT" b="1" dirty="0" smtClean="0">
                <a:solidFill>
                  <a:srgbClr val="C00000"/>
                </a:solidFill>
                <a:latin typeface="+mj-lt"/>
              </a:rPr>
              <a:t>Stage regolati e “garanzia giovani”. Ce lo chiede l’Europa?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it-IT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“</a:t>
            </a:r>
            <a:r>
              <a:rPr kumimoji="0" lang="it-IT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 dovessimo dare la simulazione della pensione ai precari rischieremmo un sommovimento sociale</a:t>
            </a: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”. In più per la generazione Ryanair ogni Stato Membro pagherà una pensione basata sui contributi versati nel singolo paese. Totale? </a:t>
            </a:r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Poco + </a:t>
            </a:r>
            <a:r>
              <a:rPr lang="it-IT" b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poco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Chi pensa agli “</a:t>
            </a:r>
            <a:r>
              <a:rPr kumimoji="0" lang="it-IT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esodati</a:t>
            </a: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” del 2050?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8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2623091"/>
            <a:ext cx="9144000" cy="1600200"/>
          </a:xfrm>
        </p:spPr>
        <p:txBody>
          <a:bodyPr anchor="ctr"/>
          <a:lstStyle/>
          <a:p>
            <a:r>
              <a:rPr lang="fr-FR" sz="6600" b="1" dirty="0" err="1" smtClean="0"/>
              <a:t>Diritti</a:t>
            </a:r>
            <a:r>
              <a:rPr lang="fr-FR" sz="6600" b="1" dirty="0" smtClean="0"/>
              <a:t> di </a:t>
            </a:r>
            <a:r>
              <a:rPr lang="fr-FR" sz="6600" b="1" dirty="0" err="1" smtClean="0"/>
              <a:t>Cittadinanza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sz="4800" b="1" i="1" dirty="0" err="1" smtClean="0"/>
              <a:t>tra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fisco</a:t>
            </a:r>
            <a:r>
              <a:rPr lang="fr-FR" sz="4800" b="1" i="1" dirty="0" smtClean="0"/>
              <a:t> e </a:t>
            </a:r>
            <a:r>
              <a:rPr lang="fr-FR" sz="4800" b="1" i="1" dirty="0" err="1" smtClean="0"/>
              <a:t>Consolati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8925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2"/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24691"/>
            <a:ext cx="9144000" cy="6858000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sz="quarter" idx="13"/>
          </p:nvPr>
        </p:nvSpPr>
        <p:spPr>
          <a:xfrm>
            <a:off x="0" y="817418"/>
            <a:ext cx="9039877" cy="6040582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</a:rPr>
              <a:t>4,2 milioni di iscritti all’Anagrafe italiana residenti all’Estero (AIRE)</a:t>
            </a:r>
          </a:p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</a:rPr>
              <a:t>2,2 milioni in Europa, 280 mila in Belgio</a:t>
            </a:r>
          </a:p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Cittadini residenti da almeno 12 mesi all’estero</a:t>
            </a:r>
          </a:p>
          <a:p>
            <a:pPr lvl="0" algn="ctr">
              <a:buFont typeface="Wingdings"/>
              <a:buChar char="à"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Mobilità e precarietà scoraggiano l’iscrizione</a:t>
            </a:r>
          </a:p>
          <a:p>
            <a:pPr marL="0" indent="0" algn="ctr">
              <a:buNone/>
            </a:pPr>
            <a:endParaRPr lang="it-IT" sz="2000" b="1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indent="0" algn="ctr">
              <a:buNone/>
            </a:pPr>
            <a:r>
              <a:rPr lang="it-IT" sz="2000" b="1" dirty="0" smtClean="0">
                <a:solidFill>
                  <a:srgbClr val="C00000"/>
                </a:solidFill>
              </a:rPr>
              <a:t>Quale </a:t>
            </a:r>
            <a:r>
              <a:rPr lang="it-IT" sz="2000" b="1" dirty="0">
                <a:solidFill>
                  <a:srgbClr val="C00000"/>
                </a:solidFill>
              </a:rPr>
              <a:t>possibile riforma dell’AIRE e del sistema di voto all’estero?</a:t>
            </a:r>
          </a:p>
          <a:p>
            <a:pPr marL="0" lvl="0" indent="0" algn="ctr">
              <a:buNone/>
            </a:pPr>
            <a:endParaRPr lang="it-IT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</a:rPr>
              <a:t>Nell’ultima 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legislatura, rete consolare MAE razionalizzata, servizi ridotti</a:t>
            </a:r>
          </a:p>
          <a:p>
            <a:pPr marL="0" indent="0" algn="ctr">
              <a:buNone/>
            </a:pP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Nel 2011, 1000 docenti e 81 mila studenti coinvolti in 5600 corsi di lingua </a:t>
            </a:r>
          </a:p>
          <a:p>
            <a:pPr lvl="0" algn="ctr">
              <a:buFont typeface="Wingdings"/>
              <a:buChar char="à"/>
            </a:pP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Progressiva passaggio dal MAE a ENTI esterni</a:t>
            </a:r>
          </a:p>
          <a:p>
            <a:pPr lvl="0" algn="ctr">
              <a:buFont typeface="Wingdings"/>
              <a:buChar char="à"/>
            </a:pPr>
            <a:endParaRPr lang="it-IT" sz="2000" b="1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C00000"/>
                </a:solidFill>
              </a:rPr>
              <a:t>Su quali servizi per gli italiani all’estero è necessario investire?</a:t>
            </a:r>
          </a:p>
          <a:p>
            <a:pPr lvl="0" algn="ctr">
              <a:buFont typeface="Wingdings"/>
              <a:buChar char="à"/>
            </a:pPr>
            <a:endParaRPr lang="it-IT" sz="2000" b="1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Dal 2012, 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I</a:t>
            </a: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mposte Valore Immobili e Attività Finanziarie all’Estero</a:t>
            </a:r>
          </a:p>
          <a:p>
            <a:pPr marL="0" lvl="0" indent="0" algn="ctr">
              <a:buNone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Esigibile solo in Europa</a:t>
            </a:r>
          </a:p>
          <a:p>
            <a:pPr lvl="0" algn="ctr">
              <a:buFont typeface="Wingdings"/>
              <a:buChar char="à"/>
            </a:pPr>
            <a:r>
              <a:rPr lang="it-IT" sz="20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Detrazione prima casa limitata a dipendenti stato italiano</a:t>
            </a:r>
          </a:p>
          <a:p>
            <a:pPr lvl="0" algn="ctr">
              <a:buFont typeface="Wingdings"/>
              <a:buChar char="à"/>
            </a:pPr>
            <a:endParaRPr lang="it-IT" sz="2000" b="1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indent="0" algn="ctr">
              <a:buNone/>
            </a:pPr>
            <a:r>
              <a:rPr lang="it-IT" sz="2000" b="1" dirty="0">
                <a:solidFill>
                  <a:srgbClr val="C00000"/>
                </a:solidFill>
              </a:rPr>
              <a:t>Come avere un’imposizione fiscale all’estero più equa?</a:t>
            </a:r>
          </a:p>
          <a:p>
            <a:pPr lvl="0" algn="ctr">
              <a:buFont typeface="Wingdings"/>
              <a:buChar char="à"/>
            </a:pPr>
            <a:endParaRPr lang="it-IT" sz="2000" b="1" dirty="0" smtClean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0" lvl="0" indent="0" algn="ctr">
              <a:buNone/>
            </a:pPr>
            <a:endParaRPr lang="it-IT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0" algn="ctr">
              <a:buFont typeface="Wingdings"/>
              <a:buChar char="à"/>
            </a:pPr>
            <a:endParaRPr lang="it-IT" sz="2000" b="1" dirty="0" smtClean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9709"/>
          </a:xfrm>
        </p:spPr>
        <p:txBody>
          <a:bodyPr/>
          <a:lstStyle/>
          <a:p>
            <a:r>
              <a:rPr lang="fr-FR" dirty="0" err="1" smtClean="0"/>
              <a:t>Diritti</a:t>
            </a:r>
            <a:r>
              <a:rPr lang="fr-FR" dirty="0" smtClean="0"/>
              <a:t> di </a:t>
            </a:r>
            <a:r>
              <a:rPr lang="fr-FR" dirty="0" err="1" smtClean="0"/>
              <a:t>Cittadinanza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7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1000"/>
                    </a14:imgEffect>
                    <a14:imgEffect>
                      <a14:colorTemperature colorTemp="5957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2843982"/>
            <a:ext cx="9144000" cy="1600200"/>
          </a:xfrm>
        </p:spPr>
        <p:txBody>
          <a:bodyPr anchor="ctr"/>
          <a:lstStyle/>
          <a:p>
            <a:r>
              <a:rPr lang="fr-FR" sz="6600" b="1" dirty="0" smtClean="0"/>
              <a:t>L’</a:t>
            </a:r>
            <a:r>
              <a:rPr lang="fr-FR" sz="6600" b="1" dirty="0" err="1" smtClean="0"/>
              <a:t>Italia</a:t>
            </a:r>
            <a:r>
              <a:rPr lang="fr-FR" sz="6600" b="1" dirty="0" smtClean="0"/>
              <a:t> in Europa</a:t>
            </a:r>
            <a:br>
              <a:rPr lang="fr-FR" sz="6600" b="1" dirty="0" smtClean="0"/>
            </a:br>
            <a:r>
              <a:rPr lang="fr-FR" sz="4800" b="1" i="1" dirty="0" err="1" smtClean="0"/>
              <a:t>oltre</a:t>
            </a:r>
            <a:r>
              <a:rPr lang="fr-FR" sz="4800" b="1" i="1" dirty="0" smtClean="0"/>
              <a:t> il </a:t>
            </a:r>
            <a:r>
              <a:rPr lang="fr-FR" sz="4800" b="1" i="1" dirty="0" err="1" smtClean="0"/>
              <a:t>bilancio</a:t>
            </a:r>
            <a:r>
              <a:rPr lang="fr-FR" sz="4800" b="1" i="1" dirty="0" smtClean="0"/>
              <a:t>, verso l’Europa </a:t>
            </a:r>
            <a:r>
              <a:rPr lang="fr-FR" sz="4800" b="1" i="1" dirty="0" err="1" smtClean="0"/>
              <a:t>politica</a:t>
            </a:r>
            <a:r>
              <a:rPr lang="fr-FR" sz="4800" b="1" i="1" dirty="0" smtClean="0"/>
              <a:t>?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30797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1000"/>
                    </a14:imgEffect>
                    <a14:imgEffect>
                      <a14:colorTemperature colorTemp="5957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9709"/>
          </a:xfrm>
        </p:spPr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Italia</a:t>
            </a:r>
            <a:r>
              <a:rPr lang="fr-FR" dirty="0" smtClean="0"/>
              <a:t> in Europa</a:t>
            </a:r>
            <a:endParaRPr lang="fr-FR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4"/>
          </p:nvPr>
        </p:nvSpPr>
        <p:spPr>
          <a:xfrm>
            <a:off x="0" y="789710"/>
            <a:ext cx="9143999" cy="606829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Programmazione 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2014-2020  ridotta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a 960/908 miliardi €</a:t>
            </a:r>
          </a:p>
          <a:p>
            <a:pPr marL="0" indent="0" algn="ctr">
              <a:buNone/>
            </a:pP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2012: Italia contributore netto UE per 6,5 miliardi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€</a:t>
            </a:r>
          </a:p>
          <a:p>
            <a:pPr marL="0" lvl="0" indent="0" algn="ctr">
              <a:buNone/>
            </a:pP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 Il Governo Monti rivendica minor contributo di 550 milioni € l’anno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it-IT" sz="1800" b="1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r>
              <a:rPr lang="it-IT" sz="1800" b="1" dirty="0" smtClean="0">
                <a:solidFill>
                  <a:srgbClr val="C00000"/>
                </a:solidFill>
              </a:rPr>
              <a:t>Modifichereste l’accordo </a:t>
            </a:r>
            <a:r>
              <a:rPr lang="it-IT" sz="1800" b="1" dirty="0">
                <a:solidFill>
                  <a:srgbClr val="C00000"/>
                </a:solidFill>
              </a:rPr>
              <a:t>sul </a:t>
            </a:r>
            <a:r>
              <a:rPr lang="it-IT" sz="1800" b="1" dirty="0" smtClean="0">
                <a:solidFill>
                  <a:srgbClr val="C00000"/>
                </a:solidFill>
              </a:rPr>
              <a:t>bilancio? Come? Dove spendere di più o dove tagliare? </a:t>
            </a:r>
          </a:p>
          <a:p>
            <a:pPr marL="0" lvl="0" indent="0">
              <a:buNone/>
            </a:pPr>
            <a:endParaRPr lang="it-IT" sz="1800" b="1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Fondi strutturali 2007-2013: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376 Miliardi €, 29 Miliardi per l’Italia</a:t>
            </a:r>
          </a:p>
          <a:p>
            <a:pPr marL="0" indent="0" algn="ctr">
              <a:buNone/>
            </a:pP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18 Miliardi spesi (cofinanziamento + fondi UE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) – 9 miliardi nel 2012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 31/12/2012, l’Italia aveva 37% spesa certificata (al 31/12/2011 era 20%)</a:t>
            </a:r>
          </a:p>
          <a:p>
            <a:pPr marL="0" lvl="0" indent="0">
              <a:buNone/>
            </a:pPr>
            <a:endParaRPr lang="fr-FR" sz="1800" b="1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r>
              <a:rPr lang="it-IT" sz="1800" b="1" dirty="0" smtClean="0">
                <a:solidFill>
                  <a:srgbClr val="C00000"/>
                </a:solidFill>
              </a:rPr>
              <a:t>Come </a:t>
            </a:r>
            <a:r>
              <a:rPr lang="it-IT" sz="1800" b="1" dirty="0">
                <a:solidFill>
                  <a:srgbClr val="C00000"/>
                </a:solidFill>
              </a:rPr>
              <a:t>intervenire per migliorare qualità e quantità della spesa</a:t>
            </a:r>
            <a:r>
              <a:rPr lang="it-IT" sz="1800" b="1" dirty="0" smtClean="0">
                <a:solidFill>
                  <a:srgbClr val="C00000"/>
                </a:solidFill>
              </a:rPr>
              <a:t>?</a:t>
            </a:r>
          </a:p>
          <a:p>
            <a:pPr marL="0" lvl="0" indent="0" algn="ctr">
              <a:buNone/>
            </a:pP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Nel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2014,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il Presidente della Commissione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sarà espressione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della maggioranza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nel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Parlamento </a:t>
            </a: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Europeo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Ogni Stato Membro manterrà un commissario che lo rappresenta</a:t>
            </a:r>
          </a:p>
          <a:p>
            <a:pPr marL="0" lvl="0" indent="0" algn="ctr">
              <a:buNone/>
            </a:pPr>
            <a:r>
              <a:rPr lang="it-IT" sz="1600" b="1" dirty="0" smtClean="0">
                <a:solidFill>
                  <a:schemeClr val="accent5">
                    <a:lumMod val="75000"/>
                  </a:schemeClr>
                </a:solidFill>
              </a:rPr>
              <a:t>Le minoranze di blocco e il diritto di veto non saranno superati</a:t>
            </a:r>
            <a:endParaRPr lang="it-IT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endParaRPr lang="fr-F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>
              <a:buNone/>
            </a:pPr>
            <a:r>
              <a:rPr lang="it-IT" sz="1800" b="1" dirty="0">
                <a:solidFill>
                  <a:srgbClr val="C00000"/>
                </a:solidFill>
              </a:rPr>
              <a:t>Da dove cominciare per rafforzare la dimensione politica dell’Europa? Siete a favore di una Commissione europea politicamente orientata?</a:t>
            </a:r>
            <a:endParaRPr lang="fr-FR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36</TotalTime>
  <Words>424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Exécutive</vt:lpstr>
      <vt:lpstr>Elezioni 2013 mai più  IT-Alieni</vt:lpstr>
      <vt:lpstr>Il lavoro al tempo di Ryanair dallo stage alla pensione  </vt:lpstr>
      <vt:lpstr>Il lavoro al tempo di Ryanair</vt:lpstr>
      <vt:lpstr>Diritti di Cittadinanza tra fisco e Consolati</vt:lpstr>
      <vt:lpstr>Diritti di Cittadinanza</vt:lpstr>
      <vt:lpstr>L’Italia in Europa oltre il bilancio, verso l’Europa politica?</vt:lpstr>
      <vt:lpstr>L’Italia in Europa</vt:lpstr>
    </vt:vector>
  </TitlesOfParts>
  <Company>University of Exeter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samuele dossi</dc:creator>
  <cp:lastModifiedBy>DOSSI Samuele (REGIO)</cp:lastModifiedBy>
  <cp:revision>43</cp:revision>
  <cp:lastPrinted>2013-02-12T08:21:32Z</cp:lastPrinted>
  <dcterms:created xsi:type="dcterms:W3CDTF">2013-02-10T13:44:01Z</dcterms:created>
  <dcterms:modified xsi:type="dcterms:W3CDTF">2013-02-14T13:39:16Z</dcterms:modified>
</cp:coreProperties>
</file>