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CC6C1D8-212E-5A4E-AAC0-5EB0685E33FD}">
          <p14:sldIdLst>
            <p14:sldId id="256"/>
            <p14:sldId id="257"/>
          </p14:sldIdLst>
        </p14:section>
        <p14:section name="介紹網路爬蟲" id="{3CDCA3AA-311A-B14A-9D05-CE1F3808D195}">
          <p14:sldIdLst>
            <p14:sldId id="258"/>
            <p14:sldId id="259"/>
            <p14:sldId id="260"/>
            <p14:sldId id="261"/>
            <p14:sldId id="262"/>
            <p14:sldId id="266"/>
            <p14:sldId id="263"/>
            <p14:sldId id="264"/>
            <p14:sldId id="265"/>
          </p14:sldIdLst>
        </p14:section>
        <p14:section name="實作-PTT表特版下載當日圖片" id="{593ED3D2-1632-4D14-B00B-30078E6816F3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4F7FA"/>
    <a:srgbClr val="D3B5E9"/>
    <a:srgbClr val="B2DE82"/>
    <a:srgbClr val="6565FF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18B73-241D-9543-9D86-450B467455A0}" v="278" dt="2020-10-02T16:29:13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2"/>
    <p:restoredTop sz="82462" autoAdjust="0"/>
  </p:normalViewPr>
  <p:slideViewPr>
    <p:cSldViewPr snapToGrid="0" snapToObjects="1">
      <p:cViewPr varScale="1">
        <p:scale>
          <a:sx n="95" d="100"/>
          <a:sy n="95" d="100"/>
        </p:scale>
        <p:origin x="13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時頤 蘇" userId="4396ec0619c3798e" providerId="LiveId" clId="{FDA18B73-241D-9543-9D86-450B467455A0}"/>
    <pc:docChg chg="undo custSel delSld modSld modSection">
      <pc:chgData name="時頤 蘇" userId="4396ec0619c3798e" providerId="LiveId" clId="{FDA18B73-241D-9543-9D86-450B467455A0}" dt="2020-10-02T16:30:11.633" v="120" actId="20577"/>
      <pc:docMkLst>
        <pc:docMk/>
      </pc:docMkLst>
      <pc:sldChg chg="addSp delSp modSp mod">
        <pc:chgData name="時頤 蘇" userId="4396ec0619c3798e" providerId="LiveId" clId="{FDA18B73-241D-9543-9D86-450B467455A0}" dt="2020-10-02T16:23:27.207" v="21" actId="1076"/>
        <pc:sldMkLst>
          <pc:docMk/>
          <pc:sldMk cId="2001066573" sldId="256"/>
        </pc:sldMkLst>
        <pc:spChg chg="mod">
          <ac:chgData name="時頤 蘇" userId="4396ec0619c3798e" providerId="LiveId" clId="{FDA18B73-241D-9543-9D86-450B467455A0}" dt="2020-10-02T10:16:24.702" v="5" actId="20577"/>
          <ac:spMkLst>
            <pc:docMk/>
            <pc:sldMk cId="2001066573" sldId="256"/>
            <ac:spMk id="2" creationId="{BE4F12A6-F2CB-3C44-8508-DABEDF51A5DD}"/>
          </ac:spMkLst>
        </pc:spChg>
        <pc:spChg chg="mod">
          <ac:chgData name="時頤 蘇" userId="4396ec0619c3798e" providerId="LiveId" clId="{FDA18B73-241D-9543-9D86-450B467455A0}" dt="2020-10-02T10:24:09.621" v="9"/>
          <ac:spMkLst>
            <pc:docMk/>
            <pc:sldMk cId="2001066573" sldId="256"/>
            <ac:spMk id="3" creationId="{4D60E100-309F-484D-8CC1-EE1CB48785CC}"/>
          </ac:spMkLst>
        </pc:spChg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2001066573" sldId="256"/>
            <ac:spMk id="4" creationId="{9D952CC9-3F61-B84D-B0A4-3332824AC97A}"/>
          </ac:spMkLst>
        </pc:spChg>
        <pc:spChg chg="add del mod">
          <ac:chgData name="時頤 蘇" userId="4396ec0619c3798e" providerId="LiveId" clId="{FDA18B73-241D-9543-9D86-450B467455A0}" dt="2020-10-02T16:20:35.050" v="12"/>
          <ac:spMkLst>
            <pc:docMk/>
            <pc:sldMk cId="2001066573" sldId="256"/>
            <ac:spMk id="5" creationId="{C0C0A617-B5D5-C24A-810E-68A32EB0821C}"/>
          </ac:spMkLst>
        </pc:spChg>
        <pc:spChg chg="mod">
          <ac:chgData name="時頤 蘇" userId="4396ec0619c3798e" providerId="LiveId" clId="{FDA18B73-241D-9543-9D86-450B467455A0}" dt="2020-10-02T16:22:43.910" v="18" actId="12"/>
          <ac:spMkLst>
            <pc:docMk/>
            <pc:sldMk cId="2001066573" sldId="256"/>
            <ac:spMk id="6" creationId="{D1BACC7A-3EDC-024B-BE0E-5853047AD18A}"/>
          </ac:spMkLst>
        </pc:spChg>
        <pc:spChg chg="add del">
          <ac:chgData name="時頤 蘇" userId="4396ec0619c3798e" providerId="LiveId" clId="{FDA18B73-241D-9543-9D86-450B467455A0}" dt="2020-10-02T16:23:08.715" v="20" actId="11529"/>
          <ac:spMkLst>
            <pc:docMk/>
            <pc:sldMk cId="2001066573" sldId="256"/>
            <ac:spMk id="7" creationId="{8BA459DB-9A1C-AD42-B8C6-4CA6ADB78FA7}"/>
          </ac:spMkLst>
        </pc:spChg>
        <pc:picChg chg="mod">
          <ac:chgData name="時頤 蘇" userId="4396ec0619c3798e" providerId="LiveId" clId="{FDA18B73-241D-9543-9D86-450B467455A0}" dt="2020-10-02T16:23:27.207" v="21" actId="1076"/>
          <ac:picMkLst>
            <pc:docMk/>
            <pc:sldMk cId="2001066573" sldId="256"/>
            <ac:picMk id="1026" creationId="{E93FB282-45FA-F842-9956-908ECA1630D7}"/>
          </ac:picMkLst>
        </pc:picChg>
      </pc:sldChg>
      <pc:sldChg chg="addSp delSp modSp mod">
        <pc:chgData name="時頤 蘇" userId="4396ec0619c3798e" providerId="LiveId" clId="{FDA18B73-241D-9543-9D86-450B467455A0}" dt="2020-10-02T16:30:11.633" v="120" actId="20577"/>
        <pc:sldMkLst>
          <pc:docMk/>
          <pc:sldMk cId="1838302354" sldId="257"/>
        </pc:sldMkLst>
        <pc:spChg chg="mod">
          <ac:chgData name="時頤 蘇" userId="4396ec0619c3798e" providerId="LiveId" clId="{FDA18B73-241D-9543-9D86-450B467455A0}" dt="2020-10-02T16:30:11.633" v="120" actId="20577"/>
          <ac:spMkLst>
            <pc:docMk/>
            <pc:sldMk cId="1838302354" sldId="257"/>
            <ac:spMk id="3" creationId="{5DBBB31E-3D92-7C49-8174-A5D30CCD0964}"/>
          </ac:spMkLst>
        </pc:spChg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1838302354" sldId="257"/>
            <ac:spMk id="4" creationId="{BCD165BF-D09C-E24B-AFC9-6983F2783E5E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1838302354" sldId="257"/>
            <ac:spMk id="5" creationId="{F0461CE0-A87C-CD43-B309-A87D8689A5FC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3249284357" sldId="258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3249284357" sldId="258"/>
            <ac:spMk id="4" creationId="{1CAE69A3-2C8E-3548-BF92-D6922EE58E96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3249284357" sldId="258"/>
            <ac:spMk id="5" creationId="{2E15D3BD-86D5-8A46-BCFC-FD28BF06DE09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20411925" sldId="259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20411925" sldId="259"/>
            <ac:spMk id="4" creationId="{75A76199-D178-0E47-BAD4-BFDB9B8DA5EF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20411925" sldId="259"/>
            <ac:spMk id="5" creationId="{95D99066-8A88-5C4C-A13E-EBEBA061BB40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876346581" sldId="260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876346581" sldId="260"/>
            <ac:spMk id="7" creationId="{89D04C57-9D80-E54A-91F4-4421EBA4154D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876346581" sldId="260"/>
            <ac:spMk id="8" creationId="{033415C0-DE05-EC4C-A9EB-924117C6FDE6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3500911329" sldId="261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3500911329" sldId="261"/>
            <ac:spMk id="2" creationId="{18FE429B-352A-BC4C-8429-BE13DF87F35F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3500911329" sldId="261"/>
            <ac:spMk id="3" creationId="{802C498D-7C38-9244-950F-DF2DD0830B5D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2578683931" sldId="262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2578683931" sldId="262"/>
            <ac:spMk id="3" creationId="{349D3A16-BE07-3643-AE4C-B438C27FD3EF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2578683931" sldId="262"/>
            <ac:spMk id="4" creationId="{3705C8C1-2EFA-6C48-A366-373739B20F76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3487936778" sldId="263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3487936778" sldId="263"/>
            <ac:spMk id="5" creationId="{D4EAE451-551B-BE47-B930-55DD43D7CE5E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3487936778" sldId="263"/>
            <ac:spMk id="6" creationId="{7E97EFC8-2CFA-034E-8E14-16BBF614C8DC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1943253973" sldId="264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1943253973" sldId="264"/>
            <ac:spMk id="12" creationId="{17F8DC10-D29C-C341-B24A-7F845E3EFAF7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1943253973" sldId="264"/>
            <ac:spMk id="13" creationId="{047DFA62-088B-1D41-B0E5-2B4995945A84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3093408841" sldId="265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3093408841" sldId="265"/>
            <ac:spMk id="6" creationId="{F37876CE-2D7D-DD4D-9C0C-A044AFF45CBA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3093408841" sldId="265"/>
            <ac:spMk id="8" creationId="{701760E1-8879-8248-9596-396D51F96274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2336253019" sldId="266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2336253019" sldId="266"/>
            <ac:spMk id="4" creationId="{26C6705C-6820-6A47-B3AA-B82ACDC817FB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2336253019" sldId="266"/>
            <ac:spMk id="5" creationId="{6C7EFFA6-F7A2-CB4A-8160-91FAFA10F955}"/>
          </ac:spMkLst>
        </pc:spChg>
      </pc:sldChg>
      <pc:sldChg chg="addSp delSp modSp mod">
        <pc:chgData name="時頤 蘇" userId="4396ec0619c3798e" providerId="LiveId" clId="{FDA18B73-241D-9543-9D86-450B467455A0}" dt="2020-10-02T16:27:37.244" v="34" actId="115"/>
        <pc:sldMkLst>
          <pc:docMk/>
          <pc:sldMk cId="3149267724" sldId="267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3149267724" sldId="267"/>
            <ac:spMk id="3" creationId="{6EA063C5-8703-A74B-9ED6-1F92FF1280EB}"/>
          </ac:spMkLst>
        </pc:spChg>
        <pc:spChg chg="add mod">
          <ac:chgData name="時頤 蘇" userId="4396ec0619c3798e" providerId="LiveId" clId="{FDA18B73-241D-9543-9D86-450B467455A0}" dt="2020-10-02T16:26:59.827" v="30" actId="1076"/>
          <ac:spMkLst>
            <pc:docMk/>
            <pc:sldMk cId="3149267724" sldId="267"/>
            <ac:spMk id="4" creationId="{0C0854B3-4AEB-4740-BB48-AC1EB3A99D4A}"/>
          </ac:spMkLst>
        </pc:spChg>
        <pc:graphicFrameChg chg="mod modGraphic">
          <ac:chgData name="時頤 蘇" userId="4396ec0619c3798e" providerId="LiveId" clId="{FDA18B73-241D-9543-9D86-450B467455A0}" dt="2020-10-02T16:27:37.244" v="34" actId="115"/>
          <ac:graphicFrameMkLst>
            <pc:docMk/>
            <pc:sldMk cId="3149267724" sldId="267"/>
            <ac:graphicFrameMk id="8" creationId="{24314D8D-1C01-A842-B9B7-5A6574EF51C9}"/>
          </ac:graphicFrameMkLst>
        </pc:graphicFrameChg>
        <pc:picChg chg="mod">
          <ac:chgData name="時頤 蘇" userId="4396ec0619c3798e" providerId="LiveId" clId="{FDA18B73-241D-9543-9D86-450B467455A0}" dt="2020-10-02T16:27:12.565" v="31" actId="1076"/>
          <ac:picMkLst>
            <pc:docMk/>
            <pc:sldMk cId="3149267724" sldId="267"/>
            <ac:picMk id="9" creationId="{AFE684B0-CB64-AC45-8A23-09BA735D171A}"/>
          </ac:picMkLst>
        </pc:picChg>
        <pc:picChg chg="mod">
          <ac:chgData name="時頤 蘇" userId="4396ec0619c3798e" providerId="LiveId" clId="{FDA18B73-241D-9543-9D86-450B467455A0}" dt="2020-10-02T16:27:12.565" v="31" actId="1076"/>
          <ac:picMkLst>
            <pc:docMk/>
            <pc:sldMk cId="3149267724" sldId="267"/>
            <ac:picMk id="10" creationId="{70FDBB3B-9984-AD4E-A70D-E625A5F9BE18}"/>
          </ac:picMkLst>
        </pc:pic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1300914686" sldId="268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1300914686" sldId="268"/>
            <ac:spMk id="4" creationId="{C15F3425-9054-7649-94B5-98F64CBB6A5E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1300914686" sldId="268"/>
            <ac:spMk id="5" creationId="{C6176AF1-56A5-4C49-B8C3-82914425DC2C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45139181" sldId="269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45139181" sldId="269"/>
            <ac:spMk id="4" creationId="{2BE7407F-B06C-7241-95F1-870F5EA4927B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45139181" sldId="269"/>
            <ac:spMk id="5" creationId="{FA83B496-3085-8240-B702-4DF66AFD4F2F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3769424094" sldId="270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3769424094" sldId="270"/>
            <ac:spMk id="8" creationId="{6CFE6DB8-CFBE-1F4C-AEAE-2561A35E81C1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3769424094" sldId="270"/>
            <ac:spMk id="9" creationId="{5B954B2E-49BF-D64F-BD01-6481C3C0DC0A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2624469320" sldId="271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2624469320" sldId="271"/>
            <ac:spMk id="3" creationId="{8C7C2261-78E1-9544-B4E6-ABE2EE278394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2624469320" sldId="271"/>
            <ac:spMk id="8" creationId="{53803A93-BBC8-384A-892E-6FDC4C484543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3664790649" sldId="272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3664790649" sldId="272"/>
            <ac:spMk id="3" creationId="{F2666090-299B-A146-8338-6DCC358E7570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3664790649" sldId="272"/>
            <ac:spMk id="6" creationId="{E20475DE-635F-C14C-8C91-D7DC4AA36F78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1133977086" sldId="273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1133977086" sldId="273"/>
            <ac:spMk id="5" creationId="{10538C41-C307-3948-BEDF-F8880D27B226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1133977086" sldId="273"/>
            <ac:spMk id="7" creationId="{57D2AF1F-372D-3844-8475-E01312E8C6B1}"/>
          </ac:spMkLst>
        </pc:spChg>
      </pc:sldChg>
      <pc:sldChg chg="del">
        <pc:chgData name="時頤 蘇" userId="4396ec0619c3798e" providerId="LiveId" clId="{FDA18B73-241D-9543-9D86-450B467455A0}" dt="2020-10-02T10:19:46.649" v="6" actId="2696"/>
        <pc:sldMkLst>
          <pc:docMk/>
          <pc:sldMk cId="847750538" sldId="274"/>
        </pc:sldMkLst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187815478" sldId="275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187815478" sldId="275"/>
            <ac:spMk id="3" creationId="{7AAD97C3-B863-2F43-B486-D1FD1A074953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187815478" sldId="275"/>
            <ac:spMk id="8" creationId="{85DA8290-D1E8-474E-AB47-6B43BE45E1DB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2178978886" sldId="276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2178978886" sldId="276"/>
            <ac:spMk id="3" creationId="{9DDA7809-E852-6542-A83D-30F2AAA82368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2178978886" sldId="276"/>
            <ac:spMk id="5" creationId="{E1DE9289-E6E6-7F47-9313-1FD88986A00C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3743209331" sldId="277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3743209331" sldId="277"/>
            <ac:spMk id="3" creationId="{2394D7A2-FEEB-0B43-AF4E-ACE19C6BA82B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3743209331" sldId="277"/>
            <ac:spMk id="4" creationId="{03C0A9A7-1B90-C342-8B72-F50DC3238273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581619448" sldId="278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581619448" sldId="278"/>
            <ac:spMk id="3" creationId="{AA27E8A6-AF43-DA4A-AAE1-8F4AFF9B7CAC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581619448" sldId="278"/>
            <ac:spMk id="5" creationId="{502E26A7-EE85-6D46-BDC7-655B5C2612CB}"/>
          </ac:spMkLst>
        </pc:spChg>
      </pc:sldChg>
      <pc:sldChg chg="addSp delSp modSp mod">
        <pc:chgData name="時頤 蘇" userId="4396ec0619c3798e" providerId="LiveId" clId="{FDA18B73-241D-9543-9D86-450B467455A0}" dt="2020-10-02T16:29:49.271" v="99" actId="20577"/>
        <pc:sldMkLst>
          <pc:docMk/>
          <pc:sldMk cId="760614175" sldId="279"/>
        </pc:sldMkLst>
        <pc:spChg chg="mod">
          <ac:chgData name="時頤 蘇" userId="4396ec0619c3798e" providerId="LiveId" clId="{FDA18B73-241D-9543-9D86-450B467455A0}" dt="2020-10-02T16:29:49.271" v="99" actId="20577"/>
          <ac:spMkLst>
            <pc:docMk/>
            <pc:sldMk cId="760614175" sldId="279"/>
            <ac:spMk id="2" creationId="{A1390BBC-6D33-DF4D-9159-23F37B526644}"/>
          </ac:spMkLst>
        </pc:spChg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760614175" sldId="279"/>
            <ac:spMk id="4" creationId="{2C78E9A4-422D-A243-9A93-361313825583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760614175" sldId="279"/>
            <ac:spMk id="5" creationId="{E4E480FB-7DE3-BB48-955A-453E9467D442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2207614732" sldId="280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2207614732" sldId="280"/>
            <ac:spMk id="7" creationId="{894B0A60-97A7-584C-942E-55D39271CD2D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2207614732" sldId="280"/>
            <ac:spMk id="8" creationId="{7849C508-1BC1-2840-AF8F-997CF4B97DF5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3563966932" sldId="281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3563966932" sldId="281"/>
            <ac:spMk id="4" creationId="{661BCA36-B1B9-6C4E-A98B-FC6500859D52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3563966932" sldId="281"/>
            <ac:spMk id="5" creationId="{675A5CAD-FF3B-6640-9CDA-1F6FCA820BED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2802483443" sldId="282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2802483443" sldId="282"/>
            <ac:spMk id="5" creationId="{6DDB6BF8-A996-2347-9F51-2A55CBE6DD12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2802483443" sldId="282"/>
            <ac:spMk id="6" creationId="{400D5230-277B-8C4B-A3E4-8BA527D70697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3480142040" sldId="283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3480142040" sldId="283"/>
            <ac:spMk id="3" creationId="{9D08AFCB-94EA-0347-AD61-67F840A9D4EF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3480142040" sldId="283"/>
            <ac:spMk id="6" creationId="{79375DA4-BFCB-3F45-AC9E-A363E670DB8D}"/>
          </ac:spMkLst>
        </pc:spChg>
      </pc:sldChg>
      <pc:sldChg chg="addSp delSp modSp">
        <pc:chgData name="時頤 蘇" userId="4396ec0619c3798e" providerId="LiveId" clId="{FDA18B73-241D-9543-9D86-450B467455A0}" dt="2020-10-02T16:20:02.881" v="11"/>
        <pc:sldMkLst>
          <pc:docMk/>
          <pc:sldMk cId="4110557010" sldId="284"/>
        </pc:sldMkLst>
        <pc:spChg chg="add del mod">
          <ac:chgData name="時頤 蘇" userId="4396ec0619c3798e" providerId="LiveId" clId="{FDA18B73-241D-9543-9D86-450B467455A0}" dt="2020-10-02T16:20:02.881" v="11"/>
          <ac:spMkLst>
            <pc:docMk/>
            <pc:sldMk cId="4110557010" sldId="284"/>
            <ac:spMk id="2" creationId="{3B0AC582-59EF-CF43-A8CA-DE27868DBF65}"/>
          </ac:spMkLst>
        </pc:spChg>
        <pc:spChg chg="add mod">
          <ac:chgData name="時頤 蘇" userId="4396ec0619c3798e" providerId="LiveId" clId="{FDA18B73-241D-9543-9D86-450B467455A0}" dt="2020-10-02T16:18:41.989" v="10"/>
          <ac:spMkLst>
            <pc:docMk/>
            <pc:sldMk cId="4110557010" sldId="284"/>
            <ac:spMk id="3" creationId="{CC24792D-3996-EE42-885F-D88BB5D05D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D1CDD-770F-4943-A1AD-4C04525D9516}" type="datetimeFigureOut">
              <a:rPr kumimoji="1" lang="zh-TW" altLang="en-US" smtClean="0"/>
              <a:t>2020/10/11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E5BA0-6B9D-1442-A2FD-460594F5347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848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主題樂園 排行榜 </a:t>
            </a:r>
            <a:r>
              <a:rPr lang="en-US" altLang="zh-TW" dirty="0" smtClean="0"/>
              <a:t>| 2020</a:t>
            </a:r>
            <a:r>
              <a:rPr lang="zh-TW" altLang="en-US" dirty="0" smtClean="0"/>
              <a:t>主題樂園推薦 </a:t>
            </a:r>
            <a:r>
              <a:rPr lang="en-US" altLang="zh-TW" dirty="0" smtClean="0"/>
              <a:t>|</a:t>
            </a:r>
            <a:r>
              <a:rPr lang="zh-TW" altLang="en-US" dirty="0" smtClean="0"/>
              <a:t>旅遊 </a:t>
            </a:r>
            <a:r>
              <a:rPr lang="en-US" altLang="zh-TW" dirty="0" smtClean="0"/>
              <a:t>| </a:t>
            </a:r>
            <a:r>
              <a:rPr lang="zh-TW" altLang="en-US" dirty="0" smtClean="0"/>
              <a:t>網路口碑 排行榜 </a:t>
            </a:r>
            <a:r>
              <a:rPr lang="en-US" altLang="zh-TW" dirty="0" smtClean="0"/>
              <a:t>| </a:t>
            </a:r>
            <a:r>
              <a:rPr lang="zh-TW" altLang="en-US" dirty="0" smtClean="0"/>
              <a:t>旅遊 </a:t>
            </a:r>
            <a:r>
              <a:rPr lang="en-US" altLang="zh-TW" dirty="0" smtClean="0"/>
              <a:t>| </a:t>
            </a:r>
            <a:r>
              <a:rPr lang="zh-TW" altLang="en-US" dirty="0" smtClean="0"/>
              <a:t>網路口碑 </a:t>
            </a:r>
            <a:r>
              <a:rPr lang="en-US" altLang="zh-TW" dirty="0" smtClean="0"/>
              <a:t>| </a:t>
            </a:r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頁 </a:t>
            </a:r>
            <a:r>
              <a:rPr lang="en-US" altLang="zh-TW" dirty="0" smtClean="0"/>
              <a:t>| </a:t>
            </a:r>
            <a:r>
              <a:rPr lang="zh-TW" altLang="en-US" dirty="0" smtClean="0"/>
              <a:t>網路聲量 </a:t>
            </a:r>
            <a:r>
              <a:rPr lang="en-US" altLang="zh-TW" dirty="0" smtClean="0"/>
              <a:t>| </a:t>
            </a:r>
            <a:r>
              <a:rPr lang="en-US" altLang="zh-TW" dirty="0" err="1" smtClean="0"/>
              <a:t>DailyView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網路溫度計</a:t>
            </a:r>
          </a:p>
          <a:p>
            <a:r>
              <a:rPr lang="en-US" altLang="zh-TW" dirty="0" smtClean="0"/>
              <a:t>https://dailyview.tw/top100/topic/21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5BA0-6B9D-1442-A2FD-460594F5347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373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此為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的示範範例。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5BA0-6B9D-1442-A2FD-460594F5347F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2762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這裡還是在定義爬蟲所需要用到的函式。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5BA0-6B9D-1442-A2FD-460594F5347F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6344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這裡還是在定義爬蟲所需要用到的函式。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5BA0-6B9D-1442-A2FD-460594F5347F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1443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這裡還是在定義爬蟲所需要用到的函式。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5BA0-6B9D-1442-A2FD-460594F5347F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7441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5BA0-6B9D-1442-A2FD-460594F5347F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83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Chrome Icon</a:t>
            </a:r>
          </a:p>
          <a:p>
            <a:r>
              <a:rPr lang="en-US" altLang="zh-TW" dirty="0" smtClean="0"/>
              <a:t>https://cdn.kikinote.com/wp-content/uploads/2014/08/chromelogo1.png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Firefox Icon</a:t>
            </a:r>
          </a:p>
          <a:p>
            <a:r>
              <a:rPr lang="en-US" altLang="zh-TW" dirty="0" smtClean="0"/>
              <a:t>https://upload.wikimedia.org/wikipedia/commons/thumb/a/a0/Firefox_logo%2C_2019.svg/1024px-Firefox_logo%2C_2019.svg.png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Edge Icon</a:t>
            </a:r>
          </a:p>
          <a:p>
            <a:r>
              <a:rPr lang="en-US" altLang="zh-TW" dirty="0" smtClean="0"/>
              <a:t>https://img-prod-cms-rt-microsoft-com.akamaized.net/cms/api/am/imageFileData/RE4ubMP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Safari Icon</a:t>
            </a:r>
          </a:p>
          <a:p>
            <a:r>
              <a:rPr lang="en-US" altLang="zh-TW" dirty="0" smtClean="0"/>
              <a:t>https://www.cleanpng.com/png-safari-computer-icons-web-browser-apple-portable-n-5966275/download-png.html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5BA0-6B9D-1442-A2FD-460594F5347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74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5BA0-6B9D-1442-A2FD-460594F5347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75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Scrapy</a:t>
            </a:r>
            <a:r>
              <a:rPr lang="zh-TW" altLang="en-US" dirty="0" smtClean="0"/>
              <a:t>是最流行的爬蟲框架。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Urllib2</a:t>
            </a:r>
            <a:r>
              <a:rPr lang="zh-TW" altLang="en-US" dirty="0" smtClean="0"/>
              <a:t>是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工具包。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Beautifulsoup</a:t>
            </a:r>
            <a:r>
              <a:rPr lang="zh-TW" altLang="en-US" dirty="0" smtClean="0"/>
              <a:t>是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解析工具。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lxml</a:t>
            </a:r>
            <a:r>
              <a:rPr lang="zh-TW" altLang="en-US" dirty="0" smtClean="0"/>
              <a:t>是</a:t>
            </a:r>
            <a:r>
              <a:rPr lang="en-US" altLang="zh-TW" dirty="0" smtClean="0"/>
              <a:t>XML</a:t>
            </a:r>
            <a:r>
              <a:rPr lang="zh-TW" altLang="en-US" dirty="0" smtClean="0"/>
              <a:t>解析器。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5BA0-6B9D-1442-A2FD-460594F5347F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551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5BA0-6B9D-1442-A2FD-460594F5347F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3070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狀態碼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維基百科，自由的百科全書</a:t>
            </a:r>
            <a:endParaRPr lang="en-US" altLang="zh-TW" dirty="0" smtClean="0"/>
          </a:p>
          <a:p>
            <a:r>
              <a:rPr lang="en-US" altLang="zh-TW" dirty="0" smtClean="0"/>
              <a:t>https://zh.wikipedia.org/wiki/HTTP%E7%8A%B6%E6%80%81%E7%A0%81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5BA0-6B9D-1442-A2FD-460594F5347F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0204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JavaScript</a:t>
            </a:r>
            <a:r>
              <a:rPr lang="zh-TW" altLang="en-US" dirty="0" smtClean="0">
                <a:latin typeface="+mn-ea"/>
              </a:rPr>
              <a:t>是在瀏覽器端執行的。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5BA0-6B9D-1442-A2FD-460594F5347F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1025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5BA0-6B9D-1442-A2FD-460594F5347F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6474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E5BA0-6B9D-1442-A2FD-460594F5347F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632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A31A-6D70-7F44-9616-2D2DC625972A}" type="datetime1">
              <a:rPr kumimoji="1" lang="zh-TW" altLang="en-US" smtClean="0"/>
              <a:t>2020/10/11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NTHU AILAB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1" name="校徽_標準字.png" descr="校徽_標準字.png">
            <a:extLst>
              <a:ext uri="{FF2B5EF4-FFF2-40B4-BE49-F238E27FC236}">
                <a16:creationId xmlns:a16="http://schemas.microsoft.com/office/drawing/2014/main" id="{415CFB22-A34F-B742-AAA2-34654E69E6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1225"/>
          </a:blip>
          <a:srcRect/>
          <a:stretch>
            <a:fillRect/>
          </a:stretch>
        </p:blipFill>
        <p:spPr>
          <a:xfrm>
            <a:off x="18498" y="85659"/>
            <a:ext cx="3231134" cy="6168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2961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4DF6-FB4F-DB42-965D-6745183DFEC6}" type="datetime1">
              <a:rPr kumimoji="1" lang="zh-TW" altLang="en-US" smtClean="0"/>
              <a:t>2020/10/11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NTHU AILAB</a:t>
            </a:r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515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D30B-E8AD-EE4E-A1DF-F51995CDE34E}" type="datetime1">
              <a:rPr kumimoji="1" lang="zh-TW" altLang="en-US" smtClean="0"/>
              <a:t>2020/10/11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NTHU AILAB</a:t>
            </a:r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721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 b="1">
                <a:solidFill>
                  <a:schemeClr val="tx1"/>
                </a:solidFill>
              </a:defRPr>
            </a:lvl2pPr>
            <a:lvl3pPr>
              <a:defRPr b="1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1"/>
                </a:solidFill>
              </a:defRPr>
            </a:lvl4pPr>
            <a:lvl5pPr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267B-063B-6740-8DBF-F78E92CA07D5}" type="datetime1">
              <a:rPr kumimoji="1" lang="zh-TW" altLang="en-US" smtClean="0"/>
              <a:t>2020/10/11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NTHU AILAB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173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FDEA-5141-BD49-BAA0-4BF06381749E}" type="datetime1">
              <a:rPr kumimoji="1" lang="zh-TW" altLang="en-US" smtClean="0"/>
              <a:t>2020/10/11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NTHU AILAB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06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EA32-823F-3F4E-BF6E-5CF215375F6F}" type="datetime1">
              <a:rPr kumimoji="1" lang="zh-TW" altLang="en-US" smtClean="0"/>
              <a:t>2020/10/11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NTHU AILAB</a:t>
            </a:r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805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0C54-607B-E740-91E4-02767DA1E38D}" type="datetime1">
              <a:rPr kumimoji="1" lang="zh-TW" altLang="en-US" smtClean="0"/>
              <a:t>2020/10/11</a:t>
            </a:fld>
            <a:endParaRPr kumimoji="1"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NTHU AILAB</a:t>
            </a:r>
            <a:endParaRPr kumimoji="1"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192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D407-7AC4-E443-A293-C2A0FE07DEAE}" type="datetime1">
              <a:rPr kumimoji="1" lang="zh-TW" altLang="en-US" smtClean="0"/>
              <a:t>2020/10/11</a:t>
            </a:fld>
            <a:endParaRPr kumimoji="1"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NTHU AILAB</a:t>
            </a:r>
            <a:endParaRPr kumimoji="1"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861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695C9-2BC7-9949-BE29-C3BF88031957}" type="datetime1">
              <a:rPr kumimoji="1" lang="zh-TW" altLang="en-US" smtClean="0"/>
              <a:t>2020/10/11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NTHU AILAB</a:t>
            </a:r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778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F0B70-8C76-944E-A411-B76CAE772B8F}" type="datetime1">
              <a:rPr kumimoji="1" lang="zh-TW" altLang="en-US" smtClean="0"/>
              <a:t>2020/10/11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NTHU AILAB</a:t>
            </a:r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839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CBD4-3C9F-1D48-BBCD-684C1998A63B}" type="datetime1">
              <a:rPr kumimoji="1" lang="zh-TW" altLang="en-US" smtClean="0"/>
              <a:t>2020/10/11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kumimoji="1" lang="en-US" altLang="zh-TW"/>
              <a:t>NTHU AILAB</a:t>
            </a:r>
            <a:endParaRPr kumimoji="1"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086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B10E963-24EC-C54A-A0B4-098A2B7A09F7}" type="datetime1">
              <a:rPr kumimoji="1" lang="zh-TW" altLang="en-US" smtClean="0"/>
              <a:t>2020/10/11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en-US" altLang="zh-TW"/>
              <a:t>NTHU AILAB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E5FA841-C5C2-4344-B4E7-77E6D8099219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9" name="校徽_標準字.png" descr="校徽_標準字.png">
            <a:extLst>
              <a:ext uri="{FF2B5EF4-FFF2-40B4-BE49-F238E27FC236}">
                <a16:creationId xmlns:a16="http://schemas.microsoft.com/office/drawing/2014/main" id="{7479BB14-0E26-9B40-B5C9-2315F4CEABF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1225"/>
          </a:blip>
          <a:srcRect/>
          <a:stretch>
            <a:fillRect/>
          </a:stretch>
        </p:blipFill>
        <p:spPr>
          <a:xfrm>
            <a:off x="18498" y="85659"/>
            <a:ext cx="3231134" cy="6168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7993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600" b="1" kern="1200" spc="-60" baseline="0" dirty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lang="zh-TW" altLang="en-US" sz="2000" b="1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lang="zh-TW" altLang="en-US" sz="2000" b="1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lang="zh-TW" altLang="en-US" sz="2000" b="1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lang="zh-TW" altLang="en-US" sz="2000" b="1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lang="en-US" altLang="en-US" sz="2000" b="1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eosoo/aimsfellows_D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HTTP%E7%8A%B6%E6%80%81%E7%A0%8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ilyview.tw/top100/topic/2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F12A6-F2CB-3C44-8508-DABEDF51A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6000" dirty="0"/>
              <a:t>AIMS - deep learning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zh-TW" altLang="en-US" sz="3600" b="1" dirty="0" smtClean="0"/>
              <a:t>網路爬蟲的介紹與實</a:t>
            </a:r>
            <a:r>
              <a:rPr kumimoji="1" lang="zh-TW" altLang="en-US" sz="3600" b="1" dirty="0"/>
              <a:t>作</a:t>
            </a:r>
            <a:r>
              <a:rPr kumimoji="1" lang="en-US" altLang="zh-TW" sz="3600" dirty="0"/>
              <a:t/>
            </a:r>
            <a:br>
              <a:rPr kumimoji="1" lang="en-US" altLang="zh-TW" sz="3600" dirty="0"/>
            </a:br>
            <a:endParaRPr kumimoji="1"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60E100-309F-484D-8CC1-EE1CB4878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sz="2400" dirty="0"/>
              <a:t>TA course </a:t>
            </a:r>
            <a:r>
              <a:rPr kumimoji="1" lang="en-US" altLang="zh-TW" sz="2400" dirty="0" smtClean="0"/>
              <a:t>02</a:t>
            </a:r>
            <a:endParaRPr kumimoji="1" lang="en-US" altLang="zh-TW" sz="2400" dirty="0"/>
          </a:p>
          <a:p>
            <a:r>
              <a:rPr kumimoji="1" lang="en-US" altLang="zh-TW" sz="2000" dirty="0"/>
              <a:t>TAs: </a:t>
            </a:r>
            <a:r>
              <a:rPr kumimoji="1" lang="zh-TW" altLang="en-US" sz="2000" dirty="0"/>
              <a:t>蘇時頤</a:t>
            </a:r>
            <a:r>
              <a:rPr kumimoji="1" lang="en-US" altLang="zh-TW" sz="2000" dirty="0"/>
              <a:t>, </a:t>
            </a:r>
            <a:r>
              <a:rPr kumimoji="1" lang="zh-TW" altLang="en-US" sz="2000" dirty="0"/>
              <a:t>廖柄淦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3FB282-45FA-F842-9956-908ECA163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898" y="3912287"/>
            <a:ext cx="2041691" cy="204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BACC7A-3EDC-024B-BE0E-5853047AD18A}"/>
              </a:ext>
            </a:extLst>
          </p:cNvPr>
          <p:cNvSpPr/>
          <p:nvPr/>
        </p:nvSpPr>
        <p:spPr>
          <a:xfrm>
            <a:off x="1100015" y="5584646"/>
            <a:ext cx="6512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Course website: </a:t>
            </a:r>
            <a:r>
              <a:rPr lang="en-US" altLang="zh-TW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https://github.com/matteosoo/aimsfellows_DL</a:t>
            </a:r>
            <a:endParaRPr lang="en-US" altLang="zh-TW" b="1" dirty="0">
              <a:solidFill>
                <a:schemeClr val="accent1">
                  <a:lumMod val="20000"/>
                  <a:lumOff val="80000"/>
                </a:schemeClr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010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實作網路爬蟲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562706"/>
            <a:ext cx="7315200" cy="6045443"/>
          </a:xfrm>
        </p:spPr>
        <p:txBody>
          <a:bodyPr>
            <a:noAutofit/>
          </a:bodyPr>
          <a:lstStyle/>
          <a:p>
            <a:r>
              <a:rPr lang="zh-TW" altLang="en-US" sz="2400" dirty="0" smtClean="0">
                <a:latin typeface="+mn-ea"/>
              </a:rPr>
              <a:t>有各種爬蟲框架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en-US" altLang="zh-TW" sz="2400" dirty="0" err="1">
                <a:latin typeface="+mn-ea"/>
              </a:rPr>
              <a:t>S</a:t>
            </a:r>
            <a:r>
              <a:rPr lang="en-US" altLang="zh-TW" sz="2400" dirty="0" err="1" smtClean="0">
                <a:latin typeface="+mn-ea"/>
              </a:rPr>
              <a:t>crapy</a:t>
            </a:r>
            <a:endParaRPr lang="en-US" altLang="zh-TW" sz="2400" dirty="0">
              <a:latin typeface="+mn-ea"/>
            </a:endParaRPr>
          </a:p>
          <a:p>
            <a:pPr lvl="1"/>
            <a:r>
              <a:rPr lang="en-US" altLang="zh-TW" sz="2400" dirty="0" smtClean="0">
                <a:latin typeface="+mn-ea"/>
              </a:rPr>
              <a:t>urllib2</a:t>
            </a:r>
          </a:p>
          <a:p>
            <a:pPr lvl="1"/>
            <a:r>
              <a:rPr lang="en-US" altLang="zh-TW" sz="2400" dirty="0" err="1" smtClean="0">
                <a:latin typeface="+mn-ea"/>
              </a:rPr>
              <a:t>BeautifulSoup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en-US" altLang="zh-TW" sz="2400" dirty="0" err="1" smtClean="0">
                <a:latin typeface="+mn-ea"/>
              </a:rPr>
              <a:t>lxml</a:t>
            </a:r>
            <a:endParaRPr lang="en-US" altLang="zh-TW" sz="2400" dirty="0">
              <a:latin typeface="+mn-ea"/>
            </a:endParaRPr>
          </a:p>
          <a:p>
            <a:endParaRPr lang="en-US" altLang="zh-TW" sz="2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多線程、進程模型成熟穩定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zh-TW" altLang="en-US" sz="2400" dirty="0" smtClean="0">
                <a:latin typeface="+mn-ea"/>
              </a:rPr>
              <a:t>爬蟲是典型的多任務處理 → 需要等待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zh-TW" altLang="en-US" sz="2400" dirty="0" smtClean="0">
                <a:latin typeface="+mn-ea"/>
              </a:rPr>
              <a:t>多線程、進程可以優化效率</a:t>
            </a:r>
            <a:endParaRPr lang="en-US" altLang="zh-TW" sz="2400" dirty="0">
              <a:latin typeface="+mn-ea"/>
            </a:endParaRPr>
          </a:p>
          <a:p>
            <a:endParaRPr lang="en-US" altLang="zh-TW" sz="1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抓取下來</a:t>
            </a:r>
            <a:r>
              <a:rPr lang="zh-TW" altLang="en-US" sz="2400" dirty="0" smtClean="0">
                <a:latin typeface="+mn-ea"/>
              </a:rPr>
              <a:t>的資料處理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zh-TW" altLang="en-US" sz="2400" dirty="0" smtClean="0">
                <a:latin typeface="+mn-ea"/>
              </a:rPr>
              <a:t>分詞處理</a:t>
            </a:r>
            <a:endParaRPr lang="en-US" altLang="zh-TW" sz="2400" dirty="0" smtClean="0">
              <a:latin typeface="+mn-ea"/>
            </a:endParaRPr>
          </a:p>
          <a:p>
            <a:pPr lvl="2"/>
            <a:r>
              <a:rPr lang="en-US" altLang="zh-TW" sz="2400" dirty="0" smtClean="0">
                <a:latin typeface="+mn-ea"/>
              </a:rPr>
              <a:t>NLTK</a:t>
            </a:r>
          </a:p>
          <a:p>
            <a:pPr lvl="2"/>
            <a:r>
              <a:rPr lang="en-US" altLang="zh-TW" sz="2400" dirty="0" err="1" smtClean="0">
                <a:latin typeface="+mn-ea"/>
              </a:rPr>
              <a:t>Jieba</a:t>
            </a:r>
            <a:endParaRPr lang="en-US" altLang="zh-TW" sz="2400" dirty="0" smtClean="0">
              <a:latin typeface="+mn-ea"/>
            </a:endParaRPr>
          </a:p>
          <a:p>
            <a:pPr lvl="2"/>
            <a:r>
              <a:rPr lang="en-US" altLang="zh-TW" sz="2400" dirty="0" smtClean="0">
                <a:latin typeface="+mn-ea"/>
              </a:rPr>
              <a:t>CKIP</a:t>
            </a:r>
            <a:endParaRPr lang="zh-TW" altLang="en-US" sz="2400" dirty="0"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66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在爬蟲前的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615998" cy="5120640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要檢視目標網站的規範「</a:t>
            </a:r>
            <a:r>
              <a:rPr lang="en-US" altLang="zh-TW" sz="2400" dirty="0" smtClean="0"/>
              <a:t>robots.txt</a:t>
            </a:r>
            <a:r>
              <a:rPr lang="zh-TW" altLang="en-US" sz="2400" dirty="0" smtClean="0"/>
              <a:t>」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Robots</a:t>
            </a:r>
            <a:r>
              <a:rPr lang="zh-TW" altLang="en-US" sz="2400" dirty="0" smtClean="0"/>
              <a:t>協議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Robots Exclusion Protocol</a:t>
            </a:r>
          </a:p>
          <a:p>
            <a:pPr lvl="1"/>
            <a:endParaRPr lang="en-US" altLang="zh-TW" sz="2400" dirty="0" smtClean="0"/>
          </a:p>
          <a:p>
            <a:pPr lvl="1"/>
            <a:r>
              <a:rPr lang="zh-TW" altLang="en-US" sz="2400" dirty="0" smtClean="0"/>
              <a:t>爬蟲協議、機器人協議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r>
              <a:rPr lang="zh-TW" altLang="en-US" sz="2400" dirty="0" smtClean="0"/>
              <a:t>網站通過此協議告訴搜尋引擎只有哪些頁面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可以抓取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r>
              <a:rPr lang="zh-TW" altLang="en-US" sz="2400" dirty="0" smtClean="0"/>
              <a:t>這只是一種互相尊重的</a:t>
            </a:r>
            <a:r>
              <a:rPr lang="zh-TW" altLang="en-US" sz="2400" dirty="0"/>
              <a:t>協議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51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Python</a:t>
            </a:r>
            <a:r>
              <a:rPr lang="zh-TW" altLang="en-US" dirty="0"/>
              <a:t>實</a:t>
            </a:r>
            <a:r>
              <a:rPr lang="zh-TW" altLang="en-US" dirty="0" smtClean="0"/>
              <a:t>作網路爬蟲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/>
              <a:t>-</a:t>
            </a:r>
            <a:br>
              <a:rPr lang="en-US" altLang="zh-TW" sz="3200" dirty="0" smtClean="0"/>
            </a:br>
            <a:r>
              <a:rPr lang="en-US" altLang="zh-TW" sz="3200" dirty="0" smtClean="0"/>
              <a:t>PTT</a:t>
            </a:r>
            <a:r>
              <a:rPr lang="zh-TW" altLang="en-US" sz="3200" dirty="0" smtClean="0"/>
              <a:t>表特版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圖片下</a:t>
            </a:r>
            <a:r>
              <a:rPr lang="zh-TW" altLang="en-US" sz="3200" dirty="0"/>
              <a:t>載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65" y="1123837"/>
            <a:ext cx="6230219" cy="3896269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39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取得網頁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28" y="1256997"/>
            <a:ext cx="6411220" cy="433448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00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HTTP Status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864108"/>
            <a:ext cx="7626046" cy="512064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+mn-ea"/>
              </a:rPr>
              <a:t>HTTP</a:t>
            </a:r>
            <a:r>
              <a:rPr lang="zh-TW" altLang="en-US" sz="2400" dirty="0">
                <a:latin typeface="+mn-ea"/>
              </a:rPr>
              <a:t>狀態碼</a:t>
            </a:r>
            <a:endParaRPr lang="en-US" altLang="zh-TW" sz="2400" dirty="0">
              <a:latin typeface="+mn-ea"/>
            </a:endParaRPr>
          </a:p>
          <a:p>
            <a:pPr lvl="1"/>
            <a:r>
              <a:rPr lang="zh-TW" altLang="en-US" sz="2400" dirty="0">
                <a:latin typeface="+mn-ea"/>
              </a:rPr>
              <a:t>用來表示網頁伺服器</a:t>
            </a:r>
            <a:r>
              <a:rPr lang="en-US" altLang="zh-TW" sz="2400" dirty="0">
                <a:latin typeface="+mn-ea"/>
              </a:rPr>
              <a:t>HTTP</a:t>
            </a:r>
            <a:r>
              <a:rPr lang="zh-TW" altLang="en-US" sz="2400" dirty="0">
                <a:latin typeface="+mn-ea"/>
              </a:rPr>
              <a:t>回應狀態的</a:t>
            </a:r>
            <a:r>
              <a:rPr lang="en-US" altLang="zh-TW" sz="2400" dirty="0">
                <a:latin typeface="+mn-ea"/>
              </a:rPr>
              <a:t>3</a:t>
            </a:r>
            <a:r>
              <a:rPr lang="zh-TW" altLang="en-US" sz="2400" dirty="0">
                <a:latin typeface="+mn-ea"/>
              </a:rPr>
              <a:t>位數代碼</a:t>
            </a:r>
            <a:endParaRPr lang="en-US" altLang="zh-TW" sz="2400" dirty="0">
              <a:latin typeface="+mn-ea"/>
            </a:endParaRPr>
          </a:p>
          <a:p>
            <a:pPr lvl="1"/>
            <a:r>
              <a:rPr lang="zh-TW" altLang="en-US" sz="2400" dirty="0">
                <a:latin typeface="+mn-ea"/>
              </a:rPr>
              <a:t>常見</a:t>
            </a:r>
            <a:r>
              <a:rPr lang="zh-TW" altLang="en-US" sz="2400" dirty="0" smtClean="0">
                <a:latin typeface="+mn-ea"/>
              </a:rPr>
              <a:t>的代碼與其意義如下</a:t>
            </a:r>
            <a:r>
              <a:rPr lang="zh-TW" altLang="en-US" sz="2400" dirty="0">
                <a:latin typeface="+mn-ea"/>
              </a:rPr>
              <a:t>：</a:t>
            </a:r>
            <a:endParaRPr lang="en-US" altLang="zh-TW" sz="2400" dirty="0">
              <a:latin typeface="+mn-ea"/>
            </a:endParaRPr>
          </a:p>
          <a:p>
            <a:pPr lvl="2"/>
            <a:r>
              <a:rPr lang="en-US" altLang="zh-TW" sz="2400" dirty="0">
                <a:latin typeface="+mn-ea"/>
              </a:rPr>
              <a:t>200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OK</a:t>
            </a:r>
          </a:p>
          <a:p>
            <a:pPr lvl="2"/>
            <a:r>
              <a:rPr lang="en-US" altLang="zh-TW" sz="2400" dirty="0">
                <a:latin typeface="+mn-ea"/>
              </a:rPr>
              <a:t>403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Forbidden</a:t>
            </a:r>
          </a:p>
          <a:p>
            <a:pPr lvl="2"/>
            <a:r>
              <a:rPr lang="en-US" altLang="zh-TW" sz="2400" dirty="0">
                <a:latin typeface="+mn-ea"/>
              </a:rPr>
              <a:t>404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Not Found</a:t>
            </a:r>
          </a:p>
          <a:p>
            <a:pPr lvl="2"/>
            <a:r>
              <a:rPr lang="en-US" altLang="zh-TW" sz="2400" dirty="0">
                <a:latin typeface="+mn-ea"/>
              </a:rPr>
              <a:t>502 Bad Gateway</a:t>
            </a:r>
          </a:p>
          <a:p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其他的狀態碼可以參考以下</a:t>
            </a:r>
            <a:r>
              <a:rPr lang="zh-TW" altLang="en-US" sz="2400" dirty="0">
                <a:latin typeface="+mn-ea"/>
              </a:rPr>
              <a:t>網站</a:t>
            </a:r>
            <a:r>
              <a:rPr lang="zh-TW" altLang="en-US" sz="2400" dirty="0" smtClean="0">
                <a:latin typeface="+mn-ea"/>
              </a:rPr>
              <a:t>：</a:t>
            </a:r>
            <a:r>
              <a:rPr lang="en-US" altLang="zh-TW" sz="2400" dirty="0" smtClean="0">
                <a:latin typeface="+mn-ea"/>
              </a:rPr>
              <a:t/>
            </a:r>
            <a:br>
              <a:rPr lang="en-US" altLang="zh-TW" sz="2400" dirty="0" smtClean="0">
                <a:latin typeface="+mn-ea"/>
              </a:rPr>
            </a:br>
            <a:r>
              <a:rPr lang="en-US" altLang="zh-TW" sz="2400" dirty="0">
                <a:latin typeface="+mn-ea"/>
              </a:rPr>
              <a:t/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>
                <a:latin typeface="+mn-ea"/>
                <a:hlinkClick r:id="rId3"/>
              </a:rPr>
              <a:t>HTTP</a:t>
            </a:r>
            <a:r>
              <a:rPr lang="zh-TW" altLang="en-US" sz="2400" dirty="0">
                <a:latin typeface="+mn-ea"/>
                <a:hlinkClick r:id="rId3"/>
              </a:rPr>
              <a:t>狀態碼 </a:t>
            </a:r>
            <a:r>
              <a:rPr lang="en-US" altLang="zh-TW" sz="2400" dirty="0">
                <a:latin typeface="+mn-ea"/>
                <a:hlinkClick r:id="rId3"/>
              </a:rPr>
              <a:t>- </a:t>
            </a:r>
            <a:r>
              <a:rPr lang="zh-TW" altLang="en-US" sz="2400" dirty="0">
                <a:latin typeface="+mn-ea"/>
                <a:hlinkClick r:id="rId3"/>
              </a:rPr>
              <a:t>維基百科，自由的</a:t>
            </a:r>
            <a:r>
              <a:rPr lang="zh-TW" altLang="en-US" sz="2400" dirty="0" smtClean="0">
                <a:latin typeface="+mn-ea"/>
                <a:hlinkClick r:id="rId3"/>
              </a:rPr>
              <a:t>百科全書</a:t>
            </a:r>
            <a:endParaRPr lang="en-US" altLang="zh-TW" sz="2400" dirty="0" smtClean="0"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9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response.txt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14</a:t>
            </a:fld>
            <a:endParaRPr kumimoji="1"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87" y="101600"/>
            <a:ext cx="7541159" cy="6619875"/>
          </a:xfrm>
        </p:spPr>
      </p:pic>
    </p:spTree>
    <p:extLst>
      <p:ext uri="{BB962C8B-B14F-4D97-AF65-F5344CB8AC3E}">
        <p14:creationId xmlns:p14="http://schemas.microsoft.com/office/powerpoint/2010/main" val="11413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要如何取得需要的資料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+mn-ea"/>
              </a:rPr>
              <a:t>網頁是由標籤 </a:t>
            </a:r>
            <a:r>
              <a:rPr lang="en-US" altLang="zh-TW" sz="2400" dirty="0" smtClean="0">
                <a:latin typeface="+mn-ea"/>
              </a:rPr>
              <a:t>(Tag)</a:t>
            </a:r>
            <a:r>
              <a:rPr lang="zh-TW" altLang="en-US" sz="2400" dirty="0" smtClean="0">
                <a:latin typeface="+mn-ea"/>
              </a:rPr>
              <a:t> 所組成的階層式文件</a:t>
            </a:r>
            <a:endParaRPr lang="en-US" altLang="zh-TW" sz="2400" dirty="0" smtClean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主要由</a:t>
            </a:r>
            <a:r>
              <a:rPr lang="en-US" altLang="zh-TW" sz="2400" dirty="0" smtClean="0">
                <a:latin typeface="+mn-ea"/>
              </a:rPr>
              <a:t>3</a:t>
            </a:r>
            <a:r>
              <a:rPr lang="zh-TW" altLang="en-US" sz="2400" dirty="0" smtClean="0">
                <a:latin typeface="+mn-ea"/>
              </a:rPr>
              <a:t>個部分構成：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en-US" altLang="zh-TW" sz="2400" dirty="0" smtClean="0">
                <a:latin typeface="+mn-ea"/>
              </a:rPr>
              <a:t>HTML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骨架</a:t>
            </a:r>
            <a:r>
              <a:rPr lang="en-US" altLang="zh-TW" sz="2400" dirty="0" smtClean="0">
                <a:latin typeface="+mn-ea"/>
              </a:rPr>
              <a:t>)</a:t>
            </a:r>
          </a:p>
          <a:p>
            <a:pPr lvl="1"/>
            <a:r>
              <a:rPr lang="en-US" altLang="zh-TW" sz="2400" dirty="0" smtClean="0">
                <a:latin typeface="+mn-ea"/>
              </a:rPr>
              <a:t>CSS</a:t>
            </a:r>
            <a:r>
              <a:rPr lang="zh-TW" altLang="en-US" sz="2400" dirty="0" smtClean="0">
                <a:latin typeface="+mn-ea"/>
              </a:rPr>
              <a:t> </a:t>
            </a:r>
            <a:r>
              <a:rPr lang="en-US" altLang="zh-TW" sz="2400" dirty="0" smtClean="0">
                <a:latin typeface="+mn-ea"/>
              </a:rPr>
              <a:t>(</a:t>
            </a:r>
            <a:r>
              <a:rPr lang="zh-TW" altLang="en-US" sz="2400" dirty="0" smtClean="0">
                <a:latin typeface="+mn-ea"/>
              </a:rPr>
              <a:t>階層樣式表，樣式</a:t>
            </a:r>
            <a:r>
              <a:rPr lang="en-US" altLang="zh-TW" sz="2400" dirty="0" smtClean="0">
                <a:latin typeface="+mn-ea"/>
              </a:rPr>
              <a:t>)</a:t>
            </a:r>
          </a:p>
          <a:p>
            <a:pPr lvl="1"/>
            <a:r>
              <a:rPr lang="en-US" altLang="zh-TW" sz="2400" dirty="0" smtClean="0">
                <a:latin typeface="+mn-ea"/>
              </a:rPr>
              <a:t>JavaScript(</a:t>
            </a:r>
            <a:r>
              <a:rPr lang="zh-TW" altLang="en-US" sz="2400" dirty="0" smtClean="0">
                <a:latin typeface="+mn-ea"/>
              </a:rPr>
              <a:t>負責與使用者互動的程式</a:t>
            </a:r>
            <a:r>
              <a:rPr lang="zh-TW" altLang="en-US" sz="2400" dirty="0">
                <a:latin typeface="+mn-ea"/>
              </a:rPr>
              <a:t>功能</a:t>
            </a:r>
            <a:r>
              <a:rPr lang="en-US" altLang="zh-TW" sz="2400" dirty="0" smtClean="0">
                <a:latin typeface="+mn-ea"/>
              </a:rPr>
              <a:t>)</a:t>
            </a:r>
          </a:p>
          <a:p>
            <a:pPr lvl="1"/>
            <a:endParaRPr lang="en-US" altLang="zh-TW" sz="2400" dirty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可以透過標</a:t>
            </a:r>
            <a:r>
              <a:rPr lang="zh-TW" altLang="en-US" sz="2400" dirty="0">
                <a:latin typeface="+mn-ea"/>
              </a:rPr>
              <a:t>籤</a:t>
            </a:r>
            <a:r>
              <a:rPr lang="zh-TW" altLang="en-US" sz="2400" dirty="0" smtClean="0">
                <a:latin typeface="+mn-ea"/>
              </a:rPr>
              <a:t>與相關屬性去定位資料的位置</a:t>
            </a:r>
            <a:endParaRPr lang="en-US" altLang="zh-TW" sz="2400" dirty="0" smtClean="0">
              <a:latin typeface="+mn-ea"/>
            </a:endParaRPr>
          </a:p>
          <a:p>
            <a:endParaRPr lang="zh-TW" altLang="en-US" sz="2400" dirty="0"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64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階層式文件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77" y="363187"/>
            <a:ext cx="4158141" cy="512127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16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03" y="2682664"/>
            <a:ext cx="8524384" cy="395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</a:t>
            </a:r>
            <a:r>
              <a:rPr lang="zh-TW" altLang="en-US" dirty="0"/>
              <a:t>架構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011073"/>
            <a:ext cx="7315200" cy="482632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08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br>
              <a:rPr lang="en-US" altLang="zh-TW" dirty="0" smtClean="0"/>
            </a:br>
            <a:r>
              <a:rPr lang="en-US" altLang="zh-TW" dirty="0" smtClean="0"/>
              <a:t>Selector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+mn-ea"/>
              </a:rPr>
              <a:t>CSS</a:t>
            </a:r>
          </a:p>
          <a:p>
            <a:pPr lvl="1"/>
            <a:r>
              <a:rPr lang="zh-TW" altLang="en-US" sz="2400" dirty="0">
                <a:latin typeface="+mn-ea"/>
              </a:rPr>
              <a:t>階層式樣式</a:t>
            </a:r>
            <a:r>
              <a:rPr lang="zh-TW" altLang="en-US" sz="2400" dirty="0" smtClean="0">
                <a:latin typeface="+mn-ea"/>
              </a:rPr>
              <a:t>表，</a:t>
            </a:r>
            <a:r>
              <a:rPr lang="en-US" altLang="zh-TW" sz="2400" dirty="0" smtClean="0">
                <a:latin typeface="+mn-ea"/>
              </a:rPr>
              <a:t>Cascading </a:t>
            </a:r>
            <a:r>
              <a:rPr lang="en-US" altLang="zh-TW" sz="2400" dirty="0">
                <a:latin typeface="+mn-ea"/>
              </a:rPr>
              <a:t>Style </a:t>
            </a:r>
            <a:r>
              <a:rPr lang="en-US" altLang="zh-TW" sz="2400" dirty="0" smtClean="0">
                <a:latin typeface="+mn-ea"/>
              </a:rPr>
              <a:t>Sheets</a:t>
            </a:r>
            <a:r>
              <a:rPr lang="zh-TW" altLang="en-US" sz="2400" dirty="0" smtClean="0">
                <a:latin typeface="+mn-ea"/>
              </a:rPr>
              <a:t>。</a:t>
            </a:r>
          </a:p>
          <a:p>
            <a:pPr lvl="1"/>
            <a:r>
              <a:rPr lang="zh-TW" altLang="en-US" sz="2400" dirty="0" smtClean="0">
                <a:latin typeface="+mn-ea"/>
              </a:rPr>
              <a:t>用來位網頁添加樣式的電腦語言</a:t>
            </a:r>
            <a:endParaRPr lang="en-US" altLang="zh-TW" sz="2400" dirty="0" smtClean="0">
              <a:latin typeface="+mn-ea"/>
            </a:endParaRPr>
          </a:p>
          <a:p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CSS</a:t>
            </a:r>
            <a:r>
              <a:rPr lang="zh-TW" altLang="en-US" sz="2400" dirty="0" smtClean="0">
                <a:latin typeface="+mn-ea"/>
              </a:rPr>
              <a:t>選擇器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zh-TW" altLang="en-US" sz="2400" dirty="0" smtClean="0">
                <a:latin typeface="+mn-ea"/>
              </a:rPr>
              <a:t>可以根據</a:t>
            </a:r>
            <a:r>
              <a:rPr lang="en-US" altLang="zh-TW" sz="2400" dirty="0" smtClean="0">
                <a:latin typeface="+mn-ea"/>
              </a:rPr>
              <a:t>class</a:t>
            </a:r>
            <a:r>
              <a:rPr lang="zh-TW" altLang="en-US" sz="2400" dirty="0" smtClean="0">
                <a:latin typeface="+mn-ea"/>
              </a:rPr>
              <a:t>或是</a:t>
            </a:r>
            <a:r>
              <a:rPr lang="en-US" altLang="zh-TW" sz="2400" dirty="0" smtClean="0">
                <a:latin typeface="+mn-ea"/>
              </a:rPr>
              <a:t>id</a:t>
            </a:r>
            <a:r>
              <a:rPr lang="zh-TW" altLang="en-US" sz="2400" dirty="0" smtClean="0">
                <a:latin typeface="+mn-ea"/>
              </a:rPr>
              <a:t>，將符合的標籤套上樣式。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en-US" altLang="zh-TW" sz="2400" dirty="0" smtClean="0">
                <a:latin typeface="+mn-ea"/>
              </a:rPr>
              <a:t>class</a:t>
            </a:r>
            <a:r>
              <a:rPr lang="zh-TW" altLang="en-US" sz="2400" dirty="0" smtClean="0">
                <a:latin typeface="+mn-ea"/>
              </a:rPr>
              <a:t>以「</a:t>
            </a:r>
            <a:r>
              <a:rPr lang="en-US" altLang="zh-TW" sz="2400" dirty="0" smtClean="0">
                <a:latin typeface="+mn-ea"/>
              </a:rPr>
              <a:t>.</a:t>
            </a:r>
            <a:r>
              <a:rPr lang="zh-TW" altLang="en-US" sz="2400" dirty="0" smtClean="0">
                <a:latin typeface="+mn-ea"/>
              </a:rPr>
              <a:t>」作為開頭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en-US" altLang="zh-TW" sz="2400" dirty="0" smtClean="0">
                <a:latin typeface="+mn-ea"/>
              </a:rPr>
              <a:t>id</a:t>
            </a:r>
            <a:r>
              <a:rPr lang="zh-TW" altLang="en-US" sz="2400" dirty="0" smtClean="0">
                <a:latin typeface="+mn-ea"/>
              </a:rPr>
              <a:t>以「</a:t>
            </a:r>
            <a:r>
              <a:rPr lang="en-US" altLang="zh-TW" sz="2400" dirty="0" smtClean="0">
                <a:latin typeface="+mn-ea"/>
              </a:rPr>
              <a:t>#</a:t>
            </a:r>
            <a:r>
              <a:rPr lang="zh-TW" altLang="en-US" sz="2400" dirty="0" smtClean="0">
                <a:latin typeface="+mn-ea"/>
              </a:rPr>
              <a:t>」作為開頭</a:t>
            </a:r>
            <a:endParaRPr lang="zh-TW" altLang="en-US" sz="2400" dirty="0"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18</a:t>
            </a:fld>
            <a:endParaRPr kumimoji="1"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2492"/>
              </p:ext>
            </p:extLst>
          </p:nvPr>
        </p:nvGraphicFramePr>
        <p:xfrm>
          <a:off x="4020877" y="4429263"/>
          <a:ext cx="701198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595">
                  <a:extLst>
                    <a:ext uri="{9D8B030D-6E8A-4147-A177-3AD203B41FA5}">
                      <a16:colId xmlns:a16="http://schemas.microsoft.com/office/drawing/2014/main" val="3135416164"/>
                    </a:ext>
                  </a:extLst>
                </a:gridCol>
                <a:gridCol w="1346970">
                  <a:extLst>
                    <a:ext uri="{9D8B030D-6E8A-4147-A177-3AD203B41FA5}">
                      <a16:colId xmlns:a16="http://schemas.microsoft.com/office/drawing/2014/main" val="1971730557"/>
                    </a:ext>
                  </a:extLst>
                </a:gridCol>
                <a:gridCol w="4339417">
                  <a:extLst>
                    <a:ext uri="{9D8B030D-6E8A-4147-A177-3AD203B41FA5}">
                      <a16:colId xmlns:a16="http://schemas.microsoft.com/office/drawing/2014/main" val="3062421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選擇器</a:t>
                      </a:r>
                      <a:endParaRPr lang="zh-TW" altLang="en-US" sz="2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範例</a:t>
                      </a:r>
                      <a:endParaRPr lang="zh-TW" altLang="en-US" sz="2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意思</a:t>
                      </a:r>
                      <a:endParaRPr lang="zh-TW" altLang="en-US" sz="2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1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.class</a:t>
                      </a:r>
                      <a:endParaRPr lang="zh-TW" altLang="en-US" sz="2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.large</a:t>
                      </a:r>
                      <a:endParaRPr lang="zh-TW" altLang="en-US" sz="2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選擇所有</a:t>
                      </a:r>
                      <a:r>
                        <a:rPr lang="en-US" altLang="zh-TW" sz="240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class=“.large”</a:t>
                      </a:r>
                      <a:r>
                        <a:rPr lang="zh-TW" altLang="en-US" sz="240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的標籤</a:t>
                      </a:r>
                      <a:endParaRPr lang="zh-TW" altLang="en-US" sz="2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89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#id</a:t>
                      </a:r>
                      <a:endParaRPr lang="zh-TW" altLang="en-US" sz="2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#name</a:t>
                      </a:r>
                      <a:endParaRPr lang="zh-TW" altLang="en-US" sz="2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選擇</a:t>
                      </a:r>
                      <a:r>
                        <a:rPr lang="en-US" altLang="zh-TW" sz="240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id=“name”</a:t>
                      </a:r>
                      <a:r>
                        <a:rPr lang="zh-TW" altLang="en-US" sz="2400" dirty="0" smtClean="0"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的標籤</a:t>
                      </a:r>
                      <a:endParaRPr lang="zh-TW" altLang="en-US" sz="2400" dirty="0"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14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2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6ED3D-C309-3D40-B552-B2523160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Catalog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BBB31E-3D92-7C49-8174-A5D30CCD0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31060"/>
            <a:ext cx="7315200" cy="662693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kumimoji="1" lang="en-US" altLang="zh-TW" dirty="0">
                <a:latin typeface="+mn-ea"/>
              </a:rPr>
              <a:t> </a:t>
            </a:r>
            <a:r>
              <a:rPr kumimoji="1" lang="en-US" altLang="zh-TW" sz="2800" dirty="0" smtClean="0">
                <a:latin typeface="+mn-ea"/>
              </a:rPr>
              <a:t>Python </a:t>
            </a:r>
            <a:r>
              <a:rPr kumimoji="1" lang="zh-TW" altLang="en-US" sz="2800" dirty="0" smtClean="0">
                <a:latin typeface="+mn-ea"/>
              </a:rPr>
              <a:t>網路爬蟲</a:t>
            </a:r>
            <a:endParaRPr kumimoji="1" lang="en-US" altLang="zh-TW" sz="28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kumimoji="1" lang="zh-TW" altLang="en-US" sz="2800" dirty="0" smtClean="0">
                <a:latin typeface="+mn-ea"/>
              </a:rPr>
              <a:t>什麼是網路爬蟲</a:t>
            </a:r>
            <a:endParaRPr kumimoji="1" lang="en-US" altLang="zh-TW" sz="2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kumimoji="1" lang="zh-TW" altLang="en-US" sz="2800" dirty="0" smtClean="0">
                <a:latin typeface="+mn-ea"/>
              </a:rPr>
              <a:t>網路爬蟲的應</a:t>
            </a:r>
            <a:r>
              <a:rPr kumimoji="1" lang="zh-TW" altLang="en-US" sz="2800" dirty="0">
                <a:latin typeface="+mn-ea"/>
              </a:rPr>
              <a:t>用</a:t>
            </a:r>
            <a:endParaRPr kumimoji="1" lang="en-US" altLang="zh-TW" sz="28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kumimoji="1" lang="zh-TW" altLang="en-US" sz="2800" dirty="0" smtClean="0">
                <a:latin typeface="+mn-ea"/>
              </a:rPr>
              <a:t>瀏覽器送出的請求</a:t>
            </a:r>
            <a:endParaRPr kumimoji="1" lang="en-US" altLang="zh-TW" sz="2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TW" sz="2800" dirty="0" smtClean="0">
                <a:latin typeface="+mn-ea"/>
              </a:rPr>
              <a:t>Method Get</a:t>
            </a:r>
            <a:r>
              <a:rPr kumimoji="1" lang="zh-TW" altLang="en-US" sz="2800" dirty="0" smtClean="0">
                <a:latin typeface="+mn-ea"/>
              </a:rPr>
              <a:t>與</a:t>
            </a:r>
            <a:r>
              <a:rPr kumimoji="1" lang="en-US" altLang="zh-TW" sz="2800" dirty="0" smtClean="0">
                <a:latin typeface="+mn-ea"/>
              </a:rPr>
              <a:t>Post</a:t>
            </a:r>
          </a:p>
          <a:p>
            <a:pPr lvl="1">
              <a:lnSpc>
                <a:spcPct val="100000"/>
              </a:lnSpc>
            </a:pPr>
            <a:r>
              <a:rPr kumimoji="1" lang="zh-TW" altLang="en-US" sz="2800" dirty="0" smtClean="0">
                <a:latin typeface="+mn-ea"/>
              </a:rPr>
              <a:t>爬蟲前的注意事項</a:t>
            </a:r>
            <a:endParaRPr kumimoji="1" lang="en-US" altLang="zh-TW" sz="2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kumimoji="1" lang="zh-TW" altLang="en-US" sz="2800" dirty="0" smtClean="0">
                <a:latin typeface="+mn-ea"/>
              </a:rPr>
              <a:t>撰寫網路爬蟲的步驟</a:t>
            </a:r>
            <a:endParaRPr kumimoji="1" lang="en-US" altLang="zh-TW" sz="2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kumimoji="1" lang="en-US" altLang="zh-TW" sz="2800" dirty="0" smtClean="0">
                <a:latin typeface="+mn-ea"/>
              </a:rPr>
              <a:t>HTTP</a:t>
            </a:r>
            <a:r>
              <a:rPr kumimoji="1" lang="zh-TW" altLang="en-US" sz="2800" dirty="0" smtClean="0">
                <a:latin typeface="+mn-ea"/>
              </a:rPr>
              <a:t>狀態碼</a:t>
            </a:r>
            <a:endParaRPr kumimoji="1" lang="en-US" altLang="zh-TW" sz="2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kumimoji="1" lang="zh-TW" altLang="en-US" sz="2800" dirty="0" smtClean="0">
                <a:latin typeface="+mn-ea"/>
              </a:rPr>
              <a:t>標籤與</a:t>
            </a:r>
            <a:r>
              <a:rPr kumimoji="1" lang="en-US" altLang="zh-TW" sz="2800" dirty="0" smtClean="0">
                <a:latin typeface="+mn-ea"/>
              </a:rPr>
              <a:t>CSS</a:t>
            </a:r>
            <a:r>
              <a:rPr kumimoji="1" lang="zh-TW" altLang="en-US" sz="2800" dirty="0" smtClean="0">
                <a:latin typeface="+mn-ea"/>
              </a:rPr>
              <a:t>選擇器</a:t>
            </a:r>
            <a:endParaRPr kumimoji="1" lang="en-US" altLang="zh-TW" sz="2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kumimoji="1" lang="zh-TW" altLang="en-US" sz="2800" dirty="0" smtClean="0">
                <a:latin typeface="+mn-ea"/>
              </a:rPr>
              <a:t>爬蟲實作</a:t>
            </a:r>
            <a:r>
              <a:rPr kumimoji="1" lang="en-US" altLang="zh-TW" sz="2800" dirty="0" smtClean="0">
                <a:latin typeface="+mn-ea"/>
              </a:rPr>
              <a:t>-PTT</a:t>
            </a:r>
            <a:r>
              <a:rPr kumimoji="1" lang="zh-TW" altLang="en-US" sz="2800" dirty="0" smtClean="0">
                <a:latin typeface="+mn-ea"/>
              </a:rPr>
              <a:t>表特</a:t>
            </a:r>
            <a:r>
              <a:rPr kumimoji="1" lang="zh-TW" altLang="en-US" sz="2800" dirty="0" smtClean="0">
                <a:latin typeface="+mn-ea"/>
              </a:rPr>
              <a:t>版</a:t>
            </a:r>
            <a:r>
              <a:rPr kumimoji="1" lang="zh-TW" altLang="en-US" sz="2800" dirty="0" smtClean="0">
                <a:latin typeface="+mn-ea"/>
              </a:rPr>
              <a:t>當</a:t>
            </a:r>
            <a:r>
              <a:rPr kumimoji="1" lang="zh-TW" altLang="en-US" sz="2800" dirty="0">
                <a:latin typeface="+mn-ea"/>
              </a:rPr>
              <a:t>日</a:t>
            </a:r>
            <a:r>
              <a:rPr kumimoji="1" lang="zh-TW" altLang="en-US" sz="2800" dirty="0" smtClean="0">
                <a:latin typeface="+mn-ea"/>
              </a:rPr>
              <a:t>圖片</a:t>
            </a:r>
            <a:r>
              <a:rPr kumimoji="1" lang="zh-TW" altLang="en-US" sz="2800" dirty="0" smtClean="0">
                <a:latin typeface="+mn-ea"/>
              </a:rPr>
              <a:t>下載</a:t>
            </a:r>
            <a:endParaRPr kumimoji="1" lang="en-US" altLang="zh-TW" sz="28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kumimoji="1" lang="en-US" altLang="zh-TW" sz="200" dirty="0">
              <a:latin typeface="+mn-ea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kumimoji="1" lang="en-US" altLang="zh-TW" dirty="0">
              <a:latin typeface="+mn-ea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461CE0-A87C-CD43-B309-A87D8689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83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BeautifulSoup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進行解析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解析完畢後可以使用以下的函式去定位資料區塊：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find()</a:t>
            </a:r>
          </a:p>
          <a:p>
            <a:pPr lvl="1"/>
            <a:r>
              <a:rPr lang="en-US" altLang="zh-TW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find_all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select()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2920" lvl="1" indent="0">
              <a:buNone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19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258" y="3170244"/>
            <a:ext cx="6049219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取得想要的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資料</a:t>
            </a:r>
            <a:endParaRPr lang="zh-TW" altLang="en-US" sz="3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63" y="971447"/>
            <a:ext cx="7315200" cy="490596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84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取得想</a:t>
            </a:r>
            <a:r>
              <a:rPr lang="zh-TW" altLang="en-US" dirty="0"/>
              <a:t>要</a:t>
            </a:r>
            <a:r>
              <a:rPr lang="zh-TW" altLang="en-US" dirty="0" smtClean="0"/>
              <a:t>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資料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-</a:t>
            </a:r>
            <a:br>
              <a:rPr lang="en-US" altLang="zh-TW" sz="3200" dirty="0" smtClean="0"/>
            </a:br>
            <a:r>
              <a:rPr lang="zh-TW" altLang="en-US" sz="3200" dirty="0" smtClean="0"/>
              <a:t>接續上頁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21</a:t>
            </a:fld>
            <a:endParaRPr kumimoji="1"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410308"/>
            <a:ext cx="7315200" cy="4027858"/>
          </a:xfrm>
        </p:spPr>
      </p:pic>
    </p:spTree>
    <p:extLst>
      <p:ext uri="{BB962C8B-B14F-4D97-AF65-F5344CB8AC3E}">
        <p14:creationId xmlns:p14="http://schemas.microsoft.com/office/powerpoint/2010/main" val="38999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儲存圖</a:t>
            </a:r>
            <a:r>
              <a:rPr lang="zh-TW" altLang="en-US" dirty="0"/>
              <a:t>片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853" y="863600"/>
            <a:ext cx="6606969" cy="512127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59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爬</a:t>
            </a:r>
            <a:r>
              <a:rPr lang="zh-TW" altLang="en-US" dirty="0"/>
              <a:t>蟲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85" y="3901"/>
            <a:ext cx="5995550" cy="686115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11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zh-TW" altLang="en-US" dirty="0"/>
              <a:t>結果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24</a:t>
            </a:fld>
            <a:endParaRPr kumimoji="1"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52" y="0"/>
            <a:ext cx="4215371" cy="5121275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45" y="3430604"/>
            <a:ext cx="3142544" cy="3374253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4774561" y="2640960"/>
            <a:ext cx="4511112" cy="169986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rgbClr val="FF0000"/>
                </a:solidFill>
              </a:rPr>
              <a:t>因為印出來的訊息太長了，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400" b="1" dirty="0" smtClean="0">
                <a:solidFill>
                  <a:srgbClr val="FF0000"/>
                </a:solidFill>
              </a:rPr>
              <a:t>所以中間的訊息就</a:t>
            </a:r>
            <a:r>
              <a:rPr lang="zh-TW" altLang="en-US" sz="2400" b="1" dirty="0">
                <a:solidFill>
                  <a:srgbClr val="FF0000"/>
                </a:solidFill>
              </a:rPr>
              <a:t>不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貼出來給大家看。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54" y="1109758"/>
            <a:ext cx="8715146" cy="461526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58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zh-TW" altLang="en-US" dirty="0"/>
              <a:t>結果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3" y="861618"/>
            <a:ext cx="8732535" cy="486340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75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B667BB-0E69-E243-8303-5B3992BD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 smtClean="0"/>
              <a:t>什麼是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網路爬蟲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162E40-8D8C-FF47-B6C5-FA2C0E665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7200" lvl="0" indent="-342900">
              <a:lnSpc>
                <a:spcPct val="1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+mn-ea"/>
              </a:rPr>
              <a:t>是一種利用</a:t>
            </a:r>
            <a:r>
              <a:rPr lang="en-US" altLang="zh-TW" sz="3200" dirty="0" smtClean="0">
                <a:latin typeface="+mn-ea"/>
              </a:rPr>
              <a:t>http request</a:t>
            </a:r>
            <a:r>
              <a:rPr lang="zh-TW" altLang="en-US" sz="3200" dirty="0" smtClean="0">
                <a:latin typeface="+mn-ea"/>
              </a:rPr>
              <a:t>抓取</a:t>
            </a:r>
            <a:r>
              <a:rPr lang="en-US" altLang="zh-TW" sz="3600" dirty="0" smtClean="0">
                <a:latin typeface="+mn-ea"/>
              </a:rPr>
              <a:t/>
            </a:r>
            <a:br>
              <a:rPr lang="en-US" altLang="zh-TW" sz="3600" dirty="0" smtClean="0">
                <a:latin typeface="+mn-ea"/>
              </a:rPr>
            </a:br>
            <a:r>
              <a:rPr lang="zh-TW" altLang="en-US" sz="3200" dirty="0" smtClean="0">
                <a:latin typeface="+mn-ea"/>
              </a:rPr>
              <a:t>網路資料的技術</a:t>
            </a:r>
            <a:endParaRPr lang="en-US" altLang="zh-TW" sz="3600" u="sng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15D3BD-86D5-8A46-BCFC-FD28BF06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4" name="雲朵形 3"/>
          <p:cNvSpPr/>
          <p:nvPr/>
        </p:nvSpPr>
        <p:spPr>
          <a:xfrm>
            <a:off x="3869268" y="2882537"/>
            <a:ext cx="2427029" cy="1584960"/>
          </a:xfrm>
          <a:prstGeom prst="cloud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網路上的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資料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6792685" y="3235234"/>
            <a:ext cx="1672046" cy="8795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柱 7"/>
          <p:cNvSpPr/>
          <p:nvPr/>
        </p:nvSpPr>
        <p:spPr>
          <a:xfrm>
            <a:off x="8882743" y="2799805"/>
            <a:ext cx="2368731" cy="1750423"/>
          </a:xfrm>
          <a:prstGeom prst="ca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</a:rPr>
              <a:t>自己的資料庫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網路爬蟲的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網路輿情分析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分析網路上消費者的意見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了解目標客戶對於品牌、產品或是服務的想法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3</a:t>
            </a:fld>
            <a:endParaRPr kumimoji="1"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5172891" y="2436871"/>
            <a:ext cx="4937760" cy="3547877"/>
            <a:chOff x="4241074" y="2177143"/>
            <a:chExt cx="4937760" cy="3547877"/>
          </a:xfrm>
        </p:grpSpPr>
        <p:sp>
          <p:nvSpPr>
            <p:cNvPr id="5" name="笑臉 4"/>
            <p:cNvSpPr/>
            <p:nvPr/>
          </p:nvSpPr>
          <p:spPr>
            <a:xfrm>
              <a:off x="4241074" y="3748174"/>
              <a:ext cx="1976846" cy="1976846"/>
            </a:xfrm>
            <a:prstGeom prst="smileyFace">
              <a:avLst>
                <a:gd name="adj" fmla="val -3277"/>
              </a:avLst>
            </a:prstGeom>
            <a:solidFill>
              <a:srgbClr val="FFD5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弧形 7"/>
            <p:cNvSpPr/>
            <p:nvPr/>
          </p:nvSpPr>
          <p:spPr>
            <a:xfrm rot="5769313">
              <a:off x="4410791" y="3633134"/>
              <a:ext cx="617499" cy="617499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弧形 9"/>
            <p:cNvSpPr/>
            <p:nvPr/>
          </p:nvSpPr>
          <p:spPr>
            <a:xfrm rot="10561353">
              <a:off x="5431421" y="3664459"/>
              <a:ext cx="617499" cy="617499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雲朵形圖說文字 10"/>
            <p:cNvSpPr/>
            <p:nvPr/>
          </p:nvSpPr>
          <p:spPr>
            <a:xfrm>
              <a:off x="6420726" y="2177143"/>
              <a:ext cx="2758108" cy="1571031"/>
            </a:xfrm>
            <a:prstGeom prst="cloudCallout">
              <a:avLst>
                <a:gd name="adj1" fmla="val -56189"/>
                <a:gd name="adj2" fmla="val 76333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</a:rPr>
                <a:t>好用？</a:t>
              </a:r>
              <a:endParaRPr lang="en-US" altLang="zh-TW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</a:rPr>
                <a:t>不好用？</a:t>
              </a:r>
              <a:endParaRPr lang="en-US" altLang="zh-TW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</a:rPr>
                <a:t>沒有意見？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6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網路爬蟲的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673188"/>
            <a:ext cx="7315200" cy="5120640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網路輿情分析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針對某一題進行群眾意見的分析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4</a:t>
            </a:fld>
            <a:endParaRPr kumimoji="1"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704" y="1537472"/>
            <a:ext cx="5332365" cy="481887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587247" y="6481731"/>
            <a:ext cx="7468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>
                <a:hlinkClick r:id="rId4"/>
              </a:rPr>
              <a:t>擷取自</a:t>
            </a:r>
            <a:r>
              <a:rPr lang="zh-TW" altLang="en-US" sz="1050" dirty="0">
                <a:hlinkClick r:id="rId4"/>
              </a:rPr>
              <a:t>主題樂園 排行榜 </a:t>
            </a:r>
            <a:r>
              <a:rPr lang="en-US" altLang="zh-TW" sz="1050" dirty="0">
                <a:hlinkClick r:id="rId4"/>
              </a:rPr>
              <a:t>| 2020</a:t>
            </a:r>
            <a:r>
              <a:rPr lang="zh-TW" altLang="en-US" sz="1050" dirty="0">
                <a:hlinkClick r:id="rId4"/>
              </a:rPr>
              <a:t>主題樂園推薦 </a:t>
            </a:r>
            <a:r>
              <a:rPr lang="en-US" altLang="zh-TW" sz="1050" dirty="0">
                <a:hlinkClick r:id="rId4"/>
              </a:rPr>
              <a:t>|</a:t>
            </a:r>
            <a:r>
              <a:rPr lang="zh-TW" altLang="en-US" sz="1050" dirty="0">
                <a:hlinkClick r:id="rId4"/>
              </a:rPr>
              <a:t>旅遊 </a:t>
            </a:r>
            <a:r>
              <a:rPr lang="en-US" altLang="zh-TW" sz="1050" dirty="0">
                <a:hlinkClick r:id="rId4"/>
              </a:rPr>
              <a:t>| </a:t>
            </a:r>
            <a:r>
              <a:rPr lang="zh-TW" altLang="en-US" sz="1050" dirty="0">
                <a:hlinkClick r:id="rId4"/>
              </a:rPr>
              <a:t>網路口碑 排行榜 </a:t>
            </a:r>
            <a:r>
              <a:rPr lang="en-US" altLang="zh-TW" sz="1050" dirty="0">
                <a:hlinkClick r:id="rId4"/>
              </a:rPr>
              <a:t>| </a:t>
            </a:r>
            <a:r>
              <a:rPr lang="zh-TW" altLang="en-US" sz="1050" dirty="0">
                <a:hlinkClick r:id="rId4"/>
              </a:rPr>
              <a:t>旅遊 </a:t>
            </a:r>
            <a:r>
              <a:rPr lang="en-US" altLang="zh-TW" sz="1050" dirty="0">
                <a:hlinkClick r:id="rId4"/>
              </a:rPr>
              <a:t>| </a:t>
            </a:r>
            <a:r>
              <a:rPr lang="zh-TW" altLang="en-US" sz="1050" dirty="0">
                <a:hlinkClick r:id="rId4"/>
              </a:rPr>
              <a:t>網路口碑 </a:t>
            </a:r>
            <a:r>
              <a:rPr lang="en-US" altLang="zh-TW" sz="1050" dirty="0">
                <a:hlinkClick r:id="rId4"/>
              </a:rPr>
              <a:t>| </a:t>
            </a:r>
            <a:r>
              <a:rPr lang="zh-TW" altLang="en-US" sz="1050" dirty="0">
                <a:hlinkClick r:id="rId4"/>
              </a:rPr>
              <a:t>第</a:t>
            </a:r>
            <a:r>
              <a:rPr lang="en-US" altLang="zh-TW" sz="1050" dirty="0">
                <a:hlinkClick r:id="rId4"/>
              </a:rPr>
              <a:t>1</a:t>
            </a:r>
            <a:r>
              <a:rPr lang="zh-TW" altLang="en-US" sz="1050" dirty="0">
                <a:hlinkClick r:id="rId4"/>
              </a:rPr>
              <a:t>頁 </a:t>
            </a:r>
            <a:r>
              <a:rPr lang="en-US" altLang="zh-TW" sz="1050" dirty="0">
                <a:hlinkClick r:id="rId4"/>
              </a:rPr>
              <a:t>| </a:t>
            </a:r>
            <a:r>
              <a:rPr lang="zh-TW" altLang="en-US" sz="1050" dirty="0">
                <a:hlinkClick r:id="rId4"/>
              </a:rPr>
              <a:t>網路聲量 </a:t>
            </a:r>
            <a:r>
              <a:rPr lang="en-US" altLang="zh-TW" sz="1050" dirty="0">
                <a:hlinkClick r:id="rId4"/>
              </a:rPr>
              <a:t>| </a:t>
            </a:r>
            <a:r>
              <a:rPr lang="en-US" altLang="zh-TW" sz="1050" dirty="0" err="1">
                <a:hlinkClick r:id="rId4"/>
              </a:rPr>
              <a:t>DailyView</a:t>
            </a:r>
            <a:r>
              <a:rPr lang="en-US" altLang="zh-TW" sz="1050" dirty="0">
                <a:hlinkClick r:id="rId4"/>
              </a:rPr>
              <a:t> </a:t>
            </a:r>
            <a:r>
              <a:rPr lang="zh-TW" altLang="en-US" sz="1050" dirty="0">
                <a:hlinkClick r:id="rId4"/>
              </a:rPr>
              <a:t>網路溫度計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53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平常是如何取得網頁的內容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5" name="笑臉 4"/>
          <p:cNvSpPr/>
          <p:nvPr/>
        </p:nvSpPr>
        <p:spPr>
          <a:xfrm>
            <a:off x="3943927" y="4507345"/>
            <a:ext cx="997528" cy="997528"/>
          </a:xfrm>
          <a:prstGeom prst="smileyFace">
            <a:avLst/>
          </a:prstGeom>
          <a:solidFill>
            <a:srgbClr val="FFD54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5115577" y="3695513"/>
            <a:ext cx="2067506" cy="1538729"/>
            <a:chOff x="5028239" y="3557116"/>
            <a:chExt cx="2067506" cy="1538729"/>
          </a:xfrm>
        </p:grpSpPr>
        <p:grpSp>
          <p:nvGrpSpPr>
            <p:cNvPr id="14" name="群組 13"/>
            <p:cNvGrpSpPr/>
            <p:nvPr/>
          </p:nvGrpSpPr>
          <p:grpSpPr>
            <a:xfrm>
              <a:off x="5028239" y="3695513"/>
              <a:ext cx="2067506" cy="1400332"/>
              <a:chOff x="5028239" y="3695513"/>
              <a:chExt cx="2067506" cy="1400332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2161" y="3705561"/>
                <a:ext cx="569020" cy="536235"/>
              </a:xfrm>
              <a:prstGeom prst="rect">
                <a:avLst/>
              </a:prstGeom>
            </p:spPr>
          </p:pic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1181" y="3695513"/>
                <a:ext cx="568960" cy="568960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5577" y="3979993"/>
                <a:ext cx="1980168" cy="1115852"/>
              </a:xfrm>
              <a:prstGeom prst="rect">
                <a:avLst/>
              </a:prstGeom>
            </p:spPr>
          </p:pic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8239" y="4163144"/>
                <a:ext cx="999400" cy="749550"/>
              </a:xfrm>
              <a:prstGeom prst="rect">
                <a:avLst/>
              </a:prstGeom>
            </p:spPr>
          </p:pic>
        </p:grpSp>
        <p:sp>
          <p:nvSpPr>
            <p:cNvPr id="15" name="矩形 14"/>
            <p:cNvSpPr/>
            <p:nvPr/>
          </p:nvSpPr>
          <p:spPr>
            <a:xfrm>
              <a:off x="5028239" y="3557116"/>
              <a:ext cx="1483093" cy="1446963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圓柱 16"/>
          <p:cNvSpPr/>
          <p:nvPr/>
        </p:nvSpPr>
        <p:spPr>
          <a:xfrm>
            <a:off x="9455499" y="1004835"/>
            <a:ext cx="2059912" cy="2419593"/>
          </a:xfrm>
          <a:prstGeom prst="can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網頁伺服器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2" name="肘形接點 21"/>
          <p:cNvCxnSpPr/>
          <p:nvPr/>
        </p:nvCxnSpPr>
        <p:spPr>
          <a:xfrm flipV="1">
            <a:off x="6008914" y="2214631"/>
            <a:ext cx="3175279" cy="1209797"/>
          </a:xfrm>
          <a:prstGeom prst="bentConnector3">
            <a:avLst>
              <a:gd name="adj1" fmla="val 0"/>
            </a:avLst>
          </a:prstGeom>
          <a:ln w="76200">
            <a:solidFill>
              <a:srgbClr val="6565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/>
          <p:nvPr/>
        </p:nvCxnSpPr>
        <p:spPr>
          <a:xfrm flipH="1">
            <a:off x="7167690" y="3814095"/>
            <a:ext cx="3175279" cy="1209797"/>
          </a:xfrm>
          <a:prstGeom prst="bentConnector3">
            <a:avLst>
              <a:gd name="adj1" fmla="val 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857123" y="1364505"/>
            <a:ext cx="3210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+mn-ea"/>
              </a:rPr>
              <a:t>Request</a:t>
            </a:r>
          </a:p>
          <a:p>
            <a:r>
              <a:rPr lang="en-US" altLang="zh-TW" sz="2000" b="1" dirty="0" smtClean="0">
                <a:latin typeface="+mn-ea"/>
              </a:rPr>
              <a:t>Get index.html HTTP/1.1</a:t>
            </a:r>
            <a:endParaRPr lang="zh-TW" altLang="en-US" sz="2000" b="1" dirty="0">
              <a:latin typeface="+mn-ea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270421" y="5234242"/>
            <a:ext cx="3210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+mn-ea"/>
              </a:rPr>
              <a:t>Response</a:t>
            </a:r>
          </a:p>
          <a:p>
            <a:r>
              <a:rPr lang="en-US" altLang="zh-TW" sz="2000" b="1" dirty="0" smtClean="0">
                <a:latin typeface="+mn-ea"/>
              </a:rPr>
              <a:t>HTTP/1.1 200 OK</a:t>
            </a:r>
            <a:endParaRPr lang="zh-TW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58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瀏覽器送出的請求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713384"/>
            <a:ext cx="7315200" cy="5120640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模擬瀏覽器送出請求的方法</a:t>
            </a:r>
            <a:endParaRPr lang="en-US" altLang="zh-TW" sz="2400" dirty="0" smtClean="0"/>
          </a:p>
          <a:p>
            <a:r>
              <a:rPr lang="zh-TW" altLang="en-US" sz="2400" dirty="0" smtClean="0"/>
              <a:t>但在這之前要先了解瀏覽器送了什麼請求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51" y="1762124"/>
            <a:ext cx="10468936" cy="50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br>
              <a:rPr lang="en-US" altLang="zh-TW" dirty="0" smtClean="0"/>
            </a:br>
            <a:r>
              <a:rPr lang="en-US" altLang="zh-TW" dirty="0" smtClean="0"/>
              <a:t>Get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Post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598975"/>
            <a:ext cx="7315200" cy="6280271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+mn-ea"/>
              </a:rPr>
              <a:t>Get</a:t>
            </a:r>
            <a:r>
              <a:rPr lang="zh-TW" altLang="en-US" sz="2400" dirty="0" smtClean="0">
                <a:latin typeface="+mn-ea"/>
              </a:rPr>
              <a:t>像是明信片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zh-TW" altLang="en-US" sz="2400" dirty="0" smtClean="0">
                <a:latin typeface="+mn-ea"/>
              </a:rPr>
              <a:t>網頁傳遞的參數可以透過網址發現</a:t>
            </a:r>
            <a:endParaRPr lang="en-US" altLang="zh-TW" sz="2400" dirty="0" smtClean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endParaRPr lang="en-US" altLang="zh-TW" sz="2400" dirty="0" smtClean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endParaRPr lang="en-US" altLang="zh-TW" sz="2400" dirty="0">
              <a:latin typeface="+mn-ea"/>
            </a:endParaRPr>
          </a:p>
          <a:p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Post</a:t>
            </a:r>
            <a:r>
              <a:rPr lang="zh-TW" altLang="en-US" sz="2400" dirty="0">
                <a:latin typeface="+mn-ea"/>
              </a:rPr>
              <a:t>像是信封</a:t>
            </a:r>
            <a:endParaRPr lang="en-US" altLang="zh-TW" sz="2400" dirty="0">
              <a:latin typeface="+mn-ea"/>
            </a:endParaRPr>
          </a:p>
          <a:p>
            <a:pPr lvl="1"/>
            <a:r>
              <a:rPr lang="zh-TW" altLang="en-US" sz="2400" dirty="0">
                <a:latin typeface="+mn-ea"/>
              </a:rPr>
              <a:t>網頁傳遞的參數看不到</a:t>
            </a:r>
          </a:p>
          <a:p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本次</a:t>
            </a:r>
            <a:r>
              <a:rPr lang="zh-TW" altLang="en-US" sz="2400" dirty="0">
                <a:latin typeface="+mn-ea"/>
              </a:rPr>
              <a:t>實</a:t>
            </a:r>
            <a:r>
              <a:rPr lang="zh-TW" altLang="en-US" sz="2400" dirty="0" smtClean="0">
                <a:latin typeface="+mn-ea"/>
              </a:rPr>
              <a:t>作範例要爬取的網站是</a:t>
            </a:r>
            <a:r>
              <a:rPr lang="en-US" altLang="zh-TW" sz="2400" dirty="0" smtClean="0">
                <a:latin typeface="+mn-ea"/>
              </a:rPr>
              <a:t>PTT</a:t>
            </a:r>
            <a:r>
              <a:rPr lang="zh-TW" altLang="en-US" sz="2400" dirty="0" smtClean="0">
                <a:latin typeface="+mn-ea"/>
              </a:rPr>
              <a:t>表特版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en-US" altLang="zh-TW" sz="2400" dirty="0" smtClean="0">
                <a:latin typeface="+mn-ea"/>
              </a:rPr>
              <a:t>Method</a:t>
            </a:r>
            <a:r>
              <a:rPr lang="zh-TW" altLang="en-US" sz="2400" dirty="0" smtClean="0">
                <a:latin typeface="+mn-ea"/>
              </a:rPr>
              <a:t>屬於</a:t>
            </a:r>
            <a:r>
              <a:rPr lang="en-US" altLang="zh-TW" sz="2400" dirty="0" smtClean="0">
                <a:latin typeface="+mn-ea"/>
              </a:rPr>
              <a:t>Get</a:t>
            </a:r>
          </a:p>
          <a:p>
            <a:pPr lvl="1"/>
            <a:r>
              <a:rPr lang="zh-TW" altLang="en-US" sz="2400" dirty="0" smtClean="0">
                <a:latin typeface="+mn-ea"/>
              </a:rPr>
              <a:t>只介紹</a:t>
            </a:r>
            <a:r>
              <a:rPr lang="en-US" altLang="zh-TW" sz="2400" dirty="0" smtClean="0">
                <a:latin typeface="+mn-ea"/>
              </a:rPr>
              <a:t>Python</a:t>
            </a:r>
            <a:r>
              <a:rPr lang="zh-TW" altLang="en-US" sz="2400" dirty="0" smtClean="0">
                <a:latin typeface="+mn-ea"/>
              </a:rPr>
              <a:t>抓取</a:t>
            </a:r>
            <a:r>
              <a:rPr lang="en-US" altLang="zh-TW" sz="2400" dirty="0" smtClean="0">
                <a:latin typeface="+mn-ea"/>
              </a:rPr>
              <a:t>Method</a:t>
            </a:r>
            <a:r>
              <a:rPr lang="zh-TW" altLang="en-US" sz="2400" dirty="0" smtClean="0">
                <a:latin typeface="+mn-ea"/>
              </a:rPr>
              <a:t>為</a:t>
            </a:r>
            <a:r>
              <a:rPr lang="en-US" altLang="zh-TW" sz="2400" dirty="0" smtClean="0">
                <a:latin typeface="+mn-ea"/>
              </a:rPr>
              <a:t>Get</a:t>
            </a:r>
            <a:r>
              <a:rPr lang="zh-TW" altLang="en-US" sz="2400" dirty="0" smtClean="0">
                <a:latin typeface="+mn-ea"/>
              </a:rPr>
              <a:t>的網站</a:t>
            </a:r>
            <a:endParaRPr lang="en-US" altLang="zh-TW" sz="2400" dirty="0" smtClean="0"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52950" y="1599152"/>
            <a:ext cx="5581650" cy="193899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+mn-ea"/>
              </a:rPr>
              <a:t>原始網址：</a:t>
            </a:r>
            <a:endParaRPr lang="en-US" altLang="zh-TW" sz="2000" b="1" dirty="0" smtClean="0">
              <a:latin typeface="+mn-ea"/>
            </a:endParaRPr>
          </a:p>
          <a:p>
            <a:r>
              <a:rPr lang="en-US" altLang="zh-TW" sz="2000" b="1" dirty="0" smtClean="0">
                <a:latin typeface="+mn-ea"/>
              </a:rPr>
              <a:t>https</a:t>
            </a:r>
            <a:r>
              <a:rPr lang="en-US" altLang="zh-TW" sz="2000" b="1" dirty="0">
                <a:latin typeface="+mn-ea"/>
              </a:rPr>
              <a:t>://</a:t>
            </a:r>
            <a:r>
              <a:rPr lang="en-US" altLang="zh-TW" sz="2000" b="1" dirty="0" smtClean="0">
                <a:latin typeface="+mn-ea"/>
              </a:rPr>
              <a:t>www.ptt.cc/bbs/C_Chat/index.html</a:t>
            </a:r>
          </a:p>
          <a:p>
            <a:endParaRPr lang="en-US" altLang="zh-TW" sz="2000" b="1" dirty="0">
              <a:latin typeface="+mn-ea"/>
            </a:endParaRPr>
          </a:p>
          <a:p>
            <a:r>
              <a:rPr lang="zh-TW" altLang="en-US" sz="2000" b="1" dirty="0" smtClean="0">
                <a:latin typeface="+mn-ea"/>
              </a:rPr>
              <a:t>經過查詢：</a:t>
            </a:r>
            <a:endParaRPr lang="en-US" altLang="zh-TW" sz="2000" b="1" dirty="0" smtClean="0">
              <a:latin typeface="+mn-ea"/>
            </a:endParaRPr>
          </a:p>
          <a:p>
            <a:r>
              <a:rPr lang="en-US" altLang="zh-TW" sz="2000" b="1" dirty="0">
                <a:latin typeface="+mn-ea"/>
              </a:rPr>
              <a:t>https://www.ptt.cc/bbs/C_Chat/search</a:t>
            </a:r>
            <a:r>
              <a:rPr lang="en-US" altLang="zh-TW" sz="2000" b="1" dirty="0">
                <a:solidFill>
                  <a:srgbClr val="FF0000"/>
                </a:solidFill>
                <a:latin typeface="+mn-ea"/>
              </a:rPr>
              <a:t>?q=%E7%B6%B4%E6%AD%8C</a:t>
            </a:r>
            <a:endParaRPr lang="zh-TW" altLang="en-US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4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撰寫網路爬蟲的步驟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FA841-C5C2-4344-B4E7-77E6D8099219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5" name="圓柱 4"/>
          <p:cNvSpPr/>
          <p:nvPr/>
        </p:nvSpPr>
        <p:spPr>
          <a:xfrm>
            <a:off x="9548922" y="3706329"/>
            <a:ext cx="1850676" cy="2294183"/>
          </a:xfrm>
          <a:prstGeom prst="can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資料中心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Data Center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58375" y="1057412"/>
            <a:ext cx="1238250" cy="173355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</a:rPr>
              <a:t>網頁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343401" y="1819412"/>
            <a:ext cx="2390775" cy="933450"/>
          </a:xfrm>
          <a:prstGeom prst="roundRect">
            <a:avLst/>
          </a:prstGeom>
          <a:solidFill>
            <a:srgbClr val="B2DE8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網頁連結器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Web Connector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352925" y="4392129"/>
            <a:ext cx="2390775" cy="933450"/>
          </a:xfrm>
          <a:prstGeom prst="roundRect">
            <a:avLst/>
          </a:prstGeom>
          <a:solidFill>
            <a:srgbClr val="D3B5E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資料剖析器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Data Parser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7077075" y="1428887"/>
            <a:ext cx="2509944" cy="866638"/>
          </a:xfrm>
          <a:prstGeom prst="rightArrow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請求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Request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 flipH="1">
            <a:off x="7077074" y="2319543"/>
            <a:ext cx="2509945" cy="86663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回應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Response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 rot="16200000" flipH="1">
            <a:off x="5007718" y="3167133"/>
            <a:ext cx="1257297" cy="86663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6891338" y="4458941"/>
            <a:ext cx="2509945" cy="86663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1"/>
                </a:solidFill>
              </a:rPr>
              <a:t>資料處理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886307" y="2100399"/>
            <a:ext cx="371475" cy="371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+mn-ea"/>
              </a:rPr>
              <a:t>1</a:t>
            </a:r>
            <a:endParaRPr lang="zh-TW" altLang="en-US" sz="2000" b="1" dirty="0">
              <a:latin typeface="+mn-ea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8110538" y="1219131"/>
            <a:ext cx="371475" cy="371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+mn-ea"/>
              </a:rPr>
              <a:t>2</a:t>
            </a:r>
            <a:endParaRPr lang="zh-TW" altLang="en-US" sz="2000" b="1" dirty="0">
              <a:latin typeface="+mn-ea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8146310" y="3024461"/>
            <a:ext cx="371475" cy="371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+mn-ea"/>
              </a:rPr>
              <a:t>3</a:t>
            </a:r>
            <a:endParaRPr lang="zh-TW" altLang="en-US" sz="2000" b="1" dirty="0">
              <a:latin typeface="+mn-ea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3886307" y="4706522"/>
            <a:ext cx="371475" cy="371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latin typeface="+mn-ea"/>
              </a:rPr>
              <a:t>4</a:t>
            </a:r>
          </a:p>
        </p:txBody>
      </p:sp>
      <p:sp>
        <p:nvSpPr>
          <p:cNvPr id="17" name="橢圓 16"/>
          <p:cNvSpPr/>
          <p:nvPr/>
        </p:nvSpPr>
        <p:spPr>
          <a:xfrm>
            <a:off x="10288522" y="5430422"/>
            <a:ext cx="371475" cy="3714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+mn-ea"/>
              </a:rPr>
              <a:t>5</a:t>
            </a:r>
            <a:endParaRPr lang="en-US" altLang="zh-TW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9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架">
  <a:themeElements>
    <a:clrScheme name="自訂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00"/>
      </a:hlink>
      <a:folHlink>
        <a:srgbClr val="000000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829</Words>
  <Application>Microsoft Office PowerPoint</Application>
  <PresentationFormat>寬螢幕</PresentationFormat>
  <Paragraphs>228</Paragraphs>
  <Slides>27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-apple-system</vt:lpstr>
      <vt:lpstr>微軟正黑體</vt:lpstr>
      <vt:lpstr>新細明體</vt:lpstr>
      <vt:lpstr>Arial</vt:lpstr>
      <vt:lpstr>Calibri</vt:lpstr>
      <vt:lpstr>Corbel</vt:lpstr>
      <vt:lpstr>Wingdings</vt:lpstr>
      <vt:lpstr>Wingdings 2</vt:lpstr>
      <vt:lpstr>框架</vt:lpstr>
      <vt:lpstr>AIMS - deep learning 網路爬蟲的介紹與實作 </vt:lpstr>
      <vt:lpstr>Catalog</vt:lpstr>
      <vt:lpstr>什麼是 網路爬蟲</vt:lpstr>
      <vt:lpstr>網路爬蟲的 應用</vt:lpstr>
      <vt:lpstr>網路爬蟲的 應用</vt:lpstr>
      <vt:lpstr>平常是如何取得網頁的內容</vt:lpstr>
      <vt:lpstr>瀏覽器送出的請求</vt:lpstr>
      <vt:lpstr>Method Get 與 Post</vt:lpstr>
      <vt:lpstr>使用Python撰寫網路爬蟲的步驟</vt:lpstr>
      <vt:lpstr>為什麼要用Python實作網路爬蟲</vt:lpstr>
      <vt:lpstr>在爬蟲前的 注意事項</vt:lpstr>
      <vt:lpstr>使用Python實作網路爬蟲 - PTT表特版 圖片下載</vt:lpstr>
      <vt:lpstr>取得網頁</vt:lpstr>
      <vt:lpstr>關於HTTP Status Code</vt:lpstr>
      <vt:lpstr>response.txt</vt:lpstr>
      <vt:lpstr>要如何取得需要的資料</vt:lpstr>
      <vt:lpstr>階層式文件</vt:lpstr>
      <vt:lpstr>網頁架構</vt:lpstr>
      <vt:lpstr>CSS Selector</vt:lpstr>
      <vt:lpstr>BeautifulSoup</vt:lpstr>
      <vt:lpstr>取得想要的 資料</vt:lpstr>
      <vt:lpstr>取得想要的 資料 - 接續上頁</vt:lpstr>
      <vt:lpstr>儲存圖片</vt:lpstr>
      <vt:lpstr>開始執行 爬蟲</vt:lpstr>
      <vt:lpstr>執行結果</vt:lpstr>
      <vt:lpstr>執行結果</vt:lpstr>
      <vt:lpstr>執行結果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時頤 蘇</dc:creator>
  <cp:lastModifiedBy>win10</cp:lastModifiedBy>
  <cp:revision>50</cp:revision>
  <dcterms:created xsi:type="dcterms:W3CDTF">2020-10-02T07:27:34Z</dcterms:created>
  <dcterms:modified xsi:type="dcterms:W3CDTF">2020-10-11T15:54:41Z</dcterms:modified>
</cp:coreProperties>
</file>