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4"/>
  </p:sldMasterIdLst>
  <p:notesMasterIdLst>
    <p:notesMasterId r:id="rId27"/>
  </p:notesMasterIdLst>
  <p:sldIdLst>
    <p:sldId id="256" r:id="rId5"/>
    <p:sldId id="296" r:id="rId6"/>
    <p:sldId id="347" r:id="rId7"/>
    <p:sldId id="350" r:id="rId8"/>
    <p:sldId id="352" r:id="rId9"/>
    <p:sldId id="353" r:id="rId10"/>
    <p:sldId id="354" r:id="rId11"/>
    <p:sldId id="355" r:id="rId12"/>
    <p:sldId id="363" r:id="rId13"/>
    <p:sldId id="364" r:id="rId14"/>
    <p:sldId id="358" r:id="rId15"/>
    <p:sldId id="365" r:id="rId16"/>
    <p:sldId id="367" r:id="rId17"/>
    <p:sldId id="368" r:id="rId18"/>
    <p:sldId id="369" r:id="rId19"/>
    <p:sldId id="360" r:id="rId20"/>
    <p:sldId id="370" r:id="rId21"/>
    <p:sldId id="371" r:id="rId22"/>
    <p:sldId id="374" r:id="rId23"/>
    <p:sldId id="373" r:id="rId24"/>
    <p:sldId id="372" r:id="rId25"/>
    <p:sldId id="317" r:id="rId2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5DB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19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41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767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431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5029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002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811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143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271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708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026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22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515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31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990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29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3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23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46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98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53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81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20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39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375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375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953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32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630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819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062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067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4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886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B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2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004370220300047?casa_token=8kSTgDV_cx4AAAAA:wDyKeTuyONTGUPXQ-GjfYRFVpJKip4Vxm6hxviVnhKWTYHUgV0MeNFuUKtZ-Gle5A8I_Cc1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Simulated_annealing" TargetMode="External"/><Relationship Id="rId4" Type="http://schemas.openxmlformats.org/officeDocument/2006/relationships/hyperlink" Target="https://cran.r-project.org/web/packages/FCPS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Immagine che contiene disegno, diagramma, arte, mappa&#10;&#10;Descrizione generata automaticamente">
            <a:extLst>
              <a:ext uri="{FF2B5EF4-FFF2-40B4-BE49-F238E27FC236}">
                <a16:creationId xmlns:a16="http://schemas.microsoft.com/office/drawing/2014/main" id="{2FF4CB35-4580-CFA7-0D25-371E921A18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</a:blip>
          <a:srcRect t="6250"/>
          <a:stretch/>
        </p:blipFill>
        <p:spPr>
          <a:xfrm>
            <a:off x="0" y="10"/>
            <a:ext cx="9143980" cy="6857990"/>
          </a:xfrm>
          <a:prstGeom prst="rect">
            <a:avLst/>
          </a:prstGeom>
        </p:spPr>
      </p:pic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889914" y="4219683"/>
            <a:ext cx="5364169" cy="31019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>
              <a:spcAft>
                <a:spcPts val="0"/>
              </a:spcAft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Matteo</a:t>
            </a:r>
            <a:r>
              <a:rPr lang="en-US" sz="2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Toma</a:t>
            </a:r>
          </a:p>
          <a:p>
            <a:pPr marR="0" lvl="0">
              <a:spcAft>
                <a:spcPts val="0"/>
              </a:spcAft>
            </a:pP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matteo</a:t>
            </a:r>
            <a:r>
              <a:rPr lang="en-US" sz="2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.</a:t>
            </a: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toma1</a:t>
            </a:r>
            <a:r>
              <a:rPr lang="en-US" sz="2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@studenti.unipr.it</a:t>
            </a:r>
            <a:endParaRPr lang="en-US" sz="26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R="0" lvl="0">
              <a:spcAft>
                <a:spcPts val="0"/>
              </a:spcAft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Science</a:t>
            </a:r>
          </a:p>
          <a:p>
            <a:pPr marR="0" lvl="0">
              <a:spcAft>
                <a:spcPts val="0"/>
              </a:spcAft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2022-2023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440303" y="1068257"/>
            <a:ext cx="82633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Swarm intelligence for </a:t>
            </a:r>
          </a:p>
          <a:p>
            <a:pPr algn="ctr"/>
            <a:r>
              <a:rPr lang="en-US" sz="5400" b="1" dirty="0"/>
              <a:t>self-organized clustering </a:t>
            </a:r>
            <a:br>
              <a:rPr lang="en-US" sz="5400" b="1" dirty="0"/>
            </a:br>
            <a:endParaRPr lang="it-IT" sz="5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26438" y="810309"/>
            <a:ext cx="8810528" cy="60056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200" dirty="0">
                <a:solidFill>
                  <a:schemeClr val="bg1"/>
                </a:solidFill>
              </a:rPr>
              <a:t>Per simulare lo sciame, è stato implementato l’algoritmo PSWARM. (Polar Swarm), in cui i suoi agenti si muovono in coordinate polari in base a considerazioni di simmetria.</a:t>
            </a:r>
          </a:p>
          <a:p>
            <a:pPr marR="0" lvl="0">
              <a:spcAft>
                <a:spcPts val="0"/>
              </a:spcAft>
            </a:pPr>
            <a:r>
              <a:rPr lang="it-IT" sz="2200" dirty="0">
                <a:solidFill>
                  <a:schemeClr val="bg1"/>
                </a:solidFill>
              </a:rPr>
              <a:t>L'idea è quella di combinare i concetti di intelligenza dello sciame e auto-organizzazione con la teoria dei giochi non cooperativi.</a:t>
            </a:r>
          </a:p>
          <a:p>
            <a:pPr marR="0" lvl="0">
              <a:spcAft>
                <a:spcPts val="0"/>
              </a:spcAft>
            </a:pPr>
            <a:r>
              <a:rPr lang="it-IT" sz="2200" dirty="0">
                <a:solidFill>
                  <a:schemeClr val="bg1"/>
                </a:solidFill>
              </a:rPr>
              <a:t>Il vantaggio è il ricorso al concetto di </a:t>
            </a:r>
            <a:r>
              <a:rPr lang="it-IT" sz="2200" u="sng" dirty="0">
                <a:solidFill>
                  <a:schemeClr val="bg1"/>
                </a:solidFill>
              </a:rPr>
              <a:t>emergenza</a:t>
            </a:r>
            <a:r>
              <a:rPr lang="it-IT" sz="2200" dirty="0">
                <a:solidFill>
                  <a:schemeClr val="bg1"/>
                </a:solidFill>
              </a:rPr>
              <a:t> invece che all’ottimizzazione di una funzione obiettivo. </a:t>
            </a:r>
          </a:p>
          <a:p>
            <a:pPr marR="0" lvl="0">
              <a:spcAft>
                <a:spcPts val="0"/>
              </a:spcAft>
            </a:pPr>
            <a:r>
              <a:rPr lang="it-IT" sz="2200" dirty="0">
                <a:solidFill>
                  <a:schemeClr val="bg1"/>
                </a:solidFill>
              </a:rPr>
              <a:t>In questo modo, Pwsarm preserva le strutture in set di dati caratterizzati da distanza e/o densità.</a:t>
            </a:r>
          </a:p>
          <a:p>
            <a:pPr marR="0" lvl="0">
              <a:spcAft>
                <a:spcPts val="0"/>
              </a:spcAft>
            </a:pPr>
            <a:r>
              <a:rPr lang="it-IT" sz="2200" dirty="0">
                <a:solidFill>
                  <a:schemeClr val="bg1"/>
                </a:solidFill>
              </a:rPr>
              <a:t>Non serve definire nè una funzione obiettivo generale per il processo né indicare il tipo di cluster ricercati: </a:t>
            </a:r>
            <a:r>
              <a:rPr lang="it-IT" sz="2200" u="sng" dirty="0">
                <a:solidFill>
                  <a:schemeClr val="bg1"/>
                </a:solidFill>
              </a:rPr>
              <a:t>possono essere entrambi dedotti da una mappa topografica della proiezione Pswarm e da un dendrogramma.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959583" y="42022"/>
            <a:ext cx="7224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Pswarm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e realizzare un dendrogramma con la libreria D3 (parte 1) – Meccanismo  Complesso">
            <a:extLst>
              <a:ext uri="{FF2B5EF4-FFF2-40B4-BE49-F238E27FC236}">
                <a16:creationId xmlns:a16="http://schemas.microsoft.com/office/drawing/2014/main" id="{42537448-2BC0-B155-5188-46B55EE88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176" y="5623271"/>
            <a:ext cx="1254848" cy="105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a gomito 3">
            <a:extLst>
              <a:ext uri="{FF2B5EF4-FFF2-40B4-BE49-F238E27FC236}">
                <a16:creationId xmlns:a16="http://schemas.microsoft.com/office/drawing/2014/main" id="{640AC56B-1F12-692D-E16F-09E7F19013CD}"/>
              </a:ext>
            </a:extLst>
          </p:cNvPr>
          <p:cNvCxnSpPr>
            <a:endCxn id="1026" idx="1"/>
          </p:cNvCxnSpPr>
          <p:nvPr/>
        </p:nvCxnSpPr>
        <p:spPr>
          <a:xfrm rot="5400000">
            <a:off x="6648489" y="5477766"/>
            <a:ext cx="718799" cy="627424"/>
          </a:xfrm>
          <a:prstGeom prst="bentConnector4">
            <a:avLst>
              <a:gd name="adj1" fmla="val 13299"/>
              <a:gd name="adj2" fmla="val 136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82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543011" y="942649"/>
            <a:ext cx="8057976" cy="55507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300" dirty="0">
                <a:solidFill>
                  <a:schemeClr val="bg1"/>
                </a:solidFill>
              </a:rPr>
              <a:t>L'idea di Pswarm è ridefinire un gioco come una fase di annealing, i giocatori come DataBots, il profumo come un</a:t>
            </a:r>
          </a:p>
          <a:p>
            <a:pPr marR="0" lvl="0">
              <a:spcAft>
                <a:spcPts val="0"/>
              </a:spcAft>
            </a:pPr>
            <a:r>
              <a:rPr lang="it-IT" sz="2300" dirty="0">
                <a:solidFill>
                  <a:schemeClr val="bg1"/>
                </a:solidFill>
              </a:rPr>
              <a:t>funzione di payoff e quindi trovare un equilibrio per ogni gioco. </a:t>
            </a:r>
          </a:p>
          <a:p>
            <a:pPr marR="0" lvl="0">
              <a:spcAft>
                <a:spcPts val="0"/>
              </a:spcAft>
            </a:pPr>
            <a:r>
              <a:rPr lang="it-IT" sz="2300" dirty="0">
                <a:solidFill>
                  <a:schemeClr val="bg1"/>
                </a:solidFill>
              </a:rPr>
              <a:t>Ogni DataBot cerca il suo maggior profitto spostandosi attraverso la griglia o rimanendo nella sua posizione attuale. </a:t>
            </a:r>
          </a:p>
          <a:p>
            <a:pPr marR="0" lvl="0">
              <a:spcAft>
                <a:spcPts val="0"/>
              </a:spcAft>
            </a:pPr>
            <a:r>
              <a:rPr lang="it-IT" sz="2300" dirty="0">
                <a:solidFill>
                  <a:schemeClr val="bg1"/>
                </a:solidFill>
              </a:rPr>
              <a:t>Un nuovo gioco (epoch) (che è definito in base al raggio di prossimità considerato R) inizia una volta raggiunto un equilibrio approssimativo, ovvero una volta che nessun movimento di alcun DataBot porta a un profitto migliore per qualsiasi altro DataBot </a:t>
            </a:r>
          </a:p>
          <a:p>
            <a:pPr marR="0" lvl="0">
              <a:spcAft>
                <a:spcPts val="0"/>
              </a:spcAft>
            </a:pPr>
            <a:r>
              <a:rPr lang="it-IT" sz="2300" dirty="0">
                <a:solidFill>
                  <a:schemeClr val="bg1"/>
                </a:solidFill>
              </a:rPr>
              <a:t>(principio chiamato Equilibrio Debole di Nash).</a:t>
            </a:r>
          </a:p>
          <a:p>
            <a:pPr marR="0" lvl="0">
              <a:spcAft>
                <a:spcPts val="0"/>
              </a:spcAft>
            </a:pPr>
            <a:endParaRPr lang="it-IT" sz="23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41" y="4681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Pswarm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7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4636" y="797657"/>
            <a:ext cx="8514725" cy="598435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r>
              <a:rPr lang="it-IT" sz="2200" dirty="0">
                <a:solidFill>
                  <a:schemeClr val="bg1"/>
                </a:solidFill>
              </a:rPr>
              <a:t>Tutte le posizioni a distanze inferiori o uguali a r = 2 sono contrassegnate da quadrati grigi.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41" y="4681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Rappresentazione dei Pswarm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F6EA65F4-778A-4DDC-8C4E-C4EA7788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70" y="960661"/>
            <a:ext cx="3728456" cy="3527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DC2F32-ABEA-772B-E91D-3FF33172124E}"/>
              </a:ext>
            </a:extLst>
          </p:cNvPr>
          <p:cNvSpPr txBox="1"/>
          <p:nvPr/>
        </p:nvSpPr>
        <p:spPr>
          <a:xfrm>
            <a:off x="498475" y="4614696"/>
            <a:ext cx="8416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bg1"/>
                </a:solidFill>
              </a:rPr>
              <a:t>Per garantire che lo spazio di output bidimensionale venga utilizzato nel modo più efficiente, nei Pswarm viene utilizzata una griglia con struttura reticolare e il DataBot ha una forma quadrata e coordinate polari. </a:t>
            </a:r>
          </a:p>
        </p:txBody>
      </p:sp>
    </p:spTree>
    <p:extLst>
      <p:ext uri="{BB962C8B-B14F-4D97-AF65-F5344CB8AC3E}">
        <p14:creationId xmlns:p14="http://schemas.microsoft.com/office/powerpoint/2010/main" val="297118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23262" y="797657"/>
            <a:ext cx="8514725" cy="598435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Nella teoria dei giochi, per un gioco con agenti egoisti, esiste un tipo di soluzione chiamata equilibrio di Nash.</a:t>
            </a:r>
          </a:p>
          <a:p>
            <a:pPr marR="0" lvl="0"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Si prende una funzione di ricompensa che viene valutata per ogni griglia di posizione. </a:t>
            </a:r>
          </a:p>
          <a:p>
            <a:pPr marR="0" lvl="0"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Ogni databot sceglie una strategia di movimento composta da una probabilità associata ad una posizione sulla griglia. Dopo aver deciso una posizione, un DataBot riceve il profitto definito dal profumo. P è un insieme di strategie miste scelte stocasticamente con probabilità fissa nel contesto della teoria dei giochi. Nash ha dimostrato che in questo caso esiste il seguente equilibrio:​  (</a:t>
            </a:r>
            <a:r>
              <a:rPr lang="el-GR" dirty="0">
                <a:solidFill>
                  <a:schemeClr val="bg1"/>
                </a:solidFill>
              </a:rPr>
              <a:t>λ</a:t>
            </a:r>
            <a:r>
              <a:rPr lang="it-IT" dirty="0">
                <a:solidFill>
                  <a:schemeClr val="bg1"/>
                </a:solidFill>
              </a:rPr>
              <a:t>: profumo del DataBot)</a:t>
            </a:r>
          </a:p>
          <a:p>
            <a:pPr marR="0" lvl="0" algn="l"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  <a:p>
            <a:pPr marR="0" lvl="0" algn="l"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La </a:t>
            </a:r>
            <a:r>
              <a:rPr lang="it-IT" u="sng" dirty="0">
                <a:solidFill>
                  <a:schemeClr val="bg1"/>
                </a:solidFill>
              </a:rPr>
              <a:t>strategia</a:t>
            </a:r>
            <a:r>
              <a:rPr lang="it-IT" dirty="0">
                <a:solidFill>
                  <a:schemeClr val="bg1"/>
                </a:solidFill>
              </a:rPr>
              <a:t>          </a:t>
            </a:r>
            <a:r>
              <a:rPr lang="it-IT" u="sng" dirty="0">
                <a:solidFill>
                  <a:schemeClr val="bg1"/>
                </a:solidFill>
              </a:rPr>
              <a:t>è l'equilibrio per il quale nessuna deviazione nella strategia da parte di un singolo DataBot si traduce in un profitto maggiore per quel DataBot</a:t>
            </a:r>
            <a:r>
              <a:rPr lang="it-IT" dirty="0">
                <a:solidFill>
                  <a:schemeClr val="bg1"/>
                </a:solidFill>
              </a:rPr>
              <a:t>. Inoltre, è chiamata debole perché 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potrebbe esserci più di una strategia con lo stesso profitto per alcuni DataBot. </a:t>
            </a:r>
          </a:p>
          <a:p>
            <a:pPr marR="0" lvl="0" algn="l">
              <a:spcAft>
                <a:spcPts val="0"/>
              </a:spcAft>
            </a:pP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R="0" lvl="0">
              <a:spcAft>
                <a:spcPts val="0"/>
              </a:spcAft>
            </a:pPr>
            <a:r>
              <a:rPr lang="it-IT" b="1" i="1" dirty="0">
                <a:solidFill>
                  <a:schemeClr val="bg1"/>
                </a:solidFill>
              </a:rPr>
              <a:t>Grazie all’esistenza di questo equilibrio, l’algoritmo Pswarm convergerà sempre. </a:t>
            </a:r>
          </a:p>
          <a:p>
            <a:pPr marR="0" lvl="0"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41" y="4681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Convergenza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09E6672D-3396-FB39-4647-0B79519B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28" y="3637254"/>
            <a:ext cx="661599" cy="30148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851F272-DD60-9A8A-30E2-CA33C4399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341" y="3628201"/>
            <a:ext cx="3457144" cy="3232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2686EA3-94CD-0238-7318-1BD0D483E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275" y="4095870"/>
            <a:ext cx="316669" cy="3232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8B4F26D-F9FF-8C46-623B-D1DF95780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5862" y="3634651"/>
            <a:ext cx="1537389" cy="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5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476494" y="854944"/>
            <a:ext cx="8191009" cy="598435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La scala dei colori della carta topografica viene scelta per visualizzare diverse valli, crinali e bacini.</a:t>
            </a:r>
          </a:p>
          <a:p>
            <a:pPr marR="0" lvl="0">
              <a:spcAft>
                <a:spcPts val="0"/>
              </a:spcAft>
            </a:pPr>
            <a:r>
              <a:rPr lang="it-IT" sz="2000" b="1" dirty="0">
                <a:solidFill>
                  <a:srgbClr val="0070C0"/>
                </a:solidFill>
              </a:rPr>
              <a:t>BLU: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u="sng" dirty="0">
                <a:solidFill>
                  <a:schemeClr val="bg1"/>
                </a:solidFill>
              </a:rPr>
              <a:t>piccole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u="sng" dirty="0">
                <a:solidFill>
                  <a:schemeClr val="bg1"/>
                </a:solidFill>
              </a:rPr>
              <a:t>distanze</a:t>
            </a:r>
            <a:r>
              <a:rPr lang="it-IT" sz="2000" dirty="0">
                <a:solidFill>
                  <a:schemeClr val="bg1"/>
                </a:solidFill>
              </a:rPr>
              <a:t> altamente dimensionali e </a:t>
            </a:r>
            <a:r>
              <a:rPr lang="it-IT" sz="2000" u="sng" dirty="0">
                <a:solidFill>
                  <a:schemeClr val="bg1"/>
                </a:solidFill>
              </a:rPr>
              <a:t>alte densità </a:t>
            </a:r>
            <a:r>
              <a:rPr lang="it-IT" sz="2000" dirty="0">
                <a:solidFill>
                  <a:schemeClr val="bg1"/>
                </a:solidFill>
              </a:rPr>
              <a:t>(livello del mare)</a:t>
            </a:r>
          </a:p>
          <a:p>
            <a:pPr marR="0" lvl="0">
              <a:spcAft>
                <a:spcPts val="0"/>
              </a:spcAft>
            </a:pPr>
            <a:r>
              <a:rPr lang="it-IT" sz="2000" b="1" dirty="0">
                <a:solidFill>
                  <a:srgbClr val="00B050"/>
                </a:solidFill>
              </a:rPr>
              <a:t>VERDE</a:t>
            </a:r>
            <a:r>
              <a:rPr lang="it-IT" sz="2000" dirty="0">
                <a:solidFill>
                  <a:schemeClr val="bg1"/>
                </a:solidFill>
              </a:rPr>
              <a:t> e 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</a:rPr>
              <a:t>MARRONE</a:t>
            </a:r>
            <a:r>
              <a:rPr lang="it-IT" sz="2000" b="1" dirty="0">
                <a:solidFill>
                  <a:schemeClr val="bg1"/>
                </a:solidFill>
              </a:rPr>
              <a:t>:</a:t>
            </a:r>
            <a:r>
              <a:rPr lang="it-IT" sz="2000" dirty="0">
                <a:solidFill>
                  <a:schemeClr val="bg1"/>
                </a:solidFill>
              </a:rPr>
              <a:t> distanze e densità </a:t>
            </a:r>
            <a:r>
              <a:rPr lang="it-IT" sz="2000" u="sng" dirty="0">
                <a:solidFill>
                  <a:schemeClr val="bg1"/>
                </a:solidFill>
              </a:rPr>
              <a:t>medio-alte</a:t>
            </a:r>
            <a:r>
              <a:rPr lang="it-IT" sz="2000" dirty="0">
                <a:solidFill>
                  <a:schemeClr val="bg1"/>
                </a:solidFill>
              </a:rPr>
              <a:t> (piccoli paesi collinari) </a:t>
            </a:r>
          </a:p>
          <a:p>
            <a:pPr marR="0" lvl="0">
              <a:spcAft>
                <a:spcPts val="0"/>
              </a:spcAft>
            </a:pPr>
            <a:r>
              <a:rPr lang="it-IT" sz="2000" b="1" dirty="0">
                <a:solidFill>
                  <a:schemeClr val="tx1"/>
                </a:solidFill>
              </a:rPr>
              <a:t>BIANCO: </a:t>
            </a:r>
            <a:r>
              <a:rPr lang="it-IT" sz="2000" u="sng" dirty="0">
                <a:solidFill>
                  <a:schemeClr val="bg1"/>
                </a:solidFill>
              </a:rPr>
              <a:t>alte distanze </a:t>
            </a:r>
            <a:r>
              <a:rPr lang="it-IT" sz="2000" dirty="0">
                <a:solidFill>
                  <a:schemeClr val="bg1"/>
                </a:solidFill>
              </a:rPr>
              <a:t>e </a:t>
            </a:r>
            <a:r>
              <a:rPr lang="it-IT" sz="2000" u="sng" dirty="0">
                <a:solidFill>
                  <a:schemeClr val="bg1"/>
                </a:solidFill>
              </a:rPr>
              <a:t>piccole densità</a:t>
            </a:r>
            <a:r>
              <a:rPr lang="it-IT" sz="2000" dirty="0">
                <a:solidFill>
                  <a:schemeClr val="bg1"/>
                </a:solidFill>
              </a:rPr>
              <a:t> (neve e ghiaccio di montagne alte).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Le valli e i bacini indicano i cluster e gli spartiacque di colline e montagne indicano </a:t>
            </a:r>
            <a:r>
              <a:rPr lang="it-IT" sz="2000" u="sng" dirty="0">
                <a:solidFill>
                  <a:schemeClr val="bg1"/>
                </a:solidFill>
              </a:rPr>
              <a:t>i confini dei cluster.</a:t>
            </a:r>
          </a:p>
          <a:p>
            <a:r>
              <a:rPr lang="it-IT" sz="2000" u="sng" dirty="0">
                <a:solidFill>
                  <a:schemeClr val="bg1"/>
                </a:solidFill>
              </a:rPr>
              <a:t>Infine, gli outliers sono rappresentati come vulcani.</a:t>
            </a:r>
            <a:endParaRPr lang="it-IT" sz="20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Il percorso più breve tra due punti proiettati viene calcolato dal grafico di Delaunay ponderato utilizzando l'algoritmo Djikstra. L’unico difetto è che è richiesto l'intervento umano per scegliere la struttura del cluster visualizzata (che è connessa o compatta).</a:t>
            </a:r>
          </a:p>
          <a:p>
            <a:pPr marR="0" lvl="0">
              <a:spcAft>
                <a:spcPts val="0"/>
              </a:spcAft>
            </a:pPr>
            <a:r>
              <a:rPr lang="it-IT" sz="2000" u="sng" dirty="0">
                <a:solidFill>
                  <a:schemeClr val="bg1"/>
                </a:solidFill>
              </a:rPr>
              <a:t>Se il numero di cluster e il metodo di clustering vengono scelti correttamente, i cluster saranno ben separati dalle montagne nella visualizzazione.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41" y="4681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Mappa topografica 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4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4636" y="797657"/>
            <a:ext cx="8514725" cy="598435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</a:rPr>
              <a:t>Vengono mostrati due cluster principali; il cluster etichettato in verde ha una densità maggiore rispetto al cluster etichettato in blu. </a:t>
            </a:r>
          </a:p>
          <a:p>
            <a:pPr marR="0" lvl="0"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</a:rPr>
              <a:t>Gli outliers (arancione, giallo, magenta e ciano) si trovano nei vulcani.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802038" y="39183"/>
            <a:ext cx="753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Visualizzazione topografica del Pswarm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A2D90C3F-4F9F-2490-F5B9-67392D97C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66" y="1917894"/>
            <a:ext cx="7210664" cy="4751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84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53456" y="797657"/>
            <a:ext cx="8437085" cy="55507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100" dirty="0">
                <a:solidFill>
                  <a:schemeClr val="bg1"/>
                </a:solidFill>
              </a:rPr>
              <a:t>Le prossime figure mostrano le prestazioni di diversi algoritmi di clustering comuni rispetto al DBS sulla base di 100 prove. </a:t>
            </a:r>
          </a:p>
          <a:p>
            <a:pPr marR="0" lvl="0">
              <a:spcAft>
                <a:spcPts val="0"/>
              </a:spcAft>
            </a:pPr>
            <a:r>
              <a:rPr lang="it-IT" sz="2100" dirty="0">
                <a:solidFill>
                  <a:schemeClr val="bg1"/>
                </a:solidFill>
              </a:rPr>
              <a:t>Nella Figura seguente la performance è rappresentata utilizzando i comuni boxplot del tasso di errore per il quale il 50% è il livello attribuibile al caso.</a:t>
            </a:r>
          </a:p>
          <a:p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Abbreviazioni: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single linkage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(SL),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Linde-Buzo-Gray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algorithm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(LBG-k-means),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partitioning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around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medoids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(PAM),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mixture-of-Gaussians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clustering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(MoG),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Databionic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400" b="0" i="1" u="sng" strike="noStrike" baseline="0" dirty="0">
                <a:solidFill>
                  <a:srgbClr val="000000"/>
                </a:solidFill>
                <a:latin typeface="Gulliver"/>
              </a:rPr>
              <a:t>swarm (DBS).</a:t>
            </a:r>
          </a:p>
          <a:p>
            <a:pPr marR="0" lvl="0">
              <a:spcAft>
                <a:spcPts val="0"/>
              </a:spcAft>
            </a:pPr>
            <a:r>
              <a:rPr lang="it-IT" sz="1800" i="1" u="sng" dirty="0">
                <a:solidFill>
                  <a:schemeClr val="bg1"/>
                </a:solidFill>
              </a:rPr>
              <a:t> </a:t>
            </a:r>
          </a:p>
          <a:p>
            <a:pPr marR="0" lvl="0">
              <a:spcAft>
                <a:spcPts val="0"/>
              </a:spcAft>
            </a:pPr>
            <a:endParaRPr lang="it-IT" sz="21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1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1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1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96943" y="78830"/>
            <a:ext cx="8950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Risultati in dataset preclassificati supervisionati</a:t>
            </a:r>
            <a:endParaRPr lang="it-IT" sz="3600" dirty="0">
              <a:solidFill>
                <a:schemeClr val="bg1"/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C97BA3C2-56E6-4701-0503-9B94D7BB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1" y="2999123"/>
            <a:ext cx="7964013" cy="3719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78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543010" y="942649"/>
            <a:ext cx="8219989" cy="55507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1800" dirty="0">
                <a:solidFill>
                  <a:schemeClr val="bg1"/>
                </a:solidFill>
              </a:rPr>
              <a:t>La mappa topografica delle strutture del dataset Golfball in cui sono inclusi la proiezione DBS e il clustering (compatto). </a:t>
            </a:r>
            <a:r>
              <a:rPr lang="it-IT" sz="1800" u="sng" dirty="0">
                <a:solidFill>
                  <a:schemeClr val="bg1"/>
                </a:solidFill>
              </a:rPr>
              <a:t>La visualizzazione non indica una struttura a cluster perché non sono visibili valli e le catene montuose non sono chiuse</a:t>
            </a:r>
            <a:r>
              <a:rPr lang="it-IT" sz="1800" dirty="0">
                <a:solidFill>
                  <a:schemeClr val="bg1"/>
                </a:solidFill>
              </a:rPr>
              <a:t>. Il clustering DBS </a:t>
            </a:r>
            <a:r>
              <a:rPr lang="it-IT" sz="1800" u="sng" dirty="0">
                <a:solidFill>
                  <a:schemeClr val="bg1"/>
                </a:solidFill>
              </a:rPr>
              <a:t>genera cluster non separati da montagne</a:t>
            </a:r>
            <a:r>
              <a:rPr lang="it-IT" sz="1800" dirty="0">
                <a:solidFill>
                  <a:schemeClr val="bg1"/>
                </a:solidFill>
              </a:rPr>
              <a:t>. La visualizzazione è toroidale, ovvero i bordi sinistro-destro e superiore-inferiore sono identici.  Tuttavia </a:t>
            </a:r>
            <a:r>
              <a:rPr lang="it-IT" sz="1800" u="sng" dirty="0">
                <a:solidFill>
                  <a:schemeClr val="bg1"/>
                </a:solidFill>
              </a:rPr>
              <a:t>non è possibile estrarre alcuna isola chiusa.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41" y="4681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Mappa topografica con DBS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arte, barriera corallina, Policromia, viola&#10;&#10;Descrizione generata automaticamente">
            <a:extLst>
              <a:ext uri="{FF2B5EF4-FFF2-40B4-BE49-F238E27FC236}">
                <a16:creationId xmlns:a16="http://schemas.microsoft.com/office/drawing/2014/main" id="{4C7FF74C-7DF3-25D4-C4FE-A9388030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550" y="2822064"/>
            <a:ext cx="5824450" cy="398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38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543010" y="768172"/>
            <a:ext cx="8057976" cy="55507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La mappa topografica delle strutture ad alta dimensione della </a:t>
            </a:r>
            <a:r>
              <a:rPr lang="it-IT" u="sng" dirty="0">
                <a:solidFill>
                  <a:schemeClr val="bg1"/>
                </a:solidFill>
              </a:rPr>
              <a:t>leucemia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marR="0" lvl="0"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Si notano i quattro cluster principali in valli verdi separate da catene montuose marroni e bianche. </a:t>
            </a:r>
          </a:p>
          <a:p>
            <a:pPr marR="0" lvl="0"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Il clustering DBS rispetto alla classificazione precedente dei dati sulla leucemia ha prodotto un'accuratezza del 99,6%. Due valori anomali sono stati automaticamente identificati e contrassegnati con frecce rosse: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802257" y="46816"/>
            <a:ext cx="7052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DBS su dataset naturali - Leucemia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DABB3F2A-3DBC-3827-A6A9-3118C7DD8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21" y="2892918"/>
            <a:ext cx="4816955" cy="3965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86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0" y="764529"/>
            <a:ext cx="8958983" cy="55507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I clusters si trovano in vallate verdi e sono separati da montagne marroni e bianche. </a:t>
            </a:r>
          </a:p>
          <a:p>
            <a:pPr marR="0" lvl="0">
              <a:spcAft>
                <a:spcPts val="0"/>
              </a:spcAft>
            </a:pP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80DF8D-8F47-C1BF-8D16-667B8D3B263B}"/>
              </a:ext>
            </a:extLst>
          </p:cNvPr>
          <p:cNvSpPr txBox="1"/>
          <p:nvPr/>
        </p:nvSpPr>
        <p:spPr>
          <a:xfrm>
            <a:off x="802257" y="46816"/>
            <a:ext cx="7798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DBS su dataset naturali – Api Tetragonula</a:t>
            </a:r>
          </a:p>
        </p:txBody>
      </p:sp>
      <p:pic>
        <p:nvPicPr>
          <p:cNvPr id="5" name="Immagine 4" descr="Immagine che contiene arte&#10;&#10;Descrizione generata automaticamente">
            <a:extLst>
              <a:ext uri="{FF2B5EF4-FFF2-40B4-BE49-F238E27FC236}">
                <a16:creationId xmlns:a16="http://schemas.microsoft.com/office/drawing/2014/main" id="{775EF9A3-34A1-382F-17ED-D375E0089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764" y="1478921"/>
            <a:ext cx="5913453" cy="5465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42BAE0-BB11-48EB-8535-06FE6CA0A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17" y="2117945"/>
            <a:ext cx="647619" cy="359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730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752999" y="958287"/>
            <a:ext cx="7637999" cy="494142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Gli algoritmi che implementano popolazioni di agenti che interagiscono con il loro ambiente possono mostrare comportamenti emergenti quali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l’auto organizzazione e l’intelligenza degli sciami.</a:t>
            </a:r>
          </a:p>
          <a:p>
            <a:pPr marR="0" lvl="0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Esiste un sistema di sciame, chiamato </a:t>
            </a:r>
            <a:r>
              <a:rPr lang="en-US" sz="2800" b="1" dirty="0">
                <a:solidFill>
                  <a:schemeClr val="bg1"/>
                </a:solidFill>
              </a:rPr>
              <a:t>Databionic Swarm (DBS)</a:t>
            </a:r>
            <a:r>
              <a:rPr lang="en-US" sz="2800" dirty="0">
                <a:solidFill>
                  <a:schemeClr val="bg1"/>
                </a:solidFill>
              </a:rPr>
              <a:t>, che è capace di adattarsi automaticamente alle strutture di dati di alta dimensione, caratterizzati dalla distanza e/o dalla densità di tali strutture.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41" y="46816"/>
            <a:ext cx="65651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Introduzione</a:t>
            </a:r>
          </a:p>
          <a:p>
            <a:pPr algn="ctr"/>
            <a:endParaRPr lang="it-IT" sz="3600" dirty="0">
              <a:solidFill>
                <a:schemeClr val="bg1"/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4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0551" y="942649"/>
            <a:ext cx="8290436" cy="55507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200" dirty="0">
                <a:solidFill>
                  <a:schemeClr val="bg1"/>
                </a:solidFill>
              </a:rPr>
              <a:t>Su un dataset Il set di dati genetici di 236 api Tetragonula provenienti dall'Australia e dal Sud-Est asiatico, espressi utilizzando 13 variabili con una specifica definizione di distanza, si è ottenuto il seguente risultato:</a:t>
            </a: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endParaRPr lang="it-IT" sz="22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r>
              <a:rPr lang="it-IT" sz="2200" dirty="0">
                <a:solidFill>
                  <a:schemeClr val="bg1"/>
                </a:solidFill>
              </a:rPr>
              <a:t>Il grafico del silhouette indica una struttura a cluster ipersferico e i cluster hanno una struttura molto omogenea.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D89CB2-D09B-81DC-2079-63A1380A5F4F}"/>
              </a:ext>
            </a:extLst>
          </p:cNvPr>
          <p:cNvSpPr txBox="1"/>
          <p:nvPr/>
        </p:nvSpPr>
        <p:spPr>
          <a:xfrm>
            <a:off x="802257" y="46816"/>
            <a:ext cx="7798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DBS su dataset naturali – Api Tetragonula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2E60D4-8F3A-C9C3-A0F3-76653709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23" y="2255523"/>
            <a:ext cx="4740986" cy="3533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483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85811" y="842575"/>
            <a:ext cx="4769181" cy="59090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>
              <a:buClrTx/>
            </a:pPr>
            <a:r>
              <a:rPr lang="it-IT" sz="2000" b="1" dirty="0">
                <a:solidFill>
                  <a:schemeClr val="bg1"/>
                </a:solidFill>
                <a:highlight>
                  <a:srgbClr val="00FF00"/>
                </a:highlight>
                <a:latin typeface="Gulliver"/>
              </a:rPr>
              <a:t>V</a:t>
            </a:r>
            <a:r>
              <a:rPr lang="it-IT" sz="2000" b="1" i="0" u="none" strike="noStrike" baseline="0" dirty="0">
                <a:solidFill>
                  <a:schemeClr val="bg1"/>
                </a:solidFill>
                <a:highlight>
                  <a:srgbClr val="00FF00"/>
                </a:highlight>
                <a:latin typeface="Gulliver"/>
              </a:rPr>
              <a:t>antaggi del DBS</a:t>
            </a:r>
            <a:endParaRPr lang="it-IT" sz="2000" b="1" dirty="0">
              <a:solidFill>
                <a:schemeClr val="bg1"/>
              </a:solidFill>
              <a:highlight>
                <a:srgbClr val="00FF00"/>
              </a:highlight>
              <a:latin typeface="Gulliver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it-IT" sz="1700" b="0" i="0" u="none" strike="noStrike" baseline="0" dirty="0">
                <a:solidFill>
                  <a:srgbClr val="000000"/>
                </a:solidFill>
                <a:latin typeface="Gulliver"/>
              </a:rPr>
              <a:t>Maggiori probabilità di riprodurre strutture basate sulla densità e sulla distanza con e senza outliers.</a:t>
            </a:r>
            <a:endParaRPr lang="it-IT" sz="1700" dirty="0">
              <a:solidFill>
                <a:srgbClr val="000000"/>
              </a:solidFill>
              <a:latin typeface="Gulliver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it-IT" sz="1700" b="1" i="0" u="none" strike="noStrike" baseline="0" dirty="0">
                <a:solidFill>
                  <a:srgbClr val="000000"/>
                </a:solidFill>
                <a:latin typeface="Gulliver"/>
              </a:rPr>
              <a:t>Clustering + </a:t>
            </a:r>
            <a:r>
              <a:rPr lang="it-IT" sz="1700" b="1" dirty="0">
                <a:solidFill>
                  <a:srgbClr val="000000"/>
                </a:solidFill>
                <a:latin typeface="Gulliver"/>
              </a:rPr>
              <a:t>visualizzazione </a:t>
            </a:r>
            <a:r>
              <a:rPr lang="it-IT" sz="1700" b="1" dirty="0">
                <a:solidFill>
                  <a:srgbClr val="000000"/>
                </a:solidFill>
                <a:latin typeface="Gulliver"/>
                <a:sym typeface="Wingdings" panose="05000000000000000000" pitchFamily="2" charset="2"/>
              </a:rPr>
              <a:t> Intercettazione di clustering errati  correzione  riduzione della varianza.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rgbClr val="000000"/>
                </a:solidFill>
                <a:latin typeface="Gulliver"/>
                <a:sym typeface="Wingdings" panose="05000000000000000000" pitchFamily="2" charset="2"/>
              </a:rPr>
              <a:t>Su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Gulliver"/>
              </a:rPr>
              <a:t>pera gli algoritmi comuni nelle attività di clustering.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it-IT" sz="1700" b="0" i="0" u="none" strike="noStrike" baseline="0" dirty="0">
                <a:solidFill>
                  <a:srgbClr val="000000"/>
                </a:solidFill>
                <a:latin typeface="Gulliver"/>
              </a:rPr>
              <a:t>Consente anche a un non professionista nel campo del data mining di applicare i suoi algoritmi per la visualizzazione e/o il clustering a set di dati con strutture completamente diverse e tratte da diversi campi di ricerca.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it-IT" sz="1700" b="0" i="0" u="none" strike="noStrike" baseline="0" dirty="0">
                <a:solidFill>
                  <a:srgbClr val="000000"/>
                </a:solidFill>
                <a:latin typeface="Gulliver"/>
              </a:rPr>
              <a:t>È una tecnica di sciame</a:t>
            </a:r>
            <a:r>
              <a:rPr lang="it-IT" sz="1700" dirty="0">
                <a:solidFill>
                  <a:srgbClr val="000000"/>
                </a:solidFill>
                <a:latin typeface="Gulliver"/>
              </a:rPr>
              <a:t> 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Gulliver"/>
              </a:rPr>
              <a:t>è più robusto </a:t>
            </a:r>
            <a:r>
              <a:rPr lang="it-IT" sz="1700" dirty="0">
                <a:solidFill>
                  <a:srgbClr val="000000"/>
                </a:solidFill>
                <a:latin typeface="Gulliver"/>
              </a:rPr>
              <a:t>sugli outliers rispetto agli</a:t>
            </a:r>
            <a:r>
              <a:rPr lang="it-IT" sz="1700" b="0" i="0" u="none" strike="noStrike" baseline="0" dirty="0">
                <a:solidFill>
                  <a:srgbClr val="000000"/>
                </a:solidFill>
                <a:latin typeface="Gulliver"/>
              </a:rPr>
              <a:t> algoritmi convenzionali,</a:t>
            </a:r>
            <a:r>
              <a:rPr lang="it-IT" sz="1700" dirty="0">
                <a:solidFill>
                  <a:srgbClr val="000000"/>
                </a:solidFill>
                <a:latin typeface="Gulliver"/>
              </a:rPr>
              <a:t> sia in dataset artificiali che in dataset complessi.</a:t>
            </a:r>
            <a:endParaRPr lang="it-IT" sz="1700" b="1" i="0" u="none" strike="noStrike" baseline="0" dirty="0">
              <a:solidFill>
                <a:srgbClr val="000000"/>
              </a:solidFill>
              <a:latin typeface="Gulliver"/>
              <a:sym typeface="Wingdings" panose="05000000000000000000" pitchFamily="2" charset="2"/>
            </a:endParaRPr>
          </a:p>
          <a:p>
            <a:endParaRPr lang="it-IT" sz="1700" b="0" i="0" u="none" strike="noStrike" baseline="0" dirty="0">
              <a:solidFill>
                <a:srgbClr val="000000"/>
              </a:solidFill>
              <a:latin typeface="Gulliver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41" y="4681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Considerazioni Finali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8A63C7-70AD-51CC-8761-7800DA45E301}"/>
              </a:ext>
            </a:extLst>
          </p:cNvPr>
          <p:cNvSpPr txBox="1"/>
          <p:nvPr/>
        </p:nvSpPr>
        <p:spPr>
          <a:xfrm>
            <a:off x="5876925" y="989886"/>
            <a:ext cx="30765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it-IT" sz="2000" b="1" i="0" u="none" strike="noStrike" baseline="0" dirty="0">
                <a:solidFill>
                  <a:srgbClr val="000000"/>
                </a:solidFill>
                <a:highlight>
                  <a:srgbClr val="FF0000"/>
                </a:highlight>
                <a:latin typeface="Gulliver"/>
              </a:rPr>
              <a:t>Svantaggi del DBS</a:t>
            </a:r>
          </a:p>
          <a:p>
            <a:pPr algn="ctr">
              <a:buClrTx/>
            </a:pPr>
            <a:endParaRPr lang="it-IT" b="1" i="0" u="none" strike="noStrike" baseline="0" dirty="0">
              <a:solidFill>
                <a:srgbClr val="000000"/>
              </a:solidFill>
              <a:latin typeface="Gulliver"/>
            </a:endParaRPr>
          </a:p>
          <a:p>
            <a:pPr marL="171450" indent="-171450" algn="ctr">
              <a:buClrTx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Gulliver"/>
              </a:rPr>
              <a:t>Limiti: 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Gulliver"/>
              </a:rPr>
              <a:t>complessità e varianza. Più di 4000 casi richiederebbero più di un giorno per essere elaborati perché ogni caso deve essere rappresentato in un DataBot e finora è possibile utilizzare un solo core in un PC.</a:t>
            </a:r>
            <a:endParaRPr lang="it-IT" dirty="0">
              <a:solidFill>
                <a:srgbClr val="000000"/>
              </a:solidFill>
              <a:latin typeface="Gulliver"/>
            </a:endParaRPr>
          </a:p>
          <a:p>
            <a:pPr marL="171450" indent="-171450" algn="ctr">
              <a:buClrTx/>
              <a:buFont typeface="Arial" panose="020B0604020202020204" pitchFamily="34" charset="0"/>
              <a:buChar char="•"/>
            </a:pPr>
            <a:r>
              <a:rPr lang="it-IT" b="0" i="0" u="none" strike="noStrike" baseline="0" dirty="0">
                <a:solidFill>
                  <a:srgbClr val="000000"/>
                </a:solidFill>
                <a:latin typeface="Gulliver"/>
              </a:rPr>
              <a:t>I set di dati studiati indicano che il clustering spettrale non è in grado di far fronte ad outliers, cluster sferici di densità variabil</a:t>
            </a:r>
            <a:r>
              <a:rPr lang="it-IT" dirty="0">
                <a:solidFill>
                  <a:srgbClr val="000000"/>
                </a:solidFill>
                <a:latin typeface="Gulliver"/>
              </a:rPr>
              <a:t>e e 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Gulliver"/>
              </a:rPr>
              <a:t>cluster compatti che si toccano.</a:t>
            </a:r>
          </a:p>
        </p:txBody>
      </p:sp>
    </p:spTree>
    <p:extLst>
      <p:ext uri="{BB962C8B-B14F-4D97-AF65-F5344CB8AC3E}">
        <p14:creationId xmlns:p14="http://schemas.microsoft.com/office/powerpoint/2010/main" val="1890123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0" y="823536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C2C705-A512-7983-79C8-82968BE88046}"/>
              </a:ext>
            </a:extLst>
          </p:cNvPr>
          <p:cNvSpPr txBox="1"/>
          <p:nvPr/>
        </p:nvSpPr>
        <p:spPr>
          <a:xfrm>
            <a:off x="1144078" y="45507"/>
            <a:ext cx="6855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+mj-lt"/>
              </a:rPr>
              <a:t>Bibliografia</a:t>
            </a:r>
          </a:p>
        </p:txBody>
      </p:sp>
      <p:sp>
        <p:nvSpPr>
          <p:cNvPr id="2" name="Google Shape;58;p12">
            <a:extLst>
              <a:ext uri="{FF2B5EF4-FFF2-40B4-BE49-F238E27FC236}">
                <a16:creationId xmlns:a16="http://schemas.microsoft.com/office/drawing/2014/main" id="{920912C6-A010-DCD2-50F7-E78074DE30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2434" y="1086932"/>
            <a:ext cx="8291801" cy="556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romanUcPeriod"/>
            </a:pPr>
            <a:r>
              <a:rPr lang="en-US" sz="2400" b="0" i="0" strike="noStrike" dirty="0">
                <a:solidFill>
                  <a:schemeClr val="bg1"/>
                </a:solidFill>
                <a:latin typeface="Gill Sans MT (Corpo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M.Thrun, A.Ultsch</a:t>
            </a:r>
            <a:r>
              <a:rPr lang="en-US" sz="2400" dirty="0">
                <a:solidFill>
                  <a:schemeClr val="bg1"/>
                </a:solidFill>
                <a:latin typeface="Gill Sans MT (Corpo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Swarm Intelligence for Self-Organized Clustering, 2021</a:t>
            </a:r>
            <a:r>
              <a:rPr lang="en-US" sz="2400" b="0" i="0" strike="noStrike" dirty="0">
                <a:solidFill>
                  <a:schemeClr val="bg1"/>
                </a:solidFill>
                <a:latin typeface="Gill Sans MT (Corpo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sz="2400" b="0" i="0" strike="noStrike" dirty="0">
              <a:solidFill>
                <a:schemeClr val="bg1"/>
              </a:solidFill>
              <a:latin typeface="Gill Sans MT (Corpo)"/>
            </a:endParaRPr>
          </a:p>
          <a:p>
            <a:pPr marL="514350" marR="0" lvl="0" indent="-51435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romanUcPeriod"/>
            </a:pPr>
            <a:r>
              <a:rPr lang="en-US" sz="2400" b="0" i="0" strike="noStrike" dirty="0">
                <a:solidFill>
                  <a:schemeClr val="bg1"/>
                </a:solidFill>
                <a:latin typeface="Gill Sans MT (Corpo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M.Thrun,</a:t>
            </a:r>
            <a:r>
              <a:rPr lang="en-US" sz="2400" dirty="0">
                <a:solidFill>
                  <a:schemeClr val="bg1"/>
                </a:solidFill>
                <a:latin typeface="Gill Sans MT (Corpo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FCPS: Fundamental Clustering Problems Suite, 2023.</a:t>
            </a:r>
            <a:endParaRPr lang="en-US" sz="2400" dirty="0">
              <a:solidFill>
                <a:schemeClr val="bg1"/>
              </a:solidFill>
              <a:latin typeface="Gill Sans MT (Corpo)"/>
            </a:endParaRPr>
          </a:p>
          <a:p>
            <a:pPr marL="514350" marR="0" lvl="0" indent="-51435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+mj-lt"/>
              <a:buAutoNum type="romanUcPeriod"/>
            </a:pPr>
            <a:r>
              <a:rPr lang="en-US" sz="2400" dirty="0">
                <a:solidFill>
                  <a:schemeClr val="bg1"/>
                </a:solidFill>
                <a:latin typeface="Gill Sans MT (Corpo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Wikipedia, Simulated Annealing, 2009.</a:t>
            </a:r>
            <a:endParaRPr lang="it-IT" sz="2400" dirty="0">
              <a:solidFill>
                <a:schemeClr val="bg1"/>
              </a:solidFill>
              <a:latin typeface="Gill Sans MT (Corpo)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2400" dirty="0">
              <a:solidFill>
                <a:schemeClr val="bg1"/>
              </a:solidFill>
              <a:latin typeface="Gill Sans MT (Corpo)"/>
            </a:endParaRP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2400" b="0" i="0" strike="noStrike" baseline="0" dirty="0">
              <a:solidFill>
                <a:schemeClr val="bg1"/>
              </a:solidFill>
              <a:latin typeface="Gill Sans M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73276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740967" y="946254"/>
            <a:ext cx="7765359" cy="55507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600" dirty="0">
                <a:solidFill>
                  <a:schemeClr val="bg1"/>
                </a:solidFill>
              </a:rPr>
              <a:t>Un DBS:</a:t>
            </a: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chemeClr val="bg1"/>
                </a:solidFill>
              </a:rPr>
              <a:t>Offre un approccio alternativo dell’ottimizzazione di una funzione obiettivo globale.</a:t>
            </a: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chemeClr val="bg1"/>
                </a:solidFill>
              </a:rPr>
              <a:t>Non ha bisogno di parametri perché cerca l’equilibrio di Nash durante il processo di annealing*.</a:t>
            </a: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chemeClr val="bg1"/>
                </a:solidFill>
              </a:rPr>
              <a:t>Può superare di gran lunga metodi comuni come K-means, PAM, single linkage, spectral clustering, Ward.</a:t>
            </a:r>
          </a:p>
          <a:p>
            <a:pPr marL="457200" marR="0" lvl="0" indent="-457200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it-IT" sz="26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  <a:buClrTx/>
            </a:pPr>
            <a:endParaRPr lang="it-IT" sz="2600" dirty="0">
              <a:solidFill>
                <a:schemeClr val="bg1"/>
              </a:solidFill>
            </a:endParaRPr>
          </a:p>
          <a:p>
            <a:pPr marR="0" lvl="0">
              <a:spcAft>
                <a:spcPts val="0"/>
              </a:spcAft>
            </a:pPr>
            <a:r>
              <a:rPr lang="it-IT" sz="2600" dirty="0">
                <a:solidFill>
                  <a:schemeClr val="bg1"/>
                </a:solidFill>
              </a:rPr>
              <a:t>*L’annealing è un processo di lenta diminuzione della probabilità di accettare soluzioni peggiori man mano che viene esplorato lo spazio delle soluzioni.</a:t>
            </a:r>
          </a:p>
          <a:p>
            <a:pPr marR="0" lvl="0">
              <a:spcAft>
                <a:spcPts val="0"/>
              </a:spcAft>
            </a:pPr>
            <a:r>
              <a:rPr lang="it-IT" sz="26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41" y="4681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DBS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8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569343" y="908144"/>
            <a:ext cx="8204401" cy="55507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600" dirty="0">
                <a:solidFill>
                  <a:schemeClr val="bg1"/>
                </a:solidFill>
              </a:rPr>
              <a:t>Un problema centrale nel clustering è </a:t>
            </a:r>
            <a:r>
              <a:rPr lang="it-IT" sz="2600" u="sng" dirty="0">
                <a:solidFill>
                  <a:schemeClr val="bg1"/>
                </a:solidFill>
              </a:rPr>
              <a:t>la corretta stima del numero di cluster</a:t>
            </a:r>
            <a:r>
              <a:rPr lang="it-IT" sz="2600" dirty="0">
                <a:solidFill>
                  <a:schemeClr val="bg1"/>
                </a:solidFill>
              </a:rPr>
              <a:t>. </a:t>
            </a:r>
          </a:p>
          <a:p>
            <a:pPr marR="0" lvl="0">
              <a:spcAft>
                <a:spcPts val="0"/>
              </a:spcAft>
            </a:pPr>
            <a:r>
              <a:rPr lang="it-IT" sz="2600" dirty="0">
                <a:solidFill>
                  <a:schemeClr val="bg1"/>
                </a:solidFill>
              </a:rPr>
              <a:t>Un DBS offre tale stima con una visualizzazione tramite una mappa topologica che permette di valutare il numero di cluster.</a:t>
            </a:r>
          </a:p>
          <a:p>
            <a:pPr marR="0" lvl="0">
              <a:spcAft>
                <a:spcPts val="0"/>
              </a:spcAft>
            </a:pPr>
            <a:r>
              <a:rPr lang="it-IT" sz="2600" dirty="0">
                <a:solidFill>
                  <a:schemeClr val="bg1"/>
                </a:solidFill>
              </a:rPr>
              <a:t>Inoltre, identifica anche i cluster di dati senza significato se i dati non contengono cluster naturali.</a:t>
            </a:r>
          </a:p>
          <a:p>
            <a:pPr marR="0" lvl="0">
              <a:spcAft>
                <a:spcPts val="0"/>
              </a:spcAft>
            </a:pPr>
            <a:r>
              <a:rPr lang="it-IT" sz="2600" dirty="0">
                <a:solidFill>
                  <a:schemeClr val="bg1"/>
                </a:solidFill>
              </a:rPr>
              <a:t>C’è un problema: </a:t>
            </a:r>
            <a:r>
              <a:rPr lang="it-IT" sz="2600" i="1" dirty="0">
                <a:solidFill>
                  <a:schemeClr val="bg1"/>
                </a:solidFill>
              </a:rPr>
              <a:t>quando si vuole preservare la struttura di un clustering, se le strutture dei dati ad alta dimensione sono sconosciuti, l'ottimizzazione di una funzione obiettivo potrebbe produrre risultati fuorvianti.</a:t>
            </a:r>
          </a:p>
          <a:p>
            <a:pPr marR="0" lvl="0">
              <a:spcAft>
                <a:spcPts val="0"/>
              </a:spcAft>
            </a:pPr>
            <a:r>
              <a:rPr lang="it-IT" sz="2600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41" y="4681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DBS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60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32913" y="1030997"/>
            <a:ext cx="8678172" cy="55507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400" dirty="0">
                <a:solidFill>
                  <a:schemeClr val="bg1"/>
                </a:solidFill>
              </a:rPr>
              <a:t>Per risolvere il problema, un DBS consiste in 3 moduli:</a:t>
            </a:r>
          </a:p>
          <a:p>
            <a:pPr marL="457200" marR="0" lvl="0" indent="-457200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400" b="1" u="sng" dirty="0">
                <a:solidFill>
                  <a:schemeClr val="bg1"/>
                </a:solidFill>
              </a:rPr>
              <a:t>Proiezione priva di parametri </a:t>
            </a:r>
            <a:r>
              <a:rPr lang="it-IT" sz="2400" dirty="0">
                <a:solidFill>
                  <a:schemeClr val="bg1"/>
                </a:solidFill>
              </a:rPr>
              <a:t>dei dati ad alta dimensione in uno spazio bidimensionale.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it-IT" sz="2400" b="1" u="sng" dirty="0">
                <a:solidFill>
                  <a:srgbClr val="000000"/>
                </a:solidFill>
              </a:rPr>
              <a:t>U</a:t>
            </a:r>
            <a:r>
              <a:rPr lang="it-IT" sz="2400" b="1" i="0" u="sng" strike="noStrike" baseline="0" dirty="0">
                <a:solidFill>
                  <a:srgbClr val="000000"/>
                </a:solidFill>
              </a:rPr>
              <a:t>na tecnica di visualizzazione dei dati ad alta dimensionalità </a:t>
            </a:r>
            <a:r>
              <a:rPr lang="it-IT" sz="2400" b="0" i="0" u="none" strike="noStrike" baseline="0" dirty="0">
                <a:solidFill>
                  <a:srgbClr val="000000"/>
                </a:solidFill>
              </a:rPr>
              <a:t>priva di parametri, che genera punti proiettati su una mappa topografica con colori ipsometrici </a:t>
            </a:r>
            <a:r>
              <a:rPr lang="it-IT" sz="2400" dirty="0">
                <a:solidFill>
                  <a:srgbClr val="000000"/>
                </a:solidFill>
              </a:rPr>
              <a:t>(curve di livello) </a:t>
            </a:r>
            <a:r>
              <a:rPr lang="it-IT" sz="2400" b="0" i="0" u="none" strike="noStrike" baseline="0" dirty="0">
                <a:solidFill>
                  <a:srgbClr val="000000"/>
                </a:solidFill>
              </a:rPr>
              <a:t>basati sulla matrice U generalizzata. </a:t>
            </a:r>
            <a:endParaRPr lang="it-IT" sz="2400" dirty="0">
              <a:solidFill>
                <a:schemeClr val="bg1"/>
              </a:solidFill>
            </a:endParaRPr>
          </a:p>
          <a:p>
            <a:pPr marL="457200" marR="0" lvl="0" indent="-457200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400" b="1" dirty="0">
                <a:solidFill>
                  <a:schemeClr val="bg1"/>
                </a:solidFill>
              </a:rPr>
              <a:t>Clustering automatico con parametri non critici</a:t>
            </a:r>
            <a:r>
              <a:rPr lang="it-IT" sz="2400" dirty="0">
                <a:solidFill>
                  <a:schemeClr val="bg1"/>
                </a:solidFill>
              </a:rPr>
              <a:t>, in modo da confrontare il DBS con algoritmi di clustering convenzionali</a:t>
            </a:r>
          </a:p>
          <a:p>
            <a:pPr marR="0" lvl="0">
              <a:spcAft>
                <a:spcPts val="0"/>
              </a:spcAft>
              <a:buClrTx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89441" y="34656"/>
            <a:ext cx="656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DBS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0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430980" y="868616"/>
            <a:ext cx="8282039" cy="55507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Il </a:t>
            </a:r>
            <a:r>
              <a:rPr lang="it-IT" sz="2800" u="sng" dirty="0">
                <a:solidFill>
                  <a:schemeClr val="bg1"/>
                </a:solidFill>
              </a:rPr>
              <a:t>databionic</a:t>
            </a:r>
            <a:r>
              <a:rPr lang="it-IT" sz="2800" dirty="0">
                <a:solidFill>
                  <a:schemeClr val="bg1"/>
                </a:solidFill>
              </a:rPr>
              <a:t> è un tentativo di adottare tecniche di elaborazione delle informazioni dalla natura.</a:t>
            </a:r>
          </a:p>
          <a:p>
            <a:pPr marR="0" lvl="0">
              <a:spcAft>
                <a:spcPts val="0"/>
              </a:spcAft>
            </a:pPr>
            <a:r>
              <a:rPr lang="it-IT" sz="2800" u="sng" dirty="0">
                <a:solidFill>
                  <a:schemeClr val="bg1"/>
                </a:solidFill>
              </a:rPr>
              <a:t>L'intelligenza dello sciame</a:t>
            </a:r>
            <a:r>
              <a:rPr lang="it-IT" sz="2800" dirty="0">
                <a:solidFill>
                  <a:schemeClr val="bg1"/>
                </a:solidFill>
              </a:rPr>
              <a:t> è definita come il comportamento collettivo emergente di entità semplici chiamate agenti.</a:t>
            </a:r>
          </a:p>
          <a:p>
            <a:pPr marR="0" lvl="0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Il comportamento dello sciame può essere imitato sulla base dell'osservazione di vari animali: </a:t>
            </a:r>
          </a:p>
          <a:p>
            <a:pPr marR="0" lvl="0">
              <a:spcAft>
                <a:spcPts val="0"/>
              </a:spcAft>
            </a:pPr>
            <a:r>
              <a:rPr lang="it-IT" sz="2800" u="sng" dirty="0">
                <a:solidFill>
                  <a:schemeClr val="bg1"/>
                </a:solidFill>
              </a:rPr>
              <a:t>mandrie, stormi di uccelli, pesci, pipistrelli o insetti come api, formiche, lucciole, scarafaggi, moscerini.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-116628" y="134632"/>
            <a:ext cx="9377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700" b="1" dirty="0">
                <a:solidFill>
                  <a:schemeClr val="bg1"/>
                </a:solidFill>
              </a:rPr>
              <a:t>Comportamenti dei sistemi nell’unsupervised learning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Gentle Introduction to Particle Swarm Optimization -  MachineLearningMastery.com">
            <a:extLst>
              <a:ext uri="{FF2B5EF4-FFF2-40B4-BE49-F238E27FC236}">
                <a16:creationId xmlns:a16="http://schemas.microsoft.com/office/drawing/2014/main" id="{F8580EDD-8451-5A8B-E8F0-A2BE83B2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9" y="5519881"/>
            <a:ext cx="1511928" cy="1080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Introduction to Particle Swarm Optimization (PSO Algorithm)">
            <a:extLst>
              <a:ext uri="{FF2B5EF4-FFF2-40B4-BE49-F238E27FC236}">
                <a16:creationId xmlns:a16="http://schemas.microsoft.com/office/drawing/2014/main" id="{2966EAD3-3333-67DE-385E-62020BD6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89" y="5519881"/>
            <a:ext cx="1584357" cy="1055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.C. woman photographs massive ant swarm on Abbotsford driveway - Surrey  Now-Leader">
            <a:extLst>
              <a:ext uri="{FF2B5EF4-FFF2-40B4-BE49-F238E27FC236}">
                <a16:creationId xmlns:a16="http://schemas.microsoft.com/office/drawing/2014/main" id="{EE313A8E-503F-1B69-9356-090BA79AF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956" y="5513205"/>
            <a:ext cx="1585431" cy="1055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ynchrony with chaos – blinking lights of a firefly swarm embody in nature  what mathematics predicted">
            <a:extLst>
              <a:ext uri="{FF2B5EF4-FFF2-40B4-BE49-F238E27FC236}">
                <a16:creationId xmlns:a16="http://schemas.microsoft.com/office/drawing/2014/main" id="{6F090231-7A6E-07C6-DAB8-177A508D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03" y="5519881"/>
            <a:ext cx="1620119" cy="1080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98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740967" y="946254"/>
            <a:ext cx="7765359" cy="55507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400" dirty="0">
                <a:solidFill>
                  <a:schemeClr val="bg1"/>
                </a:solidFill>
              </a:rPr>
              <a:t>In generale ci sono 5 principi fondamentali del comportamento dello sciame: </a:t>
            </a:r>
          </a:p>
          <a:p>
            <a:pPr marL="514350" marR="0" lvl="0" indent="-514350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400" u="sng" dirty="0">
                <a:solidFill>
                  <a:schemeClr val="bg1"/>
                </a:solidFill>
              </a:rPr>
              <a:t>Omogeneità: </a:t>
            </a:r>
            <a:r>
              <a:rPr lang="it-IT" sz="2400" dirty="0">
                <a:solidFill>
                  <a:schemeClr val="bg1"/>
                </a:solidFill>
              </a:rPr>
              <a:t>ogni agente ha lo stesso modello di comportamento; </a:t>
            </a:r>
          </a:p>
          <a:p>
            <a:pPr marL="514350" marR="0" lvl="0" indent="-514350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400" u="sng" dirty="0">
                <a:solidFill>
                  <a:schemeClr val="bg1"/>
                </a:solidFill>
              </a:rPr>
              <a:t>Località: </a:t>
            </a:r>
            <a:r>
              <a:rPr lang="it-IT" sz="2400" dirty="0">
                <a:solidFill>
                  <a:schemeClr val="bg1"/>
                </a:solidFill>
              </a:rPr>
              <a:t>il movimento di ciascun agente è influenzato solo dai suoi vicini più prossimi; </a:t>
            </a:r>
          </a:p>
          <a:p>
            <a:pPr marL="514350" marR="0" lvl="0" indent="-514350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400" u="sng" dirty="0">
                <a:solidFill>
                  <a:schemeClr val="bg1"/>
                </a:solidFill>
              </a:rPr>
              <a:t>Velocity Matching</a:t>
            </a:r>
            <a:r>
              <a:rPr lang="it-IT" sz="2400" dirty="0">
                <a:solidFill>
                  <a:schemeClr val="bg1"/>
                </a:solidFill>
              </a:rPr>
              <a:t>: ogni agente tenta di eguagliare la velocità dei compagni di stormo vicini; </a:t>
            </a:r>
          </a:p>
          <a:p>
            <a:pPr marL="514350" marR="0" lvl="0" indent="-514350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400" u="sng" dirty="0">
                <a:solidFill>
                  <a:schemeClr val="bg1"/>
                </a:solidFill>
              </a:rPr>
              <a:t>Evitamento delle collisioni</a:t>
            </a:r>
            <a:r>
              <a:rPr lang="it-IT" sz="2400" dirty="0">
                <a:solidFill>
                  <a:schemeClr val="bg1"/>
                </a:solidFill>
              </a:rPr>
              <a:t>: ogni agente evita le collisioni con gli agenti vicini; </a:t>
            </a:r>
          </a:p>
          <a:p>
            <a:pPr marL="514350" marR="0" lvl="0" indent="-514350">
              <a:spcAft>
                <a:spcPts val="0"/>
              </a:spcAft>
              <a:buClrTx/>
              <a:buFont typeface="+mj-lt"/>
              <a:buAutoNum type="arabicPeriod"/>
            </a:pPr>
            <a:r>
              <a:rPr lang="it-IT" sz="2400" u="sng" dirty="0">
                <a:solidFill>
                  <a:schemeClr val="bg1"/>
                </a:solidFill>
              </a:rPr>
              <a:t>Flock Centering</a:t>
            </a:r>
            <a:r>
              <a:rPr lang="it-IT" sz="2400" dirty="0">
                <a:solidFill>
                  <a:schemeClr val="bg1"/>
                </a:solidFill>
              </a:rPr>
              <a:t>: gli agenti tentano di stare vicino agli agenti vicini.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43C398-CE75-9684-6876-D4043EEDA889}"/>
              </a:ext>
            </a:extLst>
          </p:cNvPr>
          <p:cNvSpPr txBox="1"/>
          <p:nvPr/>
        </p:nvSpPr>
        <p:spPr>
          <a:xfrm>
            <a:off x="-116628" y="134632"/>
            <a:ext cx="937725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700" b="1" dirty="0">
                <a:solidFill>
                  <a:schemeClr val="bg1"/>
                </a:solidFill>
              </a:rPr>
              <a:t>Comportamenti dei sistemi nell’unsupervised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76840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808563" y="2901936"/>
            <a:ext cx="8063833" cy="532885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In uno sciame, possono emergere strutture, modelli e proprietà nuovi e coerenti che è chiamato </a:t>
            </a:r>
            <a:r>
              <a:rPr lang="it-IT" sz="2000" u="sng" dirty="0">
                <a:solidFill>
                  <a:schemeClr val="bg1"/>
                </a:solidFill>
              </a:rPr>
              <a:t>emergenza.</a:t>
            </a:r>
          </a:p>
          <a:p>
            <a:pPr marR="0" lvl="0"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Un esempio è la self-organization: se uno sciame contiene un numero sufficiente di agenti, può accadere la formazione spontanea di modelli da parte di un sistema stesso, senza alcun controllo centrale.  </a:t>
            </a:r>
          </a:p>
          <a:p>
            <a:r>
              <a:rPr lang="it-IT" sz="2000" dirty="0">
                <a:solidFill>
                  <a:schemeClr val="bg1"/>
                </a:solidFill>
              </a:rPr>
              <a:t>Ha le seguenti proprietà:</a:t>
            </a:r>
          </a:p>
          <a:p>
            <a:pPr marR="0" lvl="0">
              <a:spcAft>
                <a:spcPts val="0"/>
              </a:spcAft>
            </a:pPr>
            <a:r>
              <a:rPr lang="it-IT" sz="2000" u="sng" dirty="0">
                <a:solidFill>
                  <a:schemeClr val="bg1"/>
                </a:solidFill>
              </a:rPr>
              <a:t>Feedback positivo e negativo</a:t>
            </a:r>
            <a:r>
              <a:rPr lang="it-IT" sz="2000" dirty="0">
                <a:solidFill>
                  <a:schemeClr val="bg1"/>
                </a:solidFill>
              </a:rPr>
              <a:t>: promuovono la creazione di strutture convenienti e contribuiscono a stabilizzarle.</a:t>
            </a:r>
          </a:p>
          <a:p>
            <a:pPr marR="0" lvl="0">
              <a:spcAft>
                <a:spcPts val="0"/>
              </a:spcAft>
            </a:pPr>
            <a:r>
              <a:rPr lang="it-IT" sz="2000" u="sng" dirty="0">
                <a:solidFill>
                  <a:schemeClr val="bg1"/>
                </a:solidFill>
              </a:rPr>
              <a:t>Amplificazione delle fluttuazioni</a:t>
            </a:r>
            <a:r>
              <a:rPr lang="it-IT" sz="2000" dirty="0">
                <a:solidFill>
                  <a:schemeClr val="bg1"/>
                </a:solidFill>
              </a:rPr>
              <a:t>: errori, movimenti casuali e cambi di attività.</a:t>
            </a:r>
          </a:p>
          <a:p>
            <a:pPr marR="0" lvl="0">
              <a:spcAft>
                <a:spcPts val="0"/>
              </a:spcAft>
            </a:pPr>
            <a:r>
              <a:rPr lang="it-IT" sz="2000" u="sng" dirty="0">
                <a:solidFill>
                  <a:schemeClr val="bg1"/>
                </a:solidFill>
              </a:rPr>
              <a:t>Interazioni multiple</a:t>
            </a:r>
            <a:r>
              <a:rPr lang="it-IT" sz="2000" dirty="0">
                <a:solidFill>
                  <a:schemeClr val="bg1"/>
                </a:solidFill>
              </a:rPr>
              <a:t>: gli agenti comunicano tra di loro.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1222688" y="46816"/>
            <a:ext cx="6940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Auto-organizzazione ed Emergenza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F7582614-D4AB-DBAB-D69A-68D69683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99" y="902168"/>
            <a:ext cx="2675245" cy="199976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CC563E-EFD6-8C83-C316-DDCBB6B30EDD}"/>
              </a:ext>
            </a:extLst>
          </p:cNvPr>
          <p:cNvSpPr txBox="1"/>
          <p:nvPr/>
        </p:nvSpPr>
        <p:spPr>
          <a:xfrm>
            <a:off x="729702" y="1148323"/>
            <a:ext cx="2291576" cy="107721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Uno sciame di pesci che formano una palla: </a:t>
            </a:r>
          </a:p>
          <a:p>
            <a:r>
              <a:rPr lang="it-IT" sz="1600" dirty="0"/>
              <a:t>Un esempio di emergenza negli sciami.</a:t>
            </a:r>
          </a:p>
        </p:txBody>
      </p:sp>
    </p:spTree>
    <p:extLst>
      <p:ext uri="{BB962C8B-B14F-4D97-AF65-F5344CB8AC3E}">
        <p14:creationId xmlns:p14="http://schemas.microsoft.com/office/powerpoint/2010/main" val="383724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52425" y="797657"/>
            <a:ext cx="8610419" cy="565087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I primi agenti ad essere sviluppati e applicati furono chiamati DataBots. </a:t>
            </a:r>
          </a:p>
          <a:p>
            <a:pPr marR="0" lvl="0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Ogni DataBot possiede un profumo, definito da un punto di dati di alta dimensione e i DataBot possiedono strategie di movimento definite probabilisticamente, il profumo viene rilevato da tutti gli altri DataBot nelle vicinanze.</a:t>
            </a:r>
          </a:p>
          <a:p>
            <a:pPr marR="0" lvl="0">
              <a:spcAft>
                <a:spcPts val="0"/>
              </a:spcAft>
            </a:pPr>
            <a:r>
              <a:rPr lang="it-IT" sz="2800" dirty="0">
                <a:solidFill>
                  <a:schemeClr val="bg1"/>
                </a:solidFill>
              </a:rPr>
              <a:t>Ogni Databot risiede su una griglia discreta, ampia, finita e bidimensionale che può essere incorporata sulla superficie di un «toro» (un solido 2d di a forma di anello).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6BA12B-6286-E2D6-78EE-41B873231BF9}"/>
              </a:ext>
            </a:extLst>
          </p:cNvPr>
          <p:cNvSpPr txBox="1"/>
          <p:nvPr/>
        </p:nvSpPr>
        <p:spPr>
          <a:xfrm>
            <a:off x="959583" y="42022"/>
            <a:ext cx="7224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Struttura del DBS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40DA2E7-EB81-FC35-6189-C4D8F0C3E779}"/>
              </a:ext>
            </a:extLst>
          </p:cNvPr>
          <p:cNvCxnSpPr/>
          <p:nvPr/>
        </p:nvCxnSpPr>
        <p:spPr>
          <a:xfrm>
            <a:off x="20" y="797657"/>
            <a:ext cx="914398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794175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CF286170E65D4886610895387D2194" ma:contentTypeVersion="3" ma:contentTypeDescription="Creare un nuovo documento." ma:contentTypeScope="" ma:versionID="1fc85064a7dd729ca09b95a23b7014cf">
  <xsd:schema xmlns:xsd="http://www.w3.org/2001/XMLSchema" xmlns:xs="http://www.w3.org/2001/XMLSchema" xmlns:p="http://schemas.microsoft.com/office/2006/metadata/properties" xmlns:ns3="682a050c-46b8-42f4-b970-aefe220e747a" targetNamespace="http://schemas.microsoft.com/office/2006/metadata/properties" ma:root="true" ma:fieldsID="f06fb4635bb8475b8621ff584c65f5ac" ns3:_="">
    <xsd:import namespace="682a050c-46b8-42f4-b970-aefe220e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a050c-46b8-42f4-b970-aefe220e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67F6AD-5B36-48EF-803E-9BFBA07250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2a050c-46b8-42f4-b970-aefe220e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76D4E-BD4A-4F0B-9C2B-EEFCC57F17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8C96EE-320E-40AE-89FA-2A1F53CCA8C8}">
  <ds:schemaRefs>
    <ds:schemaRef ds:uri="http://schemas.microsoft.com/office/infopath/2007/PartnerControls"/>
    <ds:schemaRef ds:uri="682a050c-46b8-42f4-b970-aefe220e747a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28398</TotalTime>
  <Words>1879</Words>
  <Application>Microsoft Office PowerPoint</Application>
  <PresentationFormat>Presentazione su schermo (4:3)</PresentationFormat>
  <Paragraphs>141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Corbel</vt:lpstr>
      <vt:lpstr>Gill Sans MT</vt:lpstr>
      <vt:lpstr>Gill Sans MT (Corpo)</vt:lpstr>
      <vt:lpstr>Gulliver</vt:lpstr>
      <vt:lpstr>Pacco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matte</dc:creator>
  <cp:lastModifiedBy>Matteo TOMA</cp:lastModifiedBy>
  <cp:revision>219</cp:revision>
  <dcterms:modified xsi:type="dcterms:W3CDTF">2023-12-15T09:19:00Z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0x01010002CF286170E65D4886610895387D2194</vt:lpwstr>
  </property>
</Properties>
</file>