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4"/>
  </p:sldMasterIdLst>
  <p:notesMasterIdLst>
    <p:notesMasterId r:id="rId24"/>
  </p:notesMasterIdLst>
  <p:sldIdLst>
    <p:sldId id="256" r:id="rId5"/>
    <p:sldId id="257" r:id="rId6"/>
    <p:sldId id="263" r:id="rId7"/>
    <p:sldId id="264" r:id="rId8"/>
    <p:sldId id="265" r:id="rId9"/>
    <p:sldId id="275" r:id="rId10"/>
    <p:sldId id="258" r:id="rId11"/>
    <p:sldId id="266" r:id="rId12"/>
    <p:sldId id="267" r:id="rId13"/>
    <p:sldId id="268" r:id="rId14"/>
    <p:sldId id="270" r:id="rId15"/>
    <p:sldId id="279" r:id="rId16"/>
    <p:sldId id="262" r:id="rId17"/>
    <p:sldId id="272" r:id="rId18"/>
    <p:sldId id="273" r:id="rId19"/>
    <p:sldId id="276" r:id="rId20"/>
    <p:sldId id="278" r:id="rId21"/>
    <p:sldId id="260" r:id="rId22"/>
    <p:sldId id="280" r:id="rId23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2" autoAdjust="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7A57B-D9EB-4F40-9363-49786EE940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0D4B22A-6452-47B0-8E81-0A133C50B449}">
      <dgm:prSet phldrT="[Testo]"/>
      <dgm:spPr/>
      <dgm:t>
        <a:bodyPr/>
        <a:lstStyle/>
        <a:p>
          <a:r>
            <a:rPr lang="it-IT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DynamoDB</a:t>
          </a:r>
          <a:endParaRPr lang="it-IT" dirty="0"/>
        </a:p>
      </dgm:t>
    </dgm:pt>
    <dgm:pt modelId="{6D65F5C3-5962-4EEB-9C3E-824E12BCBF39}" type="parTrans" cxnId="{9AA03464-BF31-46A4-B35F-39F4DD4292F3}">
      <dgm:prSet/>
      <dgm:spPr/>
      <dgm:t>
        <a:bodyPr/>
        <a:lstStyle/>
        <a:p>
          <a:endParaRPr lang="it-IT"/>
        </a:p>
      </dgm:t>
    </dgm:pt>
    <dgm:pt modelId="{9719B419-99FA-47CD-85BD-8D193DB0D2AD}" type="sibTrans" cxnId="{9AA03464-BF31-46A4-B35F-39F4DD4292F3}">
      <dgm:prSet/>
      <dgm:spPr/>
      <dgm:t>
        <a:bodyPr/>
        <a:lstStyle/>
        <a:p>
          <a:endParaRPr lang="it-IT"/>
        </a:p>
      </dgm:t>
    </dgm:pt>
    <dgm:pt modelId="{9749F716-4217-4669-AFCC-A2B081C7B518}">
      <dgm:prSet phldrT="[Testo]"/>
      <dgm:spPr/>
      <dgm:t>
        <a:bodyPr/>
        <a:lstStyle/>
        <a:p>
          <a:r>
            <a:rPr lang="it-IT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Hadoop</a:t>
          </a:r>
          <a:endParaRPr lang="it-IT" dirty="0"/>
        </a:p>
      </dgm:t>
    </dgm:pt>
    <dgm:pt modelId="{7C2B1813-8157-4E39-A9BC-7209BFF7DB38}" type="parTrans" cxnId="{83E76F79-CCE2-4F15-AD57-AF32A1F5A35C}">
      <dgm:prSet/>
      <dgm:spPr/>
      <dgm:t>
        <a:bodyPr/>
        <a:lstStyle/>
        <a:p>
          <a:endParaRPr lang="it-IT"/>
        </a:p>
      </dgm:t>
    </dgm:pt>
    <dgm:pt modelId="{FF07C3A2-DE8D-4964-AC2E-9CC850CE42F5}" type="sibTrans" cxnId="{83E76F79-CCE2-4F15-AD57-AF32A1F5A35C}">
      <dgm:prSet/>
      <dgm:spPr/>
      <dgm:t>
        <a:bodyPr/>
        <a:lstStyle/>
        <a:p>
          <a:endParaRPr lang="it-IT"/>
        </a:p>
      </dgm:t>
    </dgm:pt>
    <dgm:pt modelId="{884D5ACC-E692-458C-A6F5-3151463AE7F8}">
      <dgm:prSet phldrT="[Testo]"/>
      <dgm:spPr/>
      <dgm:t>
        <a:bodyPr/>
        <a:lstStyle/>
        <a:p>
          <a:pPr>
            <a:buNone/>
          </a:pPr>
          <a:r>
            <a:rPr lang="it-IT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Amazon Redshift</a:t>
          </a:r>
          <a:endParaRPr lang="it-IT" dirty="0"/>
        </a:p>
      </dgm:t>
    </dgm:pt>
    <dgm:pt modelId="{A1A1D615-18C1-440D-A7A3-531EFBC771AE}" type="parTrans" cxnId="{107F8504-50C7-4D90-84F6-EF88660F5B26}">
      <dgm:prSet/>
      <dgm:spPr/>
      <dgm:t>
        <a:bodyPr/>
        <a:lstStyle/>
        <a:p>
          <a:endParaRPr lang="it-IT"/>
        </a:p>
      </dgm:t>
    </dgm:pt>
    <dgm:pt modelId="{6ADD2CB4-D60E-4130-A0D5-1A6264D22BA7}" type="sibTrans" cxnId="{107F8504-50C7-4D90-84F6-EF88660F5B26}">
      <dgm:prSet/>
      <dgm:spPr/>
      <dgm:t>
        <a:bodyPr/>
        <a:lstStyle/>
        <a:p>
          <a:endParaRPr lang="it-IT"/>
        </a:p>
      </dgm:t>
    </dgm:pt>
    <dgm:pt modelId="{F849A39B-C8FC-4998-96C6-66FDEA39823D}">
      <dgm:prSet phldrT="[Testo]"/>
      <dgm:spPr/>
      <dgm:t>
        <a:bodyPr/>
        <a:lstStyle/>
        <a:p>
          <a:r>
            <a:rPr lang="it-IT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IBM DB2</a:t>
          </a:r>
          <a:endParaRPr lang="it-IT" dirty="0"/>
        </a:p>
      </dgm:t>
    </dgm:pt>
    <dgm:pt modelId="{96E45AA0-F1EE-4B9B-9C5B-4B8905237C4E}" type="parTrans" cxnId="{4D6E5801-6220-4AC6-913D-A4ECF80B2FB7}">
      <dgm:prSet/>
      <dgm:spPr/>
      <dgm:t>
        <a:bodyPr/>
        <a:lstStyle/>
        <a:p>
          <a:endParaRPr lang="it-IT"/>
        </a:p>
      </dgm:t>
    </dgm:pt>
    <dgm:pt modelId="{F5A16102-2BDB-44F4-8897-C1BF3D169D5F}" type="sibTrans" cxnId="{4D6E5801-6220-4AC6-913D-A4ECF80B2FB7}">
      <dgm:prSet/>
      <dgm:spPr/>
      <dgm:t>
        <a:bodyPr/>
        <a:lstStyle/>
        <a:p>
          <a:endParaRPr lang="it-IT"/>
        </a:p>
      </dgm:t>
    </dgm:pt>
    <dgm:pt modelId="{72BB0087-5E60-4185-B08D-59A4E86E43F1}">
      <dgm:prSet/>
      <dgm:spPr/>
      <dgm:t>
        <a:bodyPr/>
        <a:lstStyle/>
        <a:p>
          <a:r>
            <a:rPr lang="it-IT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Microsoft SQL Server databases</a:t>
          </a:r>
        </a:p>
      </dgm:t>
    </dgm:pt>
    <dgm:pt modelId="{8B02AEB1-9D71-4CE7-8C4E-282F233908AC}" type="parTrans" cxnId="{03BFD738-BBD8-4B09-8330-516639F9286B}">
      <dgm:prSet/>
      <dgm:spPr/>
      <dgm:t>
        <a:bodyPr/>
        <a:lstStyle/>
        <a:p>
          <a:endParaRPr lang="it-IT"/>
        </a:p>
      </dgm:t>
    </dgm:pt>
    <dgm:pt modelId="{5AF12D9E-59CB-425D-9ADB-46F1772822BE}" type="sibTrans" cxnId="{03BFD738-BBD8-4B09-8330-516639F9286B}">
      <dgm:prSet/>
      <dgm:spPr/>
      <dgm:t>
        <a:bodyPr/>
        <a:lstStyle/>
        <a:p>
          <a:endParaRPr lang="it-IT"/>
        </a:p>
      </dgm:t>
    </dgm:pt>
    <dgm:pt modelId="{37FEB698-F706-4628-9443-16051615CCCA}" type="pres">
      <dgm:prSet presAssocID="{EC07A57B-D9EB-4F40-9363-49786EE94072}" presName="diagram" presStyleCnt="0">
        <dgm:presLayoutVars>
          <dgm:dir/>
          <dgm:resizeHandles val="exact"/>
        </dgm:presLayoutVars>
      </dgm:prSet>
      <dgm:spPr/>
    </dgm:pt>
    <dgm:pt modelId="{9BC92B21-7E3D-4E49-A1A3-347AE9E8B766}" type="pres">
      <dgm:prSet presAssocID="{E0D4B22A-6452-47B0-8E81-0A133C50B449}" presName="node" presStyleLbl="node1" presStyleIdx="0" presStyleCnt="5" custLinFactNeighborX="1462" custLinFactNeighborY="-32754">
        <dgm:presLayoutVars>
          <dgm:bulletEnabled val="1"/>
        </dgm:presLayoutVars>
      </dgm:prSet>
      <dgm:spPr/>
    </dgm:pt>
    <dgm:pt modelId="{68D217DA-34FB-46E2-80C7-3C4BADA649F3}" type="pres">
      <dgm:prSet presAssocID="{9719B419-99FA-47CD-85BD-8D193DB0D2AD}" presName="sibTrans" presStyleCnt="0"/>
      <dgm:spPr/>
    </dgm:pt>
    <dgm:pt modelId="{1D33F143-45EA-4378-955D-65200730E1D6}" type="pres">
      <dgm:prSet presAssocID="{9749F716-4217-4669-AFCC-A2B081C7B518}" presName="node" presStyleLbl="node1" presStyleIdx="1" presStyleCnt="5" custLinFactX="-11364" custLinFactY="100000" custLinFactNeighborX="-100000" custLinFactNeighborY="108505">
        <dgm:presLayoutVars>
          <dgm:bulletEnabled val="1"/>
        </dgm:presLayoutVars>
      </dgm:prSet>
      <dgm:spPr/>
    </dgm:pt>
    <dgm:pt modelId="{868500CC-FC60-46AE-BA56-6AA25F9632A7}" type="pres">
      <dgm:prSet presAssocID="{FF07C3A2-DE8D-4964-AC2E-9CC850CE42F5}" presName="sibTrans" presStyleCnt="0"/>
      <dgm:spPr/>
    </dgm:pt>
    <dgm:pt modelId="{D46E371D-9AD1-4ECE-B10C-F791A76A1162}" type="pres">
      <dgm:prSet presAssocID="{884D5ACC-E692-458C-A6F5-3151463AE7F8}" presName="node" presStyleLbl="node1" presStyleIdx="2" presStyleCnt="5" custLinFactNeighborX="1470" custLinFactNeighborY="-31290">
        <dgm:presLayoutVars>
          <dgm:bulletEnabled val="1"/>
        </dgm:presLayoutVars>
      </dgm:prSet>
      <dgm:spPr/>
    </dgm:pt>
    <dgm:pt modelId="{99622D9F-5167-48B9-80EC-090616766A43}" type="pres">
      <dgm:prSet presAssocID="{6ADD2CB4-D60E-4130-A0D5-1A6264D22BA7}" presName="sibTrans" presStyleCnt="0"/>
      <dgm:spPr/>
    </dgm:pt>
    <dgm:pt modelId="{430EF46C-8C00-4F9B-BA48-A56D9BA8415B}" type="pres">
      <dgm:prSet presAssocID="{F849A39B-C8FC-4998-96C6-66FDEA39823D}" presName="node" presStyleLbl="node1" presStyleIdx="3" presStyleCnt="5" custLinFactNeighborX="26" custLinFactNeighborY="-30292">
        <dgm:presLayoutVars>
          <dgm:bulletEnabled val="1"/>
        </dgm:presLayoutVars>
      </dgm:prSet>
      <dgm:spPr/>
    </dgm:pt>
    <dgm:pt modelId="{2B74BF57-D3DA-4436-A83B-61D0B3335DC9}" type="pres">
      <dgm:prSet presAssocID="{F5A16102-2BDB-44F4-8897-C1BF3D169D5F}" presName="sibTrans" presStyleCnt="0"/>
      <dgm:spPr/>
    </dgm:pt>
    <dgm:pt modelId="{F333D90F-4EE8-4DF4-82FC-E132F8E76079}" type="pres">
      <dgm:prSet presAssocID="{72BB0087-5E60-4185-B08D-59A4E86E43F1}" presName="node" presStyleLbl="node1" presStyleIdx="4" presStyleCnt="5" custLinFactNeighborX="-55711" custLinFactNeighborY="97728">
        <dgm:presLayoutVars>
          <dgm:bulletEnabled val="1"/>
        </dgm:presLayoutVars>
      </dgm:prSet>
      <dgm:spPr/>
    </dgm:pt>
  </dgm:ptLst>
  <dgm:cxnLst>
    <dgm:cxn modelId="{4D6E5801-6220-4AC6-913D-A4ECF80B2FB7}" srcId="{EC07A57B-D9EB-4F40-9363-49786EE94072}" destId="{F849A39B-C8FC-4998-96C6-66FDEA39823D}" srcOrd="3" destOrd="0" parTransId="{96E45AA0-F1EE-4B9B-9C5B-4B8905237C4E}" sibTransId="{F5A16102-2BDB-44F4-8897-C1BF3D169D5F}"/>
    <dgm:cxn modelId="{107F8504-50C7-4D90-84F6-EF88660F5B26}" srcId="{EC07A57B-D9EB-4F40-9363-49786EE94072}" destId="{884D5ACC-E692-458C-A6F5-3151463AE7F8}" srcOrd="2" destOrd="0" parTransId="{A1A1D615-18C1-440D-A7A3-531EFBC771AE}" sibTransId="{6ADD2CB4-D60E-4130-A0D5-1A6264D22BA7}"/>
    <dgm:cxn modelId="{F79E0932-87F7-4A87-BC28-AB4F9EE6B871}" type="presOf" srcId="{E0D4B22A-6452-47B0-8E81-0A133C50B449}" destId="{9BC92B21-7E3D-4E49-A1A3-347AE9E8B766}" srcOrd="0" destOrd="0" presId="urn:microsoft.com/office/officeart/2005/8/layout/default"/>
    <dgm:cxn modelId="{03BFD738-BBD8-4B09-8330-516639F9286B}" srcId="{EC07A57B-D9EB-4F40-9363-49786EE94072}" destId="{72BB0087-5E60-4185-B08D-59A4E86E43F1}" srcOrd="4" destOrd="0" parTransId="{8B02AEB1-9D71-4CE7-8C4E-282F233908AC}" sibTransId="{5AF12D9E-59CB-425D-9ADB-46F1772822BE}"/>
    <dgm:cxn modelId="{B5D4733A-F4F2-4268-8332-28B812FA87B0}" type="presOf" srcId="{72BB0087-5E60-4185-B08D-59A4E86E43F1}" destId="{F333D90F-4EE8-4DF4-82FC-E132F8E76079}" srcOrd="0" destOrd="0" presId="urn:microsoft.com/office/officeart/2005/8/layout/default"/>
    <dgm:cxn modelId="{9AA03464-BF31-46A4-B35F-39F4DD4292F3}" srcId="{EC07A57B-D9EB-4F40-9363-49786EE94072}" destId="{E0D4B22A-6452-47B0-8E81-0A133C50B449}" srcOrd="0" destOrd="0" parTransId="{6D65F5C3-5962-4EEB-9C3E-824E12BCBF39}" sibTransId="{9719B419-99FA-47CD-85BD-8D193DB0D2AD}"/>
    <dgm:cxn modelId="{41054D66-F7E3-4DF5-B145-1D0CC498CCA3}" type="presOf" srcId="{EC07A57B-D9EB-4F40-9363-49786EE94072}" destId="{37FEB698-F706-4628-9443-16051615CCCA}" srcOrd="0" destOrd="0" presId="urn:microsoft.com/office/officeart/2005/8/layout/default"/>
    <dgm:cxn modelId="{2D89786D-9B99-48B1-B8A5-DE1CC522C038}" type="presOf" srcId="{884D5ACC-E692-458C-A6F5-3151463AE7F8}" destId="{D46E371D-9AD1-4ECE-B10C-F791A76A1162}" srcOrd="0" destOrd="0" presId="urn:microsoft.com/office/officeart/2005/8/layout/default"/>
    <dgm:cxn modelId="{B7811970-C18F-481D-91DC-11BCE7ADC193}" type="presOf" srcId="{F849A39B-C8FC-4998-96C6-66FDEA39823D}" destId="{430EF46C-8C00-4F9B-BA48-A56D9BA8415B}" srcOrd="0" destOrd="0" presId="urn:microsoft.com/office/officeart/2005/8/layout/default"/>
    <dgm:cxn modelId="{83E76F79-CCE2-4F15-AD57-AF32A1F5A35C}" srcId="{EC07A57B-D9EB-4F40-9363-49786EE94072}" destId="{9749F716-4217-4669-AFCC-A2B081C7B518}" srcOrd="1" destOrd="0" parTransId="{7C2B1813-8157-4E39-A9BC-7209BFF7DB38}" sibTransId="{FF07C3A2-DE8D-4964-AC2E-9CC850CE42F5}"/>
    <dgm:cxn modelId="{4BA8A5D5-E9DD-41E3-9634-EAC6AAE23C4D}" type="presOf" srcId="{9749F716-4217-4669-AFCC-A2B081C7B518}" destId="{1D33F143-45EA-4378-955D-65200730E1D6}" srcOrd="0" destOrd="0" presId="urn:microsoft.com/office/officeart/2005/8/layout/default"/>
    <dgm:cxn modelId="{EBBADA3F-F32E-40A1-A6DE-C38A49AD435F}" type="presParOf" srcId="{37FEB698-F706-4628-9443-16051615CCCA}" destId="{9BC92B21-7E3D-4E49-A1A3-347AE9E8B766}" srcOrd="0" destOrd="0" presId="urn:microsoft.com/office/officeart/2005/8/layout/default"/>
    <dgm:cxn modelId="{67281543-BEB6-4CEE-A7F6-686BC27F9140}" type="presParOf" srcId="{37FEB698-F706-4628-9443-16051615CCCA}" destId="{68D217DA-34FB-46E2-80C7-3C4BADA649F3}" srcOrd="1" destOrd="0" presId="urn:microsoft.com/office/officeart/2005/8/layout/default"/>
    <dgm:cxn modelId="{57E8AA11-BD7D-4CA2-AE5F-BE1D69F50D5F}" type="presParOf" srcId="{37FEB698-F706-4628-9443-16051615CCCA}" destId="{1D33F143-45EA-4378-955D-65200730E1D6}" srcOrd="2" destOrd="0" presId="urn:microsoft.com/office/officeart/2005/8/layout/default"/>
    <dgm:cxn modelId="{BEBEDE31-E479-47A3-862A-658FBF4807F0}" type="presParOf" srcId="{37FEB698-F706-4628-9443-16051615CCCA}" destId="{868500CC-FC60-46AE-BA56-6AA25F9632A7}" srcOrd="3" destOrd="0" presId="urn:microsoft.com/office/officeart/2005/8/layout/default"/>
    <dgm:cxn modelId="{D7142440-95C0-4B00-A828-A67BC9684776}" type="presParOf" srcId="{37FEB698-F706-4628-9443-16051615CCCA}" destId="{D46E371D-9AD1-4ECE-B10C-F791A76A1162}" srcOrd="4" destOrd="0" presId="urn:microsoft.com/office/officeart/2005/8/layout/default"/>
    <dgm:cxn modelId="{7020E77B-CBF3-4387-95A5-0EEEF6C55A96}" type="presParOf" srcId="{37FEB698-F706-4628-9443-16051615CCCA}" destId="{99622D9F-5167-48B9-80EC-090616766A43}" srcOrd="5" destOrd="0" presId="urn:microsoft.com/office/officeart/2005/8/layout/default"/>
    <dgm:cxn modelId="{DA684F05-4BD0-4A09-8C3B-3F7737E770EC}" type="presParOf" srcId="{37FEB698-F706-4628-9443-16051615CCCA}" destId="{430EF46C-8C00-4F9B-BA48-A56D9BA8415B}" srcOrd="6" destOrd="0" presId="urn:microsoft.com/office/officeart/2005/8/layout/default"/>
    <dgm:cxn modelId="{D8EE4C9E-E061-4670-B90A-42E366A1F835}" type="presParOf" srcId="{37FEB698-F706-4628-9443-16051615CCCA}" destId="{2B74BF57-D3DA-4436-A83B-61D0B3335DC9}" srcOrd="7" destOrd="0" presId="urn:microsoft.com/office/officeart/2005/8/layout/default"/>
    <dgm:cxn modelId="{F0B387B4-5C38-4445-B5E0-C69E04E6313C}" type="presParOf" srcId="{37FEB698-F706-4628-9443-16051615CCCA}" destId="{F333D90F-4EE8-4DF4-82FC-E132F8E760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6C5FD-7539-457C-90BB-E72390EC24D1}" type="doc">
      <dgm:prSet loTypeId="urn:microsoft.com/office/officeart/2005/8/layout/default" loCatId="list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D9393507-3D7C-49D8-A544-7929C7FC6C2B}">
      <dgm:prSet phldrT="[Testo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ANALYTICS</a:t>
          </a:r>
          <a:b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REPORTING</a:t>
          </a:r>
          <a:b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QUERYING</a:t>
          </a:r>
          <a:b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BUSINESS INSIGHTS</a:t>
          </a:r>
          <a:endParaRPr lang="it-IT" sz="1200" b="0" dirty="0">
            <a:latin typeface="Amasis MT Pro Black" panose="020B0604020202020204" pitchFamily="18" charset="0"/>
            <a:cs typeface="Tunga" panose="020B0502040204020203" pitchFamily="34" charset="0"/>
          </a:endParaRPr>
        </a:p>
      </dgm:t>
    </dgm:pt>
    <dgm:pt modelId="{9583274D-D683-487A-8DB6-8DBFE8C9A3A2}" type="sibTrans" cxnId="{36DD2274-3B85-4512-B083-EA3CDE66BA3B}">
      <dgm:prSet/>
      <dgm:spPr/>
      <dgm:t>
        <a:bodyPr/>
        <a:lstStyle/>
        <a:p>
          <a:endParaRPr lang="it-IT" sz="3200"/>
        </a:p>
      </dgm:t>
    </dgm:pt>
    <dgm:pt modelId="{DA75E616-ADE1-4EBE-925E-F162EA5DA04A}" type="parTrans" cxnId="{36DD2274-3B85-4512-B083-EA3CDE66BA3B}">
      <dgm:prSet/>
      <dgm:spPr/>
      <dgm:t>
        <a:bodyPr/>
        <a:lstStyle/>
        <a:p>
          <a:endParaRPr lang="it-IT" sz="3200"/>
        </a:p>
      </dgm:t>
    </dgm:pt>
    <dgm:pt modelId="{AAD8B424-5002-41F3-823A-DB86534F73A8}">
      <dgm:prSet phldrT="[Testo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BATCH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REAL-TIME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STREAMING DATA</a:t>
          </a:r>
          <a:endParaRPr lang="it-IT" sz="1200" b="0" dirty="0">
            <a:latin typeface="Amasis MT Pro Black" panose="020B0604020202020204" pitchFamily="18" charset="0"/>
            <a:cs typeface="Tunga" panose="020B0502040204020203" pitchFamily="34" charset="0"/>
          </a:endParaRPr>
        </a:p>
      </dgm:t>
    </dgm:pt>
    <dgm:pt modelId="{BB700C5F-A124-43C4-8CF7-1A4F22010A4A}" type="sibTrans" cxnId="{4E6A367C-ACBB-41D1-8FA2-4FE5AFABEC84}">
      <dgm:prSet/>
      <dgm:spPr/>
      <dgm:t>
        <a:bodyPr/>
        <a:lstStyle/>
        <a:p>
          <a:endParaRPr lang="it-IT" sz="3200"/>
        </a:p>
      </dgm:t>
    </dgm:pt>
    <dgm:pt modelId="{CCDA98FB-3BC2-45EC-9EA6-8540EF4318D5}" type="parTrans" cxnId="{4E6A367C-ACBB-41D1-8FA2-4FE5AFABEC84}">
      <dgm:prSet/>
      <dgm:spPr/>
      <dgm:t>
        <a:bodyPr/>
        <a:lstStyle/>
        <a:p>
          <a:endParaRPr lang="it-IT" sz="3200"/>
        </a:p>
      </dgm:t>
    </dgm:pt>
    <dgm:pt modelId="{80A44196-172B-49D5-844F-DE895AC86BA0}">
      <dgm:prSet phldrT="[Testo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NORMALIZATION 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CLEANING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AGGREGATION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VALIDATION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CAPTURING</a:t>
          </a:r>
          <a:endParaRPr lang="it-IT" sz="1200" b="0" dirty="0">
            <a:latin typeface="Amasis MT Pro Black" panose="020B0604020202020204" pitchFamily="18" charset="0"/>
            <a:cs typeface="Tunga" panose="020B0502040204020203" pitchFamily="34" charset="0"/>
          </a:endParaRPr>
        </a:p>
      </dgm:t>
    </dgm:pt>
    <dgm:pt modelId="{BC31ECF9-1210-4DC8-B76D-CE1C66AABED2}" type="sibTrans" cxnId="{622C4782-004F-4FB0-9F2B-94B9C5F4B705}">
      <dgm:prSet/>
      <dgm:spPr/>
      <dgm:t>
        <a:bodyPr/>
        <a:lstStyle/>
        <a:p>
          <a:endParaRPr lang="it-IT" sz="3200"/>
        </a:p>
      </dgm:t>
    </dgm:pt>
    <dgm:pt modelId="{9B7CF3B1-89FA-4E73-A7F2-2FB52BBCF5CD}" type="parTrans" cxnId="{622C4782-004F-4FB0-9F2B-94B9C5F4B705}">
      <dgm:prSet/>
      <dgm:spPr/>
      <dgm:t>
        <a:bodyPr/>
        <a:lstStyle/>
        <a:p>
          <a:endParaRPr lang="it-IT" sz="3200"/>
        </a:p>
      </dgm:t>
    </dgm:pt>
    <dgm:pt modelId="{D052DF78-98E0-4FDD-BDFD-0F823F984AFD}">
      <dgm:prSet phldrT="[Testo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HIGH ACCESSIBILITY 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SCALABILITY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AVAILABILITY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HIERCHICAL DISTRIBUTION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ADMINISTRATION</a:t>
          </a:r>
        </a:p>
      </dgm:t>
    </dgm:pt>
    <dgm:pt modelId="{BE3C4E6F-C277-4AAE-ADF5-141EBDEEB5DB}" type="sibTrans" cxnId="{D0CF3257-15C7-4EB6-B67A-EB52419232DB}">
      <dgm:prSet/>
      <dgm:spPr/>
      <dgm:t>
        <a:bodyPr/>
        <a:lstStyle/>
        <a:p>
          <a:endParaRPr lang="it-IT" sz="3200"/>
        </a:p>
      </dgm:t>
    </dgm:pt>
    <dgm:pt modelId="{F884C040-B3E8-4D9F-AAF5-F37C8034D1A1}" type="parTrans" cxnId="{D0CF3257-15C7-4EB6-B67A-EB52419232DB}">
      <dgm:prSet/>
      <dgm:spPr/>
      <dgm:t>
        <a:bodyPr/>
        <a:lstStyle/>
        <a:p>
          <a:endParaRPr lang="it-IT" sz="3200"/>
        </a:p>
      </dgm:t>
    </dgm:pt>
    <dgm:pt modelId="{5C165843-96AA-47FD-9E99-E2C3472A78B4}" type="pres">
      <dgm:prSet presAssocID="{9FF6C5FD-7539-457C-90BB-E72390EC24D1}" presName="diagram" presStyleCnt="0">
        <dgm:presLayoutVars>
          <dgm:dir/>
          <dgm:resizeHandles val="exact"/>
        </dgm:presLayoutVars>
      </dgm:prSet>
      <dgm:spPr/>
    </dgm:pt>
    <dgm:pt modelId="{E2192EAF-C4AF-4E8F-B48F-F4396CCA0870}" type="pres">
      <dgm:prSet presAssocID="{D9393507-3D7C-49D8-A544-7929C7FC6C2B}" presName="node" presStyleLbl="node1" presStyleIdx="0" presStyleCnt="4">
        <dgm:presLayoutVars>
          <dgm:bulletEnabled val="1"/>
        </dgm:presLayoutVars>
      </dgm:prSet>
      <dgm:spPr/>
    </dgm:pt>
    <dgm:pt modelId="{B1A633E3-11BE-4E76-AD30-FAABEFB85E51}" type="pres">
      <dgm:prSet presAssocID="{9583274D-D683-487A-8DB6-8DBFE8C9A3A2}" presName="sibTrans" presStyleCnt="0"/>
      <dgm:spPr/>
    </dgm:pt>
    <dgm:pt modelId="{B99738F9-9E1B-47F4-AACC-CC1A1C85624A}" type="pres">
      <dgm:prSet presAssocID="{AAD8B424-5002-41F3-823A-DB86534F73A8}" presName="node" presStyleLbl="node1" presStyleIdx="1" presStyleCnt="4">
        <dgm:presLayoutVars>
          <dgm:bulletEnabled val="1"/>
        </dgm:presLayoutVars>
      </dgm:prSet>
      <dgm:spPr/>
    </dgm:pt>
    <dgm:pt modelId="{308BF1D8-2D34-4333-99E0-1748F0136A3A}" type="pres">
      <dgm:prSet presAssocID="{BB700C5F-A124-43C4-8CF7-1A4F22010A4A}" presName="sibTrans" presStyleCnt="0"/>
      <dgm:spPr/>
    </dgm:pt>
    <dgm:pt modelId="{667C9772-4A00-4CFD-82E1-4659114791E3}" type="pres">
      <dgm:prSet presAssocID="{80A44196-172B-49D5-844F-DE895AC86BA0}" presName="node" presStyleLbl="node1" presStyleIdx="2" presStyleCnt="4" custLinFactNeighborX="-391" custLinFactNeighborY="25222">
        <dgm:presLayoutVars>
          <dgm:bulletEnabled val="1"/>
        </dgm:presLayoutVars>
      </dgm:prSet>
      <dgm:spPr/>
    </dgm:pt>
    <dgm:pt modelId="{AB88B8C1-69CE-4756-9D27-3611BBB73208}" type="pres">
      <dgm:prSet presAssocID="{BC31ECF9-1210-4DC8-B76D-CE1C66AABED2}" presName="sibTrans" presStyleCnt="0"/>
      <dgm:spPr/>
    </dgm:pt>
    <dgm:pt modelId="{DA080461-D24B-4920-A0BB-75B4F4487F57}" type="pres">
      <dgm:prSet presAssocID="{D052DF78-98E0-4FDD-BDFD-0F823F984AFD}" presName="node" presStyleLbl="node1" presStyleIdx="3" presStyleCnt="4">
        <dgm:presLayoutVars>
          <dgm:bulletEnabled val="1"/>
        </dgm:presLayoutVars>
      </dgm:prSet>
      <dgm:spPr/>
    </dgm:pt>
  </dgm:ptLst>
  <dgm:cxnLst>
    <dgm:cxn modelId="{23CFA816-0C5F-4EC4-8449-B499C2C3E70A}" type="presOf" srcId="{9FF6C5FD-7539-457C-90BB-E72390EC24D1}" destId="{5C165843-96AA-47FD-9E99-E2C3472A78B4}" srcOrd="0" destOrd="0" presId="urn:microsoft.com/office/officeart/2005/8/layout/default"/>
    <dgm:cxn modelId="{AFA6F62F-5E34-49C5-A091-7B43776A4077}" type="presOf" srcId="{D9393507-3D7C-49D8-A544-7929C7FC6C2B}" destId="{E2192EAF-C4AF-4E8F-B48F-F4396CCA0870}" srcOrd="0" destOrd="0" presId="urn:microsoft.com/office/officeart/2005/8/layout/default"/>
    <dgm:cxn modelId="{36DD2274-3B85-4512-B083-EA3CDE66BA3B}" srcId="{9FF6C5FD-7539-457C-90BB-E72390EC24D1}" destId="{D9393507-3D7C-49D8-A544-7929C7FC6C2B}" srcOrd="0" destOrd="0" parTransId="{DA75E616-ADE1-4EBE-925E-F162EA5DA04A}" sibTransId="{9583274D-D683-487A-8DB6-8DBFE8C9A3A2}"/>
    <dgm:cxn modelId="{D0CF3257-15C7-4EB6-B67A-EB52419232DB}" srcId="{9FF6C5FD-7539-457C-90BB-E72390EC24D1}" destId="{D052DF78-98E0-4FDD-BDFD-0F823F984AFD}" srcOrd="3" destOrd="0" parTransId="{F884C040-B3E8-4D9F-AAF5-F37C8034D1A1}" sibTransId="{BE3C4E6F-C277-4AAE-ADF5-141EBDEEB5DB}"/>
    <dgm:cxn modelId="{4E6A367C-ACBB-41D1-8FA2-4FE5AFABEC84}" srcId="{9FF6C5FD-7539-457C-90BB-E72390EC24D1}" destId="{AAD8B424-5002-41F3-823A-DB86534F73A8}" srcOrd="1" destOrd="0" parTransId="{CCDA98FB-3BC2-45EC-9EA6-8540EF4318D5}" sibTransId="{BB700C5F-A124-43C4-8CF7-1A4F22010A4A}"/>
    <dgm:cxn modelId="{622C4782-004F-4FB0-9F2B-94B9C5F4B705}" srcId="{9FF6C5FD-7539-457C-90BB-E72390EC24D1}" destId="{80A44196-172B-49D5-844F-DE895AC86BA0}" srcOrd="2" destOrd="0" parTransId="{9B7CF3B1-89FA-4E73-A7F2-2FB52BBCF5CD}" sibTransId="{BC31ECF9-1210-4DC8-B76D-CE1C66AABED2}"/>
    <dgm:cxn modelId="{304CA7A5-AF20-481E-A90B-D868A3932DB0}" type="presOf" srcId="{D052DF78-98E0-4FDD-BDFD-0F823F984AFD}" destId="{DA080461-D24B-4920-A0BB-75B4F4487F57}" srcOrd="0" destOrd="0" presId="urn:microsoft.com/office/officeart/2005/8/layout/default"/>
    <dgm:cxn modelId="{A01066B3-2BB8-498D-8963-2903C9EE017B}" type="presOf" srcId="{AAD8B424-5002-41F3-823A-DB86534F73A8}" destId="{B99738F9-9E1B-47F4-AACC-CC1A1C85624A}" srcOrd="0" destOrd="0" presId="urn:microsoft.com/office/officeart/2005/8/layout/default"/>
    <dgm:cxn modelId="{9DD011F0-0E82-4C7D-A5DE-9180B56EE2CB}" type="presOf" srcId="{80A44196-172B-49D5-844F-DE895AC86BA0}" destId="{667C9772-4A00-4CFD-82E1-4659114791E3}" srcOrd="0" destOrd="0" presId="urn:microsoft.com/office/officeart/2005/8/layout/default"/>
    <dgm:cxn modelId="{4472D009-655A-49A1-80F9-8ECB3CE703A3}" type="presParOf" srcId="{5C165843-96AA-47FD-9E99-E2C3472A78B4}" destId="{E2192EAF-C4AF-4E8F-B48F-F4396CCA0870}" srcOrd="0" destOrd="0" presId="urn:microsoft.com/office/officeart/2005/8/layout/default"/>
    <dgm:cxn modelId="{AEF09FA3-A1CF-4B1B-A5CD-A01498384BDD}" type="presParOf" srcId="{5C165843-96AA-47FD-9E99-E2C3472A78B4}" destId="{B1A633E3-11BE-4E76-AD30-FAABEFB85E51}" srcOrd="1" destOrd="0" presId="urn:microsoft.com/office/officeart/2005/8/layout/default"/>
    <dgm:cxn modelId="{D52FF694-BF25-42A9-9D9F-0CE2F296AB54}" type="presParOf" srcId="{5C165843-96AA-47FD-9E99-E2C3472A78B4}" destId="{B99738F9-9E1B-47F4-AACC-CC1A1C85624A}" srcOrd="2" destOrd="0" presId="urn:microsoft.com/office/officeart/2005/8/layout/default"/>
    <dgm:cxn modelId="{148B5A75-7F07-41BF-8D1A-C96C4F470E48}" type="presParOf" srcId="{5C165843-96AA-47FD-9E99-E2C3472A78B4}" destId="{308BF1D8-2D34-4333-99E0-1748F0136A3A}" srcOrd="3" destOrd="0" presId="urn:microsoft.com/office/officeart/2005/8/layout/default"/>
    <dgm:cxn modelId="{5F73CE96-9751-4F1E-9E13-16ECD856E947}" type="presParOf" srcId="{5C165843-96AA-47FD-9E99-E2C3472A78B4}" destId="{667C9772-4A00-4CFD-82E1-4659114791E3}" srcOrd="4" destOrd="0" presId="urn:microsoft.com/office/officeart/2005/8/layout/default"/>
    <dgm:cxn modelId="{C4D1A3E6-116A-45B1-BBD2-E5194D47CD79}" type="presParOf" srcId="{5C165843-96AA-47FD-9E99-E2C3472A78B4}" destId="{AB88B8C1-69CE-4756-9D27-3611BBB73208}" srcOrd="5" destOrd="0" presId="urn:microsoft.com/office/officeart/2005/8/layout/default"/>
    <dgm:cxn modelId="{A091F4D3-E75D-474C-AA0D-9F773616A105}" type="presParOf" srcId="{5C165843-96AA-47FD-9E99-E2C3472A78B4}" destId="{DA080461-D24B-4920-A0BB-75B4F4487F5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2B21-7E3D-4E49-A1A3-347AE9E8B766}">
      <dsp:nvSpPr>
        <dsp:cNvPr id="0" name=""/>
        <dsp:cNvSpPr/>
      </dsp:nvSpPr>
      <dsp:spPr>
        <a:xfrm>
          <a:off x="26620" y="646728"/>
          <a:ext cx="1789475" cy="1073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DynamoDB</a:t>
          </a:r>
          <a:endParaRPr lang="it-IT" sz="2200" kern="1200" dirty="0"/>
        </a:p>
      </dsp:txBody>
      <dsp:txXfrm>
        <a:off x="26620" y="646728"/>
        <a:ext cx="1789475" cy="1073685"/>
      </dsp:txXfrm>
    </dsp:sp>
    <dsp:sp modelId="{1D33F143-45EA-4378-955D-65200730E1D6}">
      <dsp:nvSpPr>
        <dsp:cNvPr id="0" name=""/>
        <dsp:cNvSpPr/>
      </dsp:nvSpPr>
      <dsp:spPr>
        <a:xfrm>
          <a:off x="0" y="3237091"/>
          <a:ext cx="1789475" cy="1073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Hadoop</a:t>
          </a:r>
          <a:endParaRPr lang="it-IT" sz="2200" kern="1200" dirty="0"/>
        </a:p>
      </dsp:txBody>
      <dsp:txXfrm>
        <a:off x="0" y="3237091"/>
        <a:ext cx="1789475" cy="1073685"/>
      </dsp:txXfrm>
    </dsp:sp>
    <dsp:sp modelId="{D46E371D-9AD1-4ECE-B10C-F791A76A1162}">
      <dsp:nvSpPr>
        <dsp:cNvPr id="0" name=""/>
        <dsp:cNvSpPr/>
      </dsp:nvSpPr>
      <dsp:spPr>
        <a:xfrm>
          <a:off x="26764" y="1915080"/>
          <a:ext cx="1789475" cy="1073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Amazon Redshift</a:t>
          </a:r>
          <a:endParaRPr lang="it-IT" sz="2200" kern="1200" dirty="0"/>
        </a:p>
      </dsp:txBody>
      <dsp:txXfrm>
        <a:off x="26764" y="1915080"/>
        <a:ext cx="1789475" cy="1073685"/>
      </dsp:txXfrm>
    </dsp:sp>
    <dsp:sp modelId="{430EF46C-8C00-4F9B-BA48-A56D9BA8415B}">
      <dsp:nvSpPr>
        <dsp:cNvPr id="0" name=""/>
        <dsp:cNvSpPr/>
      </dsp:nvSpPr>
      <dsp:spPr>
        <a:xfrm>
          <a:off x="1969341" y="1925795"/>
          <a:ext cx="1789475" cy="1073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IBM DB2</a:t>
          </a:r>
          <a:endParaRPr lang="it-IT" sz="2200" kern="1200" dirty="0"/>
        </a:p>
      </dsp:txBody>
      <dsp:txXfrm>
        <a:off x="1969341" y="1925795"/>
        <a:ext cx="1789475" cy="1073685"/>
      </dsp:txXfrm>
    </dsp:sp>
    <dsp:sp modelId="{F333D90F-4EE8-4DF4-82FC-E132F8E76079}">
      <dsp:nvSpPr>
        <dsp:cNvPr id="0" name=""/>
        <dsp:cNvSpPr/>
      </dsp:nvSpPr>
      <dsp:spPr>
        <a:xfrm>
          <a:off x="0" y="4502073"/>
          <a:ext cx="1789475" cy="1073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Microsoft SQL Server databases</a:t>
          </a:r>
        </a:p>
      </dsp:txBody>
      <dsp:txXfrm>
        <a:off x="0" y="4502073"/>
        <a:ext cx="1789475" cy="1073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92EAF-C4AF-4E8F-B48F-F4396CCA0870}">
      <dsp:nvSpPr>
        <dsp:cNvPr id="0" name=""/>
        <dsp:cNvSpPr/>
      </dsp:nvSpPr>
      <dsp:spPr>
        <a:xfrm>
          <a:off x="1000973" y="718"/>
          <a:ext cx="2965549" cy="1779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ANALYTICS</a:t>
          </a:r>
          <a:b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REPORTING</a:t>
          </a:r>
          <a:b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QUERYING</a:t>
          </a:r>
          <a:b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BUSINESS INSIGHTS</a:t>
          </a:r>
          <a:endParaRPr lang="it-IT" sz="1200" b="0" kern="1200" dirty="0">
            <a:latin typeface="Amasis MT Pro Black" panose="020B0604020202020204" pitchFamily="18" charset="0"/>
            <a:cs typeface="Tunga" panose="020B0502040204020203" pitchFamily="34" charset="0"/>
          </a:endParaRPr>
        </a:p>
      </dsp:txBody>
      <dsp:txXfrm>
        <a:off x="1000973" y="718"/>
        <a:ext cx="2965549" cy="1779329"/>
      </dsp:txXfrm>
    </dsp:sp>
    <dsp:sp modelId="{B99738F9-9E1B-47F4-AACC-CC1A1C85624A}">
      <dsp:nvSpPr>
        <dsp:cNvPr id="0" name=""/>
        <dsp:cNvSpPr/>
      </dsp:nvSpPr>
      <dsp:spPr>
        <a:xfrm>
          <a:off x="4263077" y="718"/>
          <a:ext cx="2965549" cy="1779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BATCH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REAL-TIME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STREAMING DATA</a:t>
          </a:r>
          <a:endParaRPr lang="it-IT" sz="1200" b="0" kern="1200" dirty="0">
            <a:latin typeface="Amasis MT Pro Black" panose="020B0604020202020204" pitchFamily="18" charset="0"/>
            <a:cs typeface="Tunga" panose="020B0502040204020203" pitchFamily="34" charset="0"/>
          </a:endParaRPr>
        </a:p>
      </dsp:txBody>
      <dsp:txXfrm>
        <a:off x="4263077" y="718"/>
        <a:ext cx="2965549" cy="1779329"/>
      </dsp:txXfrm>
    </dsp:sp>
    <dsp:sp modelId="{667C9772-4A00-4CFD-82E1-4659114791E3}">
      <dsp:nvSpPr>
        <dsp:cNvPr id="0" name=""/>
        <dsp:cNvSpPr/>
      </dsp:nvSpPr>
      <dsp:spPr>
        <a:xfrm>
          <a:off x="989378" y="2077321"/>
          <a:ext cx="2965549" cy="1779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NORMALIZATION 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CLEANING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AGGREGATION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VALIDATION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CAPTURING</a:t>
          </a:r>
          <a:endParaRPr lang="it-IT" sz="1200" b="0" kern="1200" dirty="0">
            <a:latin typeface="Amasis MT Pro Black" panose="020B0604020202020204" pitchFamily="18" charset="0"/>
            <a:cs typeface="Tunga" panose="020B0502040204020203" pitchFamily="34" charset="0"/>
          </a:endParaRPr>
        </a:p>
      </dsp:txBody>
      <dsp:txXfrm>
        <a:off x="989378" y="2077321"/>
        <a:ext cx="2965549" cy="1779329"/>
      </dsp:txXfrm>
    </dsp:sp>
    <dsp:sp modelId="{DA080461-D24B-4920-A0BB-75B4F4487F57}">
      <dsp:nvSpPr>
        <dsp:cNvPr id="0" name=""/>
        <dsp:cNvSpPr/>
      </dsp:nvSpPr>
      <dsp:spPr>
        <a:xfrm>
          <a:off x="4263077" y="2076602"/>
          <a:ext cx="2965549" cy="1779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HIGH ACCESSIBILITY 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SCALABILITY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AVAILABILITY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HIERCHICAL DISTRIBUTION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ADMINISTRATION</a:t>
          </a:r>
        </a:p>
      </dsp:txBody>
      <dsp:txXfrm>
        <a:off x="4263077" y="2076602"/>
        <a:ext cx="2965549" cy="1779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41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296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368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58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876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45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853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202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210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57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75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41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93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56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01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77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763688" y="4878486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>
            <a:spLocks noGrp="1"/>
          </p:cNvSpPr>
          <p:nvPr>
            <p:ph type="pic" idx="2"/>
          </p:nvPr>
        </p:nvSpPr>
        <p:spPr>
          <a:xfrm>
            <a:off x="1763688" y="914597"/>
            <a:ext cx="5486400" cy="38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763688" y="5445224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457200" y="156733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2"/>
          </p:nvPr>
        </p:nvSpPr>
        <p:spPr>
          <a:xfrm>
            <a:off x="4648200" y="156733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-3075" y="765475"/>
            <a:ext cx="8370000" cy="0"/>
          </a:xfrm>
          <a:prstGeom prst="straightConnector1">
            <a:avLst/>
          </a:prstGeom>
          <a:noFill/>
          <a:ln w="19050" cap="flat" cmpd="sng">
            <a:solidFill>
              <a:srgbClr val="5F5F5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" name="Google Shape;11;p1"/>
          <p:cNvSpPr/>
          <p:nvPr/>
        </p:nvSpPr>
        <p:spPr>
          <a:xfrm flipH="1">
            <a:off x="-3075" y="0"/>
            <a:ext cx="171300" cy="755100"/>
          </a:xfrm>
          <a:prstGeom prst="rect">
            <a:avLst/>
          </a:prstGeom>
          <a:solidFill>
            <a:srgbClr val="005EB8"/>
          </a:solidFill>
          <a:ln w="9525" cap="flat" cmpd="sng">
            <a:solidFill>
              <a:srgbClr val="005E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9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8.png"/><Relationship Id="rId9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2882903.2899391" TargetMode="External"/><Relationship Id="rId13" Type="http://schemas.openxmlformats.org/officeDocument/2006/relationships/hyperlink" Target="https://www.altexsoft.com/blog/data-lakehouse/" TargetMode="External"/><Relationship Id="rId3" Type="http://schemas.openxmlformats.org/officeDocument/2006/relationships/hyperlink" Target="https://ieeexplore.ieee.org/author/37089001353" TargetMode="External"/><Relationship Id="rId7" Type="http://schemas.openxmlformats.org/officeDocument/2006/relationships/hyperlink" Target="https://www.researchgate.net/publication/333435236_Analysis_of_Data_Warehouse_Architectures_Modeling_and_Classification" TargetMode="External"/><Relationship Id="rId12" Type="http://schemas.openxmlformats.org/officeDocument/2006/relationships/hyperlink" Target="https://serokell.io/blog/data-warehouse-vs-lake-vs-lakehous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mesdixon.wordpress.com/2010/10/14/pentaho-hadoop-and-data-lakes/" TargetMode="External"/><Relationship Id="rId11" Type="http://schemas.openxmlformats.org/officeDocument/2006/relationships/hyperlink" Target="https://www.nickthecloudguy.com/delta-lake-acid-transactions/" TargetMode="External"/><Relationship Id="rId5" Type="http://schemas.openxmlformats.org/officeDocument/2006/relationships/hyperlink" Target="https://slideplayer.com/slide/5099608/" TargetMode="External"/><Relationship Id="rId10" Type="http://schemas.openxmlformats.org/officeDocument/2006/relationships/hyperlink" Target="https://blog.min.io/iceberg-acid-transactions/" TargetMode="External"/><Relationship Id="rId4" Type="http://schemas.openxmlformats.org/officeDocument/2006/relationships/hyperlink" Target="https://ieeexplore.ieee.org/author/37540975600" TargetMode="External"/><Relationship Id="rId9" Type="http://schemas.openxmlformats.org/officeDocument/2006/relationships/hyperlink" Target="https://link.springer.com/article/10.1007/s13222-017-0272-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694944" y="122050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 algn="l">
              <a:buNone/>
            </a:pPr>
            <a:r>
              <a:rPr lang="en-US" b="1" dirty="0"/>
              <a:t>From Data Warehouse to Lakehouse: A Comparative </a:t>
            </a:r>
            <a:br>
              <a:rPr lang="en-US" b="1" dirty="0"/>
            </a:br>
            <a:r>
              <a:rPr lang="en-US" b="1" dirty="0"/>
              <a:t>Review</a:t>
            </a:r>
            <a:br>
              <a:rPr lang="en-US" b="1" dirty="0"/>
            </a:br>
            <a:br>
              <a:rPr lang="it-IT" dirty="0"/>
            </a:br>
            <a:endParaRPr lang="it-IT" b="1"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/>
              <a:t>Matteo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/>
              <a:t>Toma</a:t>
            </a:r>
            <a:endParaRPr sz="3000"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i="1" dirty="0"/>
              <a:t>matteo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000" i="1" dirty="0"/>
              <a:t>toma1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@studenti.unipr.it</a:t>
            </a: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3000" dirty="0"/>
              <a:t>Computer Science</a:t>
            </a:r>
            <a:endParaRPr sz="3000" dirty="0"/>
          </a:p>
          <a:p>
            <a:pPr marL="0" marR="0" lvl="0" indent="0" algn="ctr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/>
              <a:t>2022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Overview and related work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47472" y="774204"/>
            <a:ext cx="8449056" cy="548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WHY DL AND DW ARE NOT ENOUGH?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85750" indent="-285750"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use of separate DLs and DWs </a:t>
            </a:r>
            <a:r>
              <a:rPr lang="en-US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complexity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makes it harder to build seamless data connections and processing pipelines. </a:t>
            </a:r>
          </a:p>
          <a:p>
            <a:pPr marL="285750" indent="-285750"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DLs and DWs may support different data types, schemas, and SQL dialects, and this cause </a:t>
            </a:r>
            <a:r>
              <a:rPr lang="en-US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 increased number of ETL/ELT jobs spanning multiple systems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which in turn </a:t>
            </a:r>
            <a:r>
              <a:rPr lang="en-US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can increase the probability of errors and bugs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285750" indent="-285750"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SQL DWs and their APIs cannot manage unstructured data due to their complexity. </a:t>
            </a:r>
          </a:p>
          <a:p>
            <a:pPr marL="285750" indent="-285750"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DWs and DLs are not well suited to handle machine learning and data science applications.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</a:rPr>
              <a:t>Some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recent systems used Apache Iceberg and Delta Lake to manage data and execute ACID transactions to ensure data integrity and consistency.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Even if metadata layers improve management capabilities, they don’t guarantee good SQL performance.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magine 2" descr="Immagine che contiene cerchio, Elementi grafici, schermata, Blu elettrico&#10;&#10;Descrizione generata automaticamente">
            <a:extLst>
              <a:ext uri="{FF2B5EF4-FFF2-40B4-BE49-F238E27FC236}">
                <a16:creationId xmlns:a16="http://schemas.microsoft.com/office/drawing/2014/main" id="{3203F1C2-F157-2A95-1E5F-CC476F48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311" y="4032502"/>
            <a:ext cx="534925" cy="534925"/>
          </a:xfrm>
          <a:prstGeom prst="rect">
            <a:avLst/>
          </a:prstGeom>
        </p:spPr>
      </p:pic>
      <p:pic>
        <p:nvPicPr>
          <p:cNvPr id="5" name="Immagine 4" descr="Immagine che contiene Elementi grafici, simbolo, Carattere, design&#10;&#10;Descrizione generata automaticamente">
            <a:extLst>
              <a:ext uri="{FF2B5EF4-FFF2-40B4-BE49-F238E27FC236}">
                <a16:creationId xmlns:a16="http://schemas.microsoft.com/office/drawing/2014/main" id="{D0873AA6-43C5-15B2-7B0F-B1B3EA5D3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55" y="4025642"/>
            <a:ext cx="534925" cy="5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0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Examples of DW, DL, &amp; LH 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957544" y="984341"/>
            <a:ext cx="4512220" cy="4910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Examples of DW storage systems</a:t>
            </a:r>
          </a:p>
          <a:p>
            <a:pPr marL="0" indent="0">
              <a:buNone/>
            </a:pP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magine 5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C1111D0C-CD65-701D-DE03-EFFBB963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9" y="2797431"/>
            <a:ext cx="2157595" cy="1378463"/>
          </a:xfrm>
          <a:prstGeom prst="rect">
            <a:avLst/>
          </a:prstGeom>
        </p:spPr>
      </p:pic>
      <p:pic>
        <p:nvPicPr>
          <p:cNvPr id="8" name="Immagine 7" descr="Immagine che contiene Elementi grafici, grafica, Carattere, logo&#10;&#10;Descrizione generata automaticamente">
            <a:extLst>
              <a:ext uri="{FF2B5EF4-FFF2-40B4-BE49-F238E27FC236}">
                <a16:creationId xmlns:a16="http://schemas.microsoft.com/office/drawing/2014/main" id="{F1F1D8F9-A5B3-4732-4920-966886656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10" y="4447101"/>
            <a:ext cx="1473908" cy="381796"/>
          </a:xfrm>
          <a:prstGeom prst="rect">
            <a:avLst/>
          </a:prstGeom>
        </p:spPr>
      </p:pic>
      <p:pic>
        <p:nvPicPr>
          <p:cNvPr id="10" name="Immagine 9" descr="Immagine che contiene schermata, Blu elettrico, design&#10;&#10;Descrizione generata automaticamente">
            <a:extLst>
              <a:ext uri="{FF2B5EF4-FFF2-40B4-BE49-F238E27FC236}">
                <a16:creationId xmlns:a16="http://schemas.microsoft.com/office/drawing/2014/main" id="{CCB53226-F96D-51C4-25F3-DCFD38993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36" y="1630748"/>
            <a:ext cx="1160283" cy="1051359"/>
          </a:xfrm>
          <a:prstGeom prst="rect">
            <a:avLst/>
          </a:prstGeom>
        </p:spPr>
      </p:pic>
      <p:pic>
        <p:nvPicPr>
          <p:cNvPr id="12" name="Immagine 11" descr="Immagine che contiene arte, disegno, design&#10;&#10;Descrizione generata automaticamente">
            <a:extLst>
              <a:ext uri="{FF2B5EF4-FFF2-40B4-BE49-F238E27FC236}">
                <a16:creationId xmlns:a16="http://schemas.microsoft.com/office/drawing/2014/main" id="{33C5C866-EB47-DB81-B9F1-DA85DD32D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22" y="5532058"/>
            <a:ext cx="1125641" cy="913645"/>
          </a:xfrm>
          <a:prstGeom prst="rect">
            <a:avLst/>
          </a:prstGeom>
        </p:spPr>
      </p:pic>
      <p:pic>
        <p:nvPicPr>
          <p:cNvPr id="20" name="Immagine 19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3E992E6F-C241-6B19-8015-D207C485C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531" y="2130552"/>
            <a:ext cx="1914233" cy="819584"/>
          </a:xfrm>
          <a:prstGeom prst="rect">
            <a:avLst/>
          </a:prstGeom>
        </p:spPr>
      </p:pic>
      <p:graphicFrame>
        <p:nvGraphicFramePr>
          <p:cNvPr id="24" name="Diagramma 23">
            <a:extLst>
              <a:ext uri="{FF2B5EF4-FFF2-40B4-BE49-F238E27FC236}">
                <a16:creationId xmlns:a16="http://schemas.microsoft.com/office/drawing/2014/main" id="{38BE4477-F504-2090-9DDB-1F6088A46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423822"/>
              </p:ext>
            </p:extLst>
          </p:nvPr>
        </p:nvGraphicFramePr>
        <p:xfrm>
          <a:off x="1633883" y="944971"/>
          <a:ext cx="3758817" cy="557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FF01196-4939-B954-878C-FD99A6A156D1}"/>
              </a:ext>
            </a:extLst>
          </p:cNvPr>
          <p:cNvSpPr txBox="1"/>
          <p:nvPr/>
        </p:nvSpPr>
        <p:spPr>
          <a:xfrm>
            <a:off x="5906320" y="984341"/>
            <a:ext cx="3128682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</a:t>
            </a:r>
            <a:r>
              <a:rPr lang="it-IT" sz="2400" dirty="0">
                <a:latin typeface="Times New Roman" panose="02020603050405020304" pitchFamily="18" charset="0"/>
              </a:rPr>
              <a:t> of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DL storage:</a:t>
            </a:r>
          </a:p>
        </p:txBody>
      </p:sp>
      <p:pic>
        <p:nvPicPr>
          <p:cNvPr id="28" name="Immagine 27" descr="Immagine che contiene Elementi grafici, grafica, design&#10;&#10;Descrizione generata automaticamente">
            <a:extLst>
              <a:ext uri="{FF2B5EF4-FFF2-40B4-BE49-F238E27FC236}">
                <a16:creationId xmlns:a16="http://schemas.microsoft.com/office/drawing/2014/main" id="{6DEA475E-F177-3A4C-5106-5C0BE269CC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5459" y="1639259"/>
            <a:ext cx="2190405" cy="16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9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Data Lakehouse architecture 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981075"/>
            <a:ext cx="82296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indent="0" algn="ctr">
              <a:buNone/>
            </a:pPr>
            <a:endParaRPr lang="en-US" sz="2000" b="1" dirty="0">
              <a:latin typeface="Times New Roman" panose="02020603050405020304" pitchFamily="18" charset="0"/>
            </a:endParaRPr>
          </a:p>
          <a:p>
            <a:pPr marL="139700" indent="0" algn="ctr">
              <a:buNone/>
            </a:pPr>
            <a:endParaRPr 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3" name="Immagine 2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57E33F6D-548C-6AAD-4CA4-31123A5E3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35"/>
          <a:stretch/>
        </p:blipFill>
        <p:spPr>
          <a:xfrm>
            <a:off x="0" y="1498751"/>
            <a:ext cx="9144000" cy="43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0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Data Lakehouse functionality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557785"/>
            <a:ext cx="82296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indent="0" algn="ctr">
              <a:buNone/>
            </a:pPr>
            <a:br>
              <a:rPr lang="it-IT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it-IT" sz="2000" b="1" dirty="0">
                <a:latin typeface="Times New Roman" panose="02020603050405020304" pitchFamily="18" charset="0"/>
              </a:rPr>
              <a:t>                                                                  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	   	   Data ingestion</a:t>
            </a:r>
            <a:endParaRPr lang="it-IT" sz="20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D361A714-9DC8-05A2-C56D-E7F9EACA4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741422"/>
              </p:ext>
            </p:extLst>
          </p:nvPr>
        </p:nvGraphicFramePr>
        <p:xfrm>
          <a:off x="457200" y="1846134"/>
          <a:ext cx="8229600" cy="385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6FD4CB-B71D-026E-CC0F-D193BFED887F}"/>
              </a:ext>
            </a:extLst>
          </p:cNvPr>
          <p:cNvSpPr txBox="1"/>
          <p:nvPr/>
        </p:nvSpPr>
        <p:spPr>
          <a:xfrm>
            <a:off x="1627632" y="2576119"/>
            <a:ext cx="82296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 transformation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0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Proposed data lakehouse architecture 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1064140" y="1340559"/>
            <a:ext cx="7015719" cy="143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robust storage management strategy guarantees that the data is always available to users and applications.</a:t>
            </a:r>
            <a:endParaRPr lang="en-US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These are the most important characteristics </a:t>
            </a:r>
            <a:r>
              <a:rPr lang="en-US" sz="1800" dirty="0">
                <a:latin typeface="Times New Roman" panose="02020603050405020304" pitchFamily="18" charset="0"/>
              </a:rPr>
              <a:t>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frameworks for DWs, DLs and LH.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6ED908-0566-80D5-2DFA-AC50AB27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20" y="2971314"/>
            <a:ext cx="7123156" cy="358271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E1DAF1-759D-3C14-29C3-ED4A07045B70}"/>
              </a:ext>
            </a:extLst>
          </p:cNvPr>
          <p:cNvSpPr txBox="1"/>
          <p:nvPr/>
        </p:nvSpPr>
        <p:spPr>
          <a:xfrm>
            <a:off x="2089404" y="909672"/>
            <a:ext cx="496519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Required Features and Proposed Model</a:t>
            </a:r>
            <a:endParaRPr lang="it-IT" sz="2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9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Proposed data lakehouse architecture 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981075"/>
            <a:ext cx="82296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Due to the continuing growth in the volume of data, fast data ingestion and knowledge extraction in a cost-effective manner is a challenging problem due to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 algn="ctr">
              <a:buSzPct val="100000"/>
              <a:buFont typeface="+mj-lt"/>
              <a:buAutoNum type="arabicParenR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volume, velocity, variety, and veracity</a:t>
            </a:r>
          </a:p>
          <a:p>
            <a:pPr marL="514350" indent="-514350" algn="ctr">
              <a:buSzPct val="100000"/>
              <a:buFont typeface="+mj-lt"/>
              <a:buAutoNum type="arabicParenR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variation in data structure and content</a:t>
            </a:r>
          </a:p>
          <a:p>
            <a:pPr marL="514350" indent="-514350" algn="ctr">
              <a:buSzPct val="100000"/>
              <a:buFont typeface="+mj-lt"/>
              <a:buAutoNum type="arabicParenR"/>
            </a:pPr>
            <a:r>
              <a:rPr lang="it-IT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need for real-time BI</a:t>
            </a:r>
          </a:p>
          <a:p>
            <a:pPr marL="342900" indent="-342900">
              <a:buAutoNum type="arabicParenR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table compares the commonly used data import technologies based on the type of data ingested.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EB5639-9680-E31D-100F-12D719A6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00" y="3774888"/>
            <a:ext cx="7257032" cy="26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Proposed data lakehouse architecture </a:t>
            </a: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D201CC-AB37-36C0-BD56-9E327195E9CF}"/>
              </a:ext>
            </a:extLst>
          </p:cNvPr>
          <p:cNvSpPr txBox="1"/>
          <p:nvPr/>
        </p:nvSpPr>
        <p:spPr>
          <a:xfrm>
            <a:off x="2666063" y="1060585"/>
            <a:ext cx="3143610" cy="249299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it-IT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FINAL LAKEHOUSE ARCHITECTURE</a:t>
            </a:r>
          </a:p>
          <a:p>
            <a:pPr marL="0" indent="0" algn="ctr">
              <a:buNone/>
            </a:pPr>
            <a:endParaRPr lang="it-IT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4" name="Immagine 13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792DB7EC-6FD5-2C6E-DFCB-4D9D9AED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7009"/>
            <a:ext cx="9144000" cy="38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/>
              <a:t>Conclusions and Future Works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981075"/>
            <a:ext cx="82296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045228-1366-7559-E54F-B7917041F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17" y="1755033"/>
            <a:ext cx="5433606" cy="4620192"/>
          </a:xfrm>
          <a:prstGeom prst="rect">
            <a:avLst/>
          </a:prstGeom>
        </p:spPr>
      </p:pic>
      <p:pic>
        <p:nvPicPr>
          <p:cNvPr id="5" name="Elemento grafico 4" descr="Badge 9 con riempimento a tinta unita">
            <a:extLst>
              <a:ext uri="{FF2B5EF4-FFF2-40B4-BE49-F238E27FC236}">
                <a16:creationId xmlns:a16="http://schemas.microsoft.com/office/drawing/2014/main" id="{A90551AA-DCB5-3A47-F196-47FA3024E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598" y="1366791"/>
            <a:ext cx="388242" cy="388242"/>
          </a:xfrm>
          <a:prstGeom prst="rect">
            <a:avLst/>
          </a:prstGeom>
        </p:spPr>
      </p:pic>
      <p:sp>
        <p:nvSpPr>
          <p:cNvPr id="2" name="Segnaposto testo 6">
            <a:extLst>
              <a:ext uri="{FF2B5EF4-FFF2-40B4-BE49-F238E27FC236}">
                <a16:creationId xmlns:a16="http://schemas.microsoft.com/office/drawing/2014/main" id="{50657069-040A-F816-582E-0968EE03F5CF}"/>
              </a:ext>
            </a:extLst>
          </p:cNvPr>
          <p:cNvSpPr txBox="1">
            <a:spLocks/>
          </p:cNvSpPr>
          <p:nvPr/>
        </p:nvSpPr>
        <p:spPr>
          <a:xfrm>
            <a:off x="777186" y="902212"/>
            <a:ext cx="3026861" cy="430857"/>
          </a:xfrm>
          <a:prstGeom prst="rect">
            <a:avLst/>
          </a:prstGeom>
          <a:ln w="1905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Noto Sans Symbols"/>
              <a:buNone/>
            </a:pPr>
            <a:r>
              <a:rPr lang="it-IT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Overview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of DL, DW and </a:t>
            </a:r>
            <a:r>
              <a:rPr lang="it-IT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DLHs</a:t>
            </a:r>
            <a:endParaRPr lang="it-IT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3280FBB1-8219-7D88-3F0E-6AEFA4DBE226}"/>
              </a:ext>
            </a:extLst>
          </p:cNvPr>
          <p:cNvSpPr txBox="1">
            <a:spLocks/>
          </p:cNvSpPr>
          <p:nvPr/>
        </p:nvSpPr>
        <p:spPr>
          <a:xfrm>
            <a:off x="7063934" y="909777"/>
            <a:ext cx="1622866" cy="430857"/>
          </a:xfrm>
          <a:prstGeom prst="rect">
            <a:avLst/>
          </a:prstGeom>
          <a:ln w="1905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Noto Sans Symbols"/>
              <a:buNone/>
            </a:pP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Future Works</a:t>
            </a:r>
          </a:p>
        </p:txBody>
      </p:sp>
      <p:sp>
        <p:nvSpPr>
          <p:cNvPr id="6" name="Google Shape;52;p11">
            <a:extLst>
              <a:ext uri="{FF2B5EF4-FFF2-40B4-BE49-F238E27FC236}">
                <a16:creationId xmlns:a16="http://schemas.microsoft.com/office/drawing/2014/main" id="{C0E46BDB-8A70-4DEE-35D8-5705B1CC0DFE}"/>
              </a:ext>
            </a:extLst>
          </p:cNvPr>
          <p:cNvSpPr txBox="1">
            <a:spLocks/>
          </p:cNvSpPr>
          <p:nvPr/>
        </p:nvSpPr>
        <p:spPr>
          <a:xfrm>
            <a:off x="5890806" y="1518485"/>
            <a:ext cx="3102318" cy="485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algn="ctr"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</a:endParaRPr>
          </a:p>
          <a:p>
            <a:pPr marL="139700" indent="0" algn="ctr"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</a:rPr>
              <a:t>Develop:</a:t>
            </a:r>
          </a:p>
          <a:p>
            <a:pPr marL="482600" indent="-342900" algn="ctr">
              <a:buSzPct val="100000"/>
              <a:buAutoNum type="arabicPeriod"/>
            </a:pPr>
            <a:r>
              <a:rPr lang="en-US" sz="1800" dirty="0">
                <a:latin typeface="Times New Roman" panose="02020603050405020304" pitchFamily="18" charset="0"/>
              </a:rPr>
              <a:t>An </a:t>
            </a:r>
            <a:r>
              <a:rPr lang="en-US" sz="1800" u="sng" dirty="0">
                <a:latin typeface="Times New Roman" panose="02020603050405020304" pitchFamily="18" charset="0"/>
              </a:rPr>
              <a:t>advanced and intelligent data ingestion </a:t>
            </a:r>
            <a:r>
              <a:rPr lang="en-US" sz="1800" dirty="0">
                <a:latin typeface="Times New Roman" panose="02020603050405020304" pitchFamily="18" charset="0"/>
              </a:rPr>
              <a:t>pipeline with knowledge extraction and linking capabilities.</a:t>
            </a:r>
          </a:p>
          <a:p>
            <a:pPr marL="482600" indent="-342900" algn="ctr">
              <a:buSzPct val="100000"/>
              <a:buAutoNum type="arabicPeriod"/>
            </a:pPr>
            <a:r>
              <a:rPr lang="en-US" sz="1800" u="sng" dirty="0">
                <a:latin typeface="Times New Roman" panose="02020603050405020304" pitchFamily="18" charset="0"/>
              </a:rPr>
              <a:t>A data profiling method</a:t>
            </a:r>
            <a:r>
              <a:rPr lang="en-US" sz="1800" dirty="0">
                <a:latin typeface="Times New Roman" panose="02020603050405020304" pitchFamily="18" charset="0"/>
              </a:rPr>
              <a:t> to capture the significant and anomalous data to reduce storage footprint and enhancing data linking capabilities</a:t>
            </a:r>
          </a:p>
          <a:p>
            <a:pPr marL="482600" indent="-342900" algn="ctr">
              <a:buSzPct val="100000"/>
              <a:buAutoNum type="arabicPeriod"/>
            </a:pPr>
            <a:r>
              <a:rPr lang="en-US" sz="1800" u="sng" dirty="0">
                <a:latin typeface="Times New Roman" panose="02020603050405020304" pitchFamily="18" charset="0"/>
              </a:rPr>
              <a:t>A knowledge graph </a:t>
            </a:r>
            <a:r>
              <a:rPr lang="en-US" sz="1800" dirty="0">
                <a:latin typeface="Times New Roman" panose="02020603050405020304" pitchFamily="18" charset="0"/>
              </a:rPr>
              <a:t>to augment the metadata management in LH. </a:t>
            </a:r>
            <a:endParaRPr lang="en-US" sz="1800" dirty="0">
              <a:solidFill>
                <a:schemeClr val="dk1"/>
              </a:solidFill>
            </a:endParaRPr>
          </a:p>
          <a:p>
            <a:pPr marL="482600" indent="-342900" algn="ctr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3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292608" y="811339"/>
            <a:ext cx="8394192" cy="611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[1]</a:t>
            </a:r>
            <a:r>
              <a:rPr lang="en-US" sz="1600" b="0" i="0" u="sng" strike="noStrike" dirty="0">
                <a:solidFill>
                  <a:srgbClr val="006699"/>
                </a:solidFill>
                <a:effectLst/>
                <a:latin typeface="+mj-lt"/>
                <a:hlinkClick r:id="rId3"/>
              </a:rPr>
              <a:t> </a:t>
            </a:r>
            <a:r>
              <a:rPr lang="en-US" sz="1600" b="0" i="0" u="none" strike="noStrike" dirty="0">
                <a:solidFill>
                  <a:srgbClr val="006699"/>
                </a:solidFill>
                <a:effectLst/>
                <a:latin typeface="+mj-lt"/>
                <a:hlinkClick r:id="rId3"/>
              </a:rPr>
              <a:t>A. A. Harby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; </a:t>
            </a:r>
            <a:r>
              <a:rPr lang="en-US" sz="1600" dirty="0">
                <a:solidFill>
                  <a:srgbClr val="006699"/>
                </a:solidFill>
                <a:latin typeface="+mj-lt"/>
                <a:hlinkClick r:id="rId4"/>
              </a:rPr>
              <a:t>F. </a:t>
            </a:r>
            <a:r>
              <a:rPr lang="en-US" sz="1600" b="0" i="0" u="none" strike="noStrike" dirty="0">
                <a:solidFill>
                  <a:srgbClr val="006699"/>
                </a:solidFill>
                <a:effectLst/>
                <a:latin typeface="+mj-lt"/>
                <a:hlinkClick r:id="rId4"/>
              </a:rPr>
              <a:t>Zulkernine</a:t>
            </a:r>
            <a:r>
              <a:rPr lang="en-US" sz="1600" u="sng" dirty="0">
                <a:solidFill>
                  <a:schemeClr val="hlink"/>
                </a:solidFill>
                <a:latin typeface="+mj-lt"/>
              </a:rPr>
              <a:t>, From Data Warehouse to Lakehouse: A Comparative Review, IEEE 2022.</a:t>
            </a: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dirty="0">
                <a:latin typeface="+mj-lt"/>
              </a:rPr>
              <a:t>[2] </a:t>
            </a:r>
            <a:r>
              <a:rPr lang="en-US" sz="1600" b="0" i="0" u="none" strike="noStrike" baseline="0" dirty="0">
                <a:latin typeface="+mj-lt"/>
                <a:hlinkClick r:id="rId5"/>
              </a:rPr>
              <a:t>Inmon, W. H. (1995). What is a data warehouse. Prism Tech Topic, 1(1), 1-5.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dirty="0">
                <a:latin typeface="+mj-lt"/>
              </a:rPr>
              <a:t>[3] </a:t>
            </a:r>
            <a:r>
              <a:rPr lang="en-US" sz="1600" b="0" i="0" u="none" strike="noStrike" baseline="0" dirty="0">
                <a:latin typeface="+mj-lt"/>
                <a:hlinkClick r:id="rId6"/>
              </a:rPr>
              <a:t>Dixon J (2010) Pentaho, hadoop, and data lakes. 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dirty="0">
                <a:latin typeface="+mj-lt"/>
              </a:rPr>
              <a:t>[4] </a:t>
            </a:r>
            <a:r>
              <a:rPr lang="en-US" sz="1600" b="0" i="0" u="none" strike="noStrike" baseline="0" dirty="0">
                <a:latin typeface="+mj-lt"/>
                <a:hlinkClick r:id="rId7"/>
              </a:rPr>
              <a:t>Yang, Q., Ge, M., &amp; Helfert, M. (2019). Analysis of Data Warehouse Architectures: Modeling and Classification. In ICEIS (2) (pp. 604-611).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b="0" i="0" u="none" strike="noStrike" baseline="0" dirty="0">
                <a:latin typeface="+mj-lt"/>
              </a:rPr>
              <a:t>[</a:t>
            </a:r>
            <a:r>
              <a:rPr lang="en-US" sz="1600" dirty="0">
                <a:latin typeface="+mj-lt"/>
              </a:rPr>
              <a:t>5] </a:t>
            </a:r>
            <a:r>
              <a:rPr lang="en-US" sz="1600" b="0" i="0" u="none" strike="noStrike" baseline="0" dirty="0">
                <a:latin typeface="+mj-lt"/>
                <a:hlinkClick r:id="rId8"/>
              </a:rPr>
              <a:t>Farid, M., Roatis, A., Ilyas, I. F., Hoffmann, H. F., &amp; Chu, X. (2016, June). CLAMS: bringing quality to data lakes. In Proceedings of the 2016 International Conference on Management of Data</a:t>
            </a:r>
            <a:r>
              <a:rPr lang="en-US" sz="1600" b="0" i="0" u="none" strike="noStrike" baseline="0" dirty="0">
                <a:latin typeface="+mj-lt"/>
              </a:rPr>
              <a:t> .</a:t>
            </a: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dirty="0">
                <a:latin typeface="+mj-lt"/>
              </a:rPr>
              <a:t>[6] </a:t>
            </a:r>
            <a:r>
              <a:rPr lang="it-IT" sz="1600" b="0" i="0" u="none" strike="noStrike" baseline="0" dirty="0">
                <a:latin typeface="+mj-lt"/>
                <a:hlinkClick r:id="rId9"/>
              </a:rPr>
              <a:t>Mathis, C. (2017). Data lakes. Datenbank-Spektrum, 17(3), 289-293.</a:t>
            </a:r>
            <a:endParaRPr lang="en-US" sz="16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b="0" i="0" u="none" strike="noStrike" baseline="0" dirty="0">
                <a:latin typeface="+mj-lt"/>
              </a:rPr>
              <a:t>[7] </a:t>
            </a:r>
            <a:r>
              <a:rPr lang="en-US" sz="1600" b="0" i="0" u="none" strike="noStrike" baseline="0" dirty="0">
                <a:latin typeface="+mj-lt"/>
                <a:hlinkClick r:id="rId10"/>
              </a:rPr>
              <a:t>Sarrel</a:t>
            </a:r>
            <a:r>
              <a:rPr lang="en-US" sz="1600" dirty="0">
                <a:latin typeface="+mj-lt"/>
                <a:hlinkClick r:id="rId10"/>
              </a:rPr>
              <a:t>, M.</a:t>
            </a:r>
            <a:r>
              <a:rPr lang="en-US" sz="1600" b="0" i="0" u="none" strike="noStrike" baseline="0" dirty="0">
                <a:latin typeface="+mj-lt"/>
                <a:hlinkClick r:id="rId10"/>
              </a:rPr>
              <a:t> (2022). Digging Deeper into Iceberg: ACID Transactions on Tables. 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latin typeface="+mj-lt"/>
              </a:rPr>
              <a:t>[8] </a:t>
            </a:r>
            <a:r>
              <a:rPr lang="it-IT" sz="1600" dirty="0">
                <a:latin typeface="+mj-lt"/>
                <a:hlinkClick r:id="rId11"/>
              </a:rPr>
              <a:t>Dalaleli,N (2021). Delta Lake - ACID Transactions.</a:t>
            </a:r>
            <a:endParaRPr lang="it-IT" sz="16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None/>
            </a:pPr>
            <a:r>
              <a:rPr lang="it-IT" sz="1600" dirty="0">
                <a:solidFill>
                  <a:schemeClr val="dk1"/>
                </a:solidFill>
                <a:latin typeface="+mj-lt"/>
              </a:rPr>
              <a:t>[9] </a:t>
            </a:r>
            <a:r>
              <a:rPr lang="it-IT" sz="1600" dirty="0">
                <a:solidFill>
                  <a:schemeClr val="dk1"/>
                </a:solidFill>
                <a:latin typeface="+mj-lt"/>
                <a:hlinkClick r:id="rId12"/>
              </a:rPr>
              <a:t>Logunova, I (2022). </a:t>
            </a:r>
            <a:r>
              <a:rPr lang="en-US" sz="1600" dirty="0">
                <a:solidFill>
                  <a:schemeClr val="dk1"/>
                </a:solidFill>
                <a:latin typeface="+mj-lt"/>
                <a:hlinkClick r:id="rId12"/>
              </a:rPr>
              <a:t>Data Warehouses vs. Data Lakes vs. Data </a:t>
            </a:r>
            <a:r>
              <a:rPr lang="en-US" sz="1600" dirty="0" err="1">
                <a:solidFill>
                  <a:schemeClr val="dk1"/>
                </a:solidFill>
                <a:latin typeface="+mj-lt"/>
                <a:hlinkClick r:id="rId12"/>
              </a:rPr>
              <a:t>Lakehouses</a:t>
            </a:r>
            <a:r>
              <a:rPr lang="en-US" sz="1600" dirty="0">
                <a:solidFill>
                  <a:schemeClr val="dk1"/>
                </a:solidFill>
                <a:latin typeface="+mj-lt"/>
                <a:hlinkClick r:id="rId12"/>
              </a:rPr>
              <a:t>.</a:t>
            </a: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</a:rPr>
              <a:t>[10] </a:t>
            </a:r>
            <a:r>
              <a:rPr lang="en-US" sz="1600" dirty="0">
                <a:solidFill>
                  <a:schemeClr val="dk1"/>
                </a:solidFill>
                <a:latin typeface="+mj-lt"/>
                <a:hlinkClick r:id="rId13"/>
              </a:rPr>
              <a:t>Altexsoft, 2021. Data Lakehouse: Concept, Key Features, and Architecture Layers.</a:t>
            </a:r>
            <a:endParaRPr lang="en-US" sz="16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Extra Slide</a:t>
            </a:r>
            <a:endParaRPr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292608" y="592812"/>
            <a:ext cx="8851392" cy="611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i="1" dirty="0">
                <a:solidFill>
                  <a:schemeClr val="dk1"/>
                </a:solidFill>
                <a:latin typeface="+mj-lt"/>
              </a:rPr>
              <a:t> 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Source: https://nifi.apache.org/assets/images/flow.png</a:t>
            </a:r>
          </a:p>
        </p:txBody>
      </p:sp>
      <p:pic>
        <p:nvPicPr>
          <p:cNvPr id="3" name="Immagine 2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C1B9058F-6BFD-7522-8551-F39D06A6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760"/>
            <a:ext cx="9144000" cy="4797028"/>
          </a:xfrm>
          <a:prstGeom prst="rect">
            <a:avLst/>
          </a:prstGeom>
        </p:spPr>
      </p:pic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29C44FC9-32F0-384F-0DF7-67FAA850E996}"/>
              </a:ext>
            </a:extLst>
          </p:cNvPr>
          <p:cNvSpPr txBox="1">
            <a:spLocks/>
          </p:cNvSpPr>
          <p:nvPr/>
        </p:nvSpPr>
        <p:spPr>
          <a:xfrm>
            <a:off x="2984677" y="818776"/>
            <a:ext cx="3026861" cy="430857"/>
          </a:xfrm>
          <a:prstGeom prst="rect">
            <a:avLst/>
          </a:prstGeom>
          <a:ln w="1905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Noto Sans Symbols"/>
              <a:buNone/>
            </a:pPr>
            <a:r>
              <a:rPr lang="it-IT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Example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Graph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of APACHE nifi</a:t>
            </a:r>
          </a:p>
        </p:txBody>
      </p:sp>
    </p:spTree>
    <p:extLst>
      <p:ext uri="{BB962C8B-B14F-4D97-AF65-F5344CB8AC3E}">
        <p14:creationId xmlns:p14="http://schemas.microsoft.com/office/powerpoint/2010/main" val="184853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064" y="981075"/>
            <a:ext cx="8229600" cy="514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Digital information systems nowadays continuously generate an enormous amount of data.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data needs to be stored </a:t>
            </a:r>
            <a:r>
              <a:rPr lang="en-US" sz="2400" dirty="0">
                <a:latin typeface="Times New Roman" panose="02020603050405020304" pitchFamily="18" charset="0"/>
              </a:rPr>
              <a:t>in an efficient way and requires also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ingestion and knowledge extraction capabilities.</a:t>
            </a:r>
          </a:p>
          <a:p>
            <a:pPr marL="0" indent="0" algn="just">
              <a:buNone/>
            </a:pPr>
            <a:br>
              <a:rPr lang="en-US" sz="2400" dirty="0">
                <a:latin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</a:rPr>
              <a:t>There are different ways to manage all this data: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 algn="ctr"/>
            <a:r>
              <a:rPr lang="en-US" sz="2400" b="1" dirty="0">
                <a:latin typeface="Times New Roman" panose="02020603050405020304" pitchFamily="18" charset="0"/>
              </a:rPr>
              <a:t>Big Data Storage System</a:t>
            </a:r>
          </a:p>
          <a:p>
            <a:pPr marL="285750" indent="-285750" algn="ctr"/>
            <a:r>
              <a:rPr lang="en-US" sz="2400" b="1" dirty="0">
                <a:latin typeface="Times New Roman" panose="02020603050405020304" pitchFamily="18" charset="0"/>
              </a:rPr>
              <a:t>Data Warehouses</a:t>
            </a:r>
          </a:p>
          <a:p>
            <a:pPr marL="285750" indent="-285750" algn="ctr"/>
            <a:r>
              <a:rPr lang="en-US" sz="2400" b="1" dirty="0">
                <a:latin typeface="Times New Roman" panose="02020603050405020304" pitchFamily="18" charset="0"/>
              </a:rPr>
              <a:t>Data Lakes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292608" y="1017651"/>
            <a:ext cx="8641080" cy="563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But the problem is to find a good way to use them, because of they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weaknesses</a:t>
            </a:r>
            <a:r>
              <a:rPr lang="it-IT" sz="2400" dirty="0">
                <a:latin typeface="Times New Roman" panose="02020603050405020304" pitchFamily="18" charset="0"/>
              </a:rPr>
              <a:t>. </a:t>
            </a: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pace of technological progress has revolutionized the way we generate, collect and process big data.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The problem is that Big Data originates from multiple sources are complex, mixed and unstructured and them arrives a varying speeds.</a:t>
            </a:r>
            <a:br>
              <a:rPr lang="en-US" sz="2400" dirty="0">
                <a:latin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Also, the </a:t>
            </a:r>
            <a:r>
              <a:rPr lang="en-US" sz="2400" b="1" dirty="0">
                <a:latin typeface="Times New Roman" panose="02020603050405020304" pitchFamily="18" charset="0"/>
              </a:rPr>
              <a:t>ETL</a:t>
            </a:r>
            <a:r>
              <a:rPr lang="en-US" sz="2400" dirty="0">
                <a:latin typeface="Times New Roman" panose="02020603050405020304" pitchFamily="18" charset="0"/>
              </a:rPr>
              <a:t> (Extract, Transform and Load) cannot support high-speed data ingestion and handle variations in the structure.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269748" y="856457"/>
            <a:ext cx="8604504" cy="491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1990s, Data Warehouses gained popularity thanks to the ETL process</a:t>
            </a:r>
            <a:r>
              <a:rPr lang="it-IT" sz="2400" dirty="0">
                <a:latin typeface="Times New Roman" panose="02020603050405020304" pitchFamily="18" charset="0"/>
              </a:rPr>
              <a:t>es, extracting, trasforming and loading all informations from multiple data sources.</a:t>
            </a:r>
            <a:endParaRPr lang="it-IT" sz="2400" u="sng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sz="2400" dirty="0">
                <a:latin typeface="Times New Roman" panose="02020603050405020304" pitchFamily="18" charset="0"/>
              </a:rPr>
              <a:t>Also, Data Warehouses integrated tools like </a:t>
            </a:r>
            <a:r>
              <a:rPr lang="it-IT" sz="2400" b="1" dirty="0">
                <a:latin typeface="Times New Roman" panose="02020603050405020304" pitchFamily="18" charset="0"/>
              </a:rPr>
              <a:t>Business</a:t>
            </a:r>
            <a:r>
              <a:rPr lang="it-IT" sz="2400" dirty="0">
                <a:latin typeface="Times New Roman" panose="02020603050405020304" pitchFamily="18" charset="0"/>
              </a:rPr>
              <a:t> </a:t>
            </a:r>
            <a:r>
              <a:rPr lang="it-IT" sz="2400" b="1" dirty="0">
                <a:latin typeface="Times New Roman" panose="02020603050405020304" pitchFamily="18" charset="0"/>
              </a:rPr>
              <a:t>Intelligence</a:t>
            </a:r>
            <a:r>
              <a:rPr lang="it-IT" sz="2400" dirty="0">
                <a:latin typeface="Times New Roman" panose="02020603050405020304" pitchFamily="18" charset="0"/>
              </a:rPr>
              <a:t> (</a:t>
            </a:r>
            <a:r>
              <a:rPr lang="it-IT" sz="2400" b="1" dirty="0">
                <a:latin typeface="Times New Roman" panose="02020603050405020304" pitchFamily="18" charset="0"/>
              </a:rPr>
              <a:t>BI</a:t>
            </a:r>
            <a:r>
              <a:rPr lang="it-IT" sz="2400" dirty="0">
                <a:latin typeface="Times New Roman" panose="02020603050405020304" pitchFamily="18" charset="0"/>
              </a:rPr>
              <a:t>). It could </a:t>
            </a:r>
            <a:r>
              <a:rPr lang="en-GB" sz="2400" dirty="0">
                <a:latin typeface="Times New Roman" panose="02020603050405020304" pitchFamily="18" charset="0"/>
              </a:rPr>
              <a:t>offer</a:t>
            </a:r>
            <a:r>
              <a:rPr lang="it-IT" sz="2400" dirty="0">
                <a:latin typeface="Times New Roman" panose="02020603050405020304" pitchFamily="18" charset="0"/>
              </a:rPr>
              <a:t> a </a:t>
            </a:r>
            <a:r>
              <a:rPr lang="en-US" sz="2400" dirty="0">
                <a:latin typeface="Times New Roman" panose="02020603050405020304" pitchFamily="18" charset="0"/>
              </a:rPr>
              <a:t>fast execution of complex frequent analytical queries to generate insights for business decisions.</a:t>
            </a:r>
            <a:endParaRPr lang="it-IT" sz="2400" dirty="0">
              <a:latin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BB4ACC-9C86-E953-3298-FB372AFD9FC7}"/>
              </a:ext>
            </a:extLst>
          </p:cNvPr>
          <p:cNvSpPr txBox="1"/>
          <p:nvPr/>
        </p:nvSpPr>
        <p:spPr>
          <a:xfrm>
            <a:off x="3207763" y="3553618"/>
            <a:ext cx="2644397" cy="33855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Warehouse 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rchitecture</a:t>
            </a:r>
          </a:p>
        </p:txBody>
      </p:sp>
      <p:pic>
        <p:nvPicPr>
          <p:cNvPr id="3" name="Immagine 2" descr="Immagine che contiene testo, schermata, cerchio, Carattere&#10;&#10;Descrizione generata automaticamente">
            <a:extLst>
              <a:ext uri="{FF2B5EF4-FFF2-40B4-BE49-F238E27FC236}">
                <a16:creationId xmlns:a16="http://schemas.microsoft.com/office/drawing/2014/main" id="{F65FC5BF-518B-C060-3A38-940FA40B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28" y="4052245"/>
            <a:ext cx="6867144" cy="253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12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288036" y="999363"/>
            <a:ext cx="8567928" cy="522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it-IT" sz="2400" dirty="0">
                <a:latin typeface="Times New Roman" panose="02020603050405020304" pitchFamily="18" charset="0"/>
              </a:rPr>
              <a:t>With the born of Big Data, Data Warehouse couldn’t afford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high-speed and high-volume data from social media (because they can contain images, text, and audio, or data from multiple connected devices or IoT.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Those data must be ingested, processed, and linked in near real-time for just-in-time decision support.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sz="2400" dirty="0">
                <a:latin typeface="Times New Roman" panose="02020603050405020304" pitchFamily="18" charset="0"/>
              </a:rPr>
              <a:t>But in the last twenty years </a:t>
            </a:r>
            <a:r>
              <a:rPr lang="en-US" sz="2400" b="1" dirty="0">
                <a:latin typeface="Times New Roman" panose="02020603050405020304" pitchFamily="18" charset="0"/>
              </a:rPr>
              <a:t>Data Lakes 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</a:rPr>
              <a:t>DL</a:t>
            </a:r>
            <a:r>
              <a:rPr lang="en-US" sz="2400" dirty="0">
                <a:latin typeface="Times New Roman" panose="02020603050405020304" pitchFamily="18" charset="0"/>
              </a:rPr>
              <a:t>) evolved to support the storage requirements of high-speed hybrid unstructured data.</a:t>
            </a:r>
            <a:br>
              <a:rPr lang="en-US" sz="2400" dirty="0">
                <a:latin typeface="Times New Roman" panose="02020603050405020304" pitchFamily="18" charset="0"/>
              </a:rPr>
            </a:br>
            <a:r>
              <a:rPr lang="en-US" sz="2400" u="sng" dirty="0">
                <a:latin typeface="Times New Roman" panose="02020603050405020304" pitchFamily="18" charset="0"/>
              </a:rPr>
              <a:t>Data lake structure permits to use </a:t>
            </a:r>
            <a:r>
              <a:rPr lang="en-US" sz="24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structured, unstructured, and semi-structured data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thanks to a metadata management system that enables data discovery, governance, data preparation, and cleansing.</a:t>
            </a:r>
          </a:p>
        </p:txBody>
      </p:sp>
    </p:spTree>
    <p:extLst>
      <p:ext uri="{BB962C8B-B14F-4D97-AF65-F5344CB8AC3E}">
        <p14:creationId xmlns:p14="http://schemas.microsoft.com/office/powerpoint/2010/main" val="38033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F1CF1A7-FD2C-CCC1-32C2-8EADF8635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55466" y="833577"/>
            <a:ext cx="2258569" cy="43085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39700" indent="0">
              <a:buNone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Lake 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rchitecture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2681F6-47FB-66AE-DD11-9AB13F3D1A58}"/>
              </a:ext>
            </a:extLst>
          </p:cNvPr>
          <p:cNvSpPr txBox="1"/>
          <p:nvPr/>
        </p:nvSpPr>
        <p:spPr>
          <a:xfrm>
            <a:off x="249174" y="4114183"/>
            <a:ext cx="86456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Data Lake technology has led to a new problem: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ended up turning into data swamps due to the delay in processing the raw data. This delay has caused a waste of resources and a loss of value.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combine the capabilities of DL and DW a new solution was born: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Lakehouse (LH).</a:t>
            </a:r>
          </a:p>
          <a:p>
            <a:pPr algn="just"/>
            <a:endParaRPr lang="it-IT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53C45D47-C8E3-673E-1331-0C6AAA38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50" y="1364644"/>
            <a:ext cx="5943600" cy="264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08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Overview and related work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23987" y="966216"/>
            <a:ext cx="4284770" cy="557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None/>
            </a:pPr>
            <a:r>
              <a:rPr lang="it-IT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(DW)</a:t>
            </a:r>
            <a:endParaRPr lang="it-IT" sz="22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 is a time-variant, subject-oriented, integrated, and nonvolatile collection of data that aids management's decision-making process”</a:t>
            </a:r>
            <a:r>
              <a:rPr lang="it-IT" sz="2000" b="1" i="0" u="none" strike="noStrik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it-IT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Inmon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Yang</a:t>
            </a:r>
            <a:r>
              <a:rPr lang="it-IT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et.al</a:t>
            </a:r>
            <a:r>
              <a:rPr lang="it-IT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studied the modeling the categorization of DWs:</a:t>
            </a:r>
            <a:endParaRPr lang="it-IT" sz="20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and data integration </a:t>
            </a: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Improving data quality</a:t>
            </a: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 data management </a:t>
            </a: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Big data management</a:t>
            </a:r>
            <a:endParaRPr lang="it-IT" sz="20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Metadata management</a:t>
            </a: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 data management</a:t>
            </a:r>
            <a:endParaRPr sz="20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Google Shape;46;p10">
            <a:extLst>
              <a:ext uri="{FF2B5EF4-FFF2-40B4-BE49-F238E27FC236}">
                <a16:creationId xmlns:a16="http://schemas.microsoft.com/office/drawing/2014/main" id="{B4A9F86A-0391-DA53-16C8-7701B8BDBBC7}"/>
              </a:ext>
            </a:extLst>
          </p:cNvPr>
          <p:cNvSpPr txBox="1">
            <a:spLocks/>
          </p:cNvSpPr>
          <p:nvPr/>
        </p:nvSpPr>
        <p:spPr>
          <a:xfrm>
            <a:off x="4904883" y="963168"/>
            <a:ext cx="4209288" cy="5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Noto Sans Symbols"/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Lake (DL)</a:t>
            </a:r>
            <a:endParaRPr lang="en-US" sz="2200" b="1" dirty="0">
              <a:solidFill>
                <a:srgbClr val="FF0000"/>
              </a:solidFill>
            </a:endParaRPr>
          </a:p>
          <a:p>
            <a:pPr marL="13970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“A solution to address the </a:t>
            </a: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shortcomings of the DW</a:t>
            </a:r>
            <a:r>
              <a:rPr lang="en-US" sz="2000" b="1" i="0" u="none" strike="noStrike" baseline="0" dirty="0">
                <a:solidFill>
                  <a:schemeClr val="dk1"/>
                </a:solidFill>
                <a:latin typeface="Times New Roman" panose="02020603050405020304" pitchFamily="18" charset="0"/>
              </a:rPr>
              <a:t>”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</a:rPr>
              <a:t> -</a:t>
            </a:r>
            <a:r>
              <a:rPr lang="it-IT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Dixon</a:t>
            </a:r>
          </a:p>
          <a:p>
            <a:pPr marL="0" indent="0">
              <a:buFont typeface="Noto Sans Symbols"/>
              <a:buNone/>
            </a:pP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</a:endParaRPr>
          </a:p>
          <a:p>
            <a:pPr marL="0" indent="0" algn="just"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</a:rPr>
              <a:t> Inmon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</a:rPr>
              <a:t> suggested to raise the level of data organization in a DL into several Data Ponds based on source, purpose, and the type of data as: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Raw data pond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Analog data pond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Application data pond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Textual data pond</a:t>
            </a:r>
          </a:p>
          <a:p>
            <a:pPr marR="500"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Archival data pond</a:t>
            </a:r>
          </a:p>
        </p:txBody>
      </p:sp>
      <p:pic>
        <p:nvPicPr>
          <p:cNvPr id="18" name="Elemento grafico 17" descr="Badge con riempimento a tinta unita">
            <a:extLst>
              <a:ext uri="{FF2B5EF4-FFF2-40B4-BE49-F238E27FC236}">
                <a16:creationId xmlns:a16="http://schemas.microsoft.com/office/drawing/2014/main" id="{E2966779-0156-155E-F18A-301F929B1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1048" y="1984248"/>
            <a:ext cx="407670" cy="407670"/>
          </a:xfrm>
          <a:prstGeom prst="rect">
            <a:avLst/>
          </a:prstGeom>
        </p:spPr>
      </p:pic>
      <p:pic>
        <p:nvPicPr>
          <p:cNvPr id="20" name="Elemento grafico 19" descr="Badge 1 con riempimento a tinta unita">
            <a:extLst>
              <a:ext uri="{FF2B5EF4-FFF2-40B4-BE49-F238E27FC236}">
                <a16:creationId xmlns:a16="http://schemas.microsoft.com/office/drawing/2014/main" id="{0F655E62-6D91-3384-BD43-880317110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61" y="2577443"/>
            <a:ext cx="451822" cy="4518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Overview and related work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76072" y="841248"/>
            <a:ext cx="7991856" cy="55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conditioning techniques are applied to make the data in the ponds accessible and useful.</a:t>
            </a:r>
          </a:p>
          <a:p>
            <a:pPr marL="0" indent="0" algn="just">
              <a:buNone/>
            </a:pPr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Farid et al.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presented a data discovery, integrity checking, and constraint definition and enforcement tool called CLAMS: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</a:rPr>
              <a:t>It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combines signals from several sources of many datasets with user input to provide accurate data corrections.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uses a module called Hadoop Distributed File System (HDFS) that </a:t>
            </a:r>
            <a:r>
              <a:rPr lang="en-US" sz="1800" b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can identifies data sources for cleaning and executes information extraction to produce semi-structured datasets. </a:t>
            </a: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Mathis et 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proposed a centralized and scalable DL storage for organizations, which enables knowledge discovery using additional techniques and 3rd party tools</a:t>
            </a:r>
            <a:r>
              <a:rPr lang="en-US" sz="1800" dirty="0">
                <a:latin typeface="Times New Roman" panose="02020603050405020304" pitchFamily="18" charset="0"/>
              </a:rPr>
              <a:t> but </a:t>
            </a:r>
            <a:r>
              <a:rPr lang="en-US" sz="1800" u="sng" dirty="0">
                <a:latin typeface="Times New Roman" panose="02020603050405020304" pitchFamily="18" charset="0"/>
              </a:rPr>
              <a:t>there is</a:t>
            </a:r>
            <a:r>
              <a:rPr lang="en-US" sz="18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no agreed-upon definition of the DL components or architecture.</a:t>
            </a:r>
          </a:p>
          <a:p>
            <a:pPr marL="0" indent="0" algn="just">
              <a:buNone/>
            </a:pPr>
            <a:endParaRPr lang="en-US" sz="1800" b="0" i="0" u="sng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Ravat et al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proposed a functional architecture that addressed the categorization of generic and extensible metadata. To extract information for BI, metadata were used to describe each dataset and to link datasets.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</a:t>
            </a:r>
            <a:r>
              <a:rPr lang="en-US" sz="1800" dirty="0">
                <a:latin typeface="Times New Roman" panose="02020603050405020304" pitchFamily="18" charset="0"/>
              </a:rPr>
              <a:t>s way,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analysts and business intelligence specialists </a:t>
            </a:r>
            <a:r>
              <a:rPr lang="en-US" sz="18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can analyze accessible data to improve, for </a:t>
            </a:r>
            <a:r>
              <a:rPr lang="en-US" sz="1800" u="sng" dirty="0">
                <a:latin typeface="Times New Roman" panose="02020603050405020304" pitchFamily="18" charset="0"/>
              </a:rPr>
              <a:t>example, </a:t>
            </a:r>
            <a:r>
              <a:rPr lang="en-US" sz="18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medical treatments.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Elemento grafico 1" descr="Badge 3 con riempimento a tinta unita">
            <a:extLst>
              <a:ext uri="{FF2B5EF4-FFF2-40B4-BE49-F238E27FC236}">
                <a16:creationId xmlns:a16="http://schemas.microsoft.com/office/drawing/2014/main" id="{C1097BD8-0BEF-051B-8F68-01DC63A1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028" y="1648872"/>
            <a:ext cx="466344" cy="466344"/>
          </a:xfrm>
          <a:prstGeom prst="rect">
            <a:avLst/>
          </a:prstGeom>
        </p:spPr>
      </p:pic>
      <p:pic>
        <p:nvPicPr>
          <p:cNvPr id="3" name="Elemento grafico 2" descr="Badge 4 con riempimento a tinta unita">
            <a:extLst>
              <a:ext uri="{FF2B5EF4-FFF2-40B4-BE49-F238E27FC236}">
                <a16:creationId xmlns:a16="http://schemas.microsoft.com/office/drawing/2014/main" id="{D21D4EF7-1B9E-2830-8CF4-C49892D8D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028" y="3855528"/>
            <a:ext cx="466344" cy="466344"/>
          </a:xfrm>
          <a:prstGeom prst="rect">
            <a:avLst/>
          </a:prstGeom>
        </p:spPr>
      </p:pic>
      <p:pic>
        <p:nvPicPr>
          <p:cNvPr id="4" name="Elemento grafico 3" descr="Badge 5 con riempimento a tinta unita">
            <a:extLst>
              <a:ext uri="{FF2B5EF4-FFF2-40B4-BE49-F238E27FC236}">
                <a16:creationId xmlns:a16="http://schemas.microsoft.com/office/drawing/2014/main" id="{B017833B-9DAF-D196-30AC-B5D6B6958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4028" y="4881275"/>
            <a:ext cx="466344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7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Overview and related work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48056" y="981075"/>
            <a:ext cx="82296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With limited bandwidth, ingesting data from external sources requires </a:t>
            </a:r>
            <a:r>
              <a:rPr lang="en-US" sz="2000" b="0" i="1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 levels of parallelism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no in-depth analysis is performed.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DLs contain so much data and there is no comprehensive schema or catalog, making it difficult to discover data!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Lakehouse (LH)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Shiyal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presented a comprehensive study to identify the key factors influencing the evolution of the DW and DL into the data LH. 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These are the features: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flexible big data storage component of DLs.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structured clean integrated storage of DW.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Components of DL to facilitate data integration, discovery, metadata management, and analytics.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series of big data analytics, artificial intelligence, and machine learning tools can be applied to the data at various stages of processing.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Components of DW to enable Online Analytical Processing (OLAP) queries for BI.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Elemento grafico 3" descr="Badge 6 con riempimento a tinta unita">
            <a:extLst>
              <a:ext uri="{FF2B5EF4-FFF2-40B4-BE49-F238E27FC236}">
                <a16:creationId xmlns:a16="http://schemas.microsoft.com/office/drawing/2014/main" id="{4157AB82-E903-74A1-D165-0902B9429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313" y="3210404"/>
            <a:ext cx="473768" cy="4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5359"/>
      </p:ext>
    </p:extLst>
  </p:cSld>
  <p:clrMapOvr>
    <a:masterClrMapping/>
  </p:clrMapOvr>
</p:sld>
</file>

<file path=ppt/theme/theme1.xml><?xml version="1.0" encoding="utf-8"?>
<a:theme xmlns:a="http://schemas.openxmlformats.org/drawingml/2006/main" name="2_Personalizza struttura">
  <a:themeElements>
    <a:clrScheme name="2_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CF286170E65D4886610895387D2194" ma:contentTypeVersion="2" ma:contentTypeDescription="Creare un nuovo documento." ma:contentTypeScope="" ma:versionID="0e159e598696aad49f0118fe8f654a8d">
  <xsd:schema xmlns:xsd="http://www.w3.org/2001/XMLSchema" xmlns:xs="http://www.w3.org/2001/XMLSchema" xmlns:p="http://schemas.microsoft.com/office/2006/metadata/properties" xmlns:ns3="682a050c-46b8-42f4-b970-aefe220e747a" targetNamespace="http://schemas.microsoft.com/office/2006/metadata/properties" ma:root="true" ma:fieldsID="6d2c549c20a804d8de78b68ee101ceb7" ns3:_="">
    <xsd:import namespace="682a050c-46b8-42f4-b970-aefe220e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a050c-46b8-42f4-b970-aefe220e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56545A-A346-4677-9650-5425365EC8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2a050c-46b8-42f4-b970-aefe220e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76D4E-BD4A-4F0B-9C2B-EEFCC57F17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8C96EE-320E-40AE-89FA-2A1F53CCA8C8}">
  <ds:schemaRefs>
    <ds:schemaRef ds:uri="http://purl.org/dc/terms/"/>
    <ds:schemaRef ds:uri="http://purl.org/dc/dcmitype/"/>
    <ds:schemaRef ds:uri="http://schemas.openxmlformats.org/package/2006/metadata/core-properties"/>
    <ds:schemaRef ds:uri="682a050c-46b8-42f4-b970-aefe220e747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1547</Words>
  <Application>Microsoft Office PowerPoint</Application>
  <PresentationFormat>Presentazione su schermo (4:3)</PresentationFormat>
  <Paragraphs>198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Amasis MT Pro Black</vt:lpstr>
      <vt:lpstr>Arial</vt:lpstr>
      <vt:lpstr>Noto Sans Symbols</vt:lpstr>
      <vt:lpstr>Times New Roman</vt:lpstr>
      <vt:lpstr>2_Personalizza struttura</vt:lpstr>
      <vt:lpstr>From Data Warehouse to Lakehouse: A Comparative  Review  </vt:lpstr>
      <vt:lpstr>Introduction</vt:lpstr>
      <vt:lpstr>Introduction</vt:lpstr>
      <vt:lpstr>Introduction</vt:lpstr>
      <vt:lpstr>Introduction</vt:lpstr>
      <vt:lpstr>Introduction</vt:lpstr>
      <vt:lpstr>Overview and related work</vt:lpstr>
      <vt:lpstr>Overview and related work</vt:lpstr>
      <vt:lpstr>Overview and related work</vt:lpstr>
      <vt:lpstr>Overview and related work</vt:lpstr>
      <vt:lpstr>Examples of DW, DL, &amp; LH </vt:lpstr>
      <vt:lpstr>Data Lakehouse architecture </vt:lpstr>
      <vt:lpstr>Data Lakehouse functionality</vt:lpstr>
      <vt:lpstr>Proposed data lakehouse architecture </vt:lpstr>
      <vt:lpstr>Proposed data lakehouse architecture </vt:lpstr>
      <vt:lpstr>Proposed data lakehouse architecture </vt:lpstr>
      <vt:lpstr>Conclusions and Future Works</vt:lpstr>
      <vt:lpstr>References</vt:lpstr>
      <vt:lpstr>Extra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matte</dc:creator>
  <cp:lastModifiedBy>Matteo TOMA</cp:lastModifiedBy>
  <cp:revision>61</cp:revision>
  <dcterms:modified xsi:type="dcterms:W3CDTF">2023-05-27T12:13:23Z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0x01010002CF286170E65D4886610895387D2194</vt:lpwstr>
  </property>
</Properties>
</file>