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4"/>
  </p:sldMasterIdLst>
  <p:notesMasterIdLst>
    <p:notesMasterId r:id="rId36"/>
  </p:notesMasterIdLst>
  <p:sldIdLst>
    <p:sldId id="256" r:id="rId5"/>
    <p:sldId id="296" r:id="rId6"/>
    <p:sldId id="297" r:id="rId7"/>
    <p:sldId id="299" r:id="rId8"/>
    <p:sldId id="300" r:id="rId9"/>
    <p:sldId id="318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44" r:id="rId18"/>
    <p:sldId id="328" r:id="rId19"/>
    <p:sldId id="345" r:id="rId20"/>
    <p:sldId id="346" r:id="rId21"/>
    <p:sldId id="331" r:id="rId22"/>
    <p:sldId id="332" r:id="rId23"/>
    <p:sldId id="333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16" r:id="rId34"/>
    <p:sldId id="317" r:id="rId3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B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552" autoAdjust="0"/>
  </p:normalViewPr>
  <p:slideViewPr>
    <p:cSldViewPr snapToGrid="0">
      <p:cViewPr varScale="1">
        <p:scale>
          <a:sx n="111" d="100"/>
          <a:sy n="111" d="100"/>
        </p:scale>
        <p:origin x="16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41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14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743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3918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230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208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61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6125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327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046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42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515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859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5629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3309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765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0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7140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08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396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628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47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385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8191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29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28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75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738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714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44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70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39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375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375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953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32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630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819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062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067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4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886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B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2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achine-learning/gan/gan_structure?hl=it" TargetMode="External"/><Relationship Id="rId3" Type="http://schemas.openxmlformats.org/officeDocument/2006/relationships/hyperlink" Target="https://towardsdatascience.com/understanding-variational-autoencoders-vaes-f70510919f73" TargetMode="External"/><Relationship Id="rId7" Type="http://schemas.openxmlformats.org/officeDocument/2006/relationships/hyperlink" Target="https://www.baeldung.com/cs/vae-vs-gan-image-generatio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gendadigitale.eu/cultura-digitale/gan-generative-adversarial-networks-cosa-sono-applicazioni-e-vantaggi/" TargetMode="External"/><Relationship Id="rId5" Type="http://schemas.openxmlformats.org/officeDocument/2006/relationships/hyperlink" Target="https://towardsdatascience.com/understanding-generative-adversarial-networks-gans-cd6e4651a29" TargetMode="External"/><Relationship Id="rId4" Type="http://schemas.openxmlformats.org/officeDocument/2006/relationships/hyperlink" Target="https://ieeexplore.ieee.org/author/3708900135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Immagine che contiene disegno, diagramma, arte, mappa&#10;&#10;Descrizione generata automaticamente">
            <a:extLst>
              <a:ext uri="{FF2B5EF4-FFF2-40B4-BE49-F238E27FC236}">
                <a16:creationId xmlns:a16="http://schemas.microsoft.com/office/drawing/2014/main" id="{2FF4CB35-4580-CFA7-0D25-371E921A18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</a:blip>
          <a:srcRect t="6250"/>
          <a:stretch/>
        </p:blipFill>
        <p:spPr>
          <a:xfrm>
            <a:off x="20" y="0"/>
            <a:ext cx="9143980" cy="6857990"/>
          </a:xfrm>
          <a:prstGeom prst="rect">
            <a:avLst/>
          </a:prstGeom>
        </p:spPr>
      </p:pic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889914" y="4219683"/>
            <a:ext cx="5364169" cy="31019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0" lvl="0">
              <a:spcAft>
                <a:spcPts val="0"/>
              </a:spcAft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Matteo</a:t>
            </a:r>
            <a:r>
              <a:rPr lang="en-US" sz="2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Toma</a:t>
            </a:r>
          </a:p>
          <a:p>
            <a:pPr marR="0" lvl="0">
              <a:spcAft>
                <a:spcPts val="0"/>
              </a:spcAft>
            </a:pP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matteo</a:t>
            </a:r>
            <a:r>
              <a:rPr lang="en-US" sz="2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.</a:t>
            </a: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toma1</a:t>
            </a:r>
            <a:r>
              <a:rPr lang="en-US" sz="2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@studenti.unipr.it</a:t>
            </a:r>
            <a:endParaRPr lang="en-US" sz="26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R="0" lvl="0">
              <a:spcAft>
                <a:spcPts val="0"/>
              </a:spcAft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Science</a:t>
            </a:r>
          </a:p>
          <a:p>
            <a:pPr marR="0" lvl="0">
              <a:spcAft>
                <a:spcPts val="0"/>
              </a:spcAft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2022-2023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096285" y="335011"/>
            <a:ext cx="695142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Variational Auto-Encoders </a:t>
            </a:r>
          </a:p>
          <a:p>
            <a:pPr algn="ctr"/>
            <a:r>
              <a:rPr lang="en-US" sz="4000" b="1" dirty="0"/>
              <a:t>(VAE) </a:t>
            </a:r>
            <a:br>
              <a:rPr lang="en-US" sz="4000" b="1" dirty="0"/>
            </a:br>
            <a:r>
              <a:rPr lang="en-US" sz="4000" b="1" dirty="0"/>
              <a:t>VS</a:t>
            </a:r>
            <a:br>
              <a:rPr lang="en-US" sz="4000" b="1" dirty="0"/>
            </a:br>
            <a:r>
              <a:rPr lang="en-US" sz="4000" b="1" dirty="0"/>
              <a:t>Generative Adversarial Networks </a:t>
            </a:r>
          </a:p>
          <a:p>
            <a:pPr algn="ctr"/>
            <a:r>
              <a:rPr lang="en-US" sz="4000" b="1" dirty="0"/>
              <a:t>(GAN)</a:t>
            </a:r>
            <a:endParaRPr lang="it-IT" sz="4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936907" y="823536"/>
            <a:ext cx="7422090" cy="33004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0" lvl="0" algn="just">
              <a:spcAft>
                <a:spcPts val="0"/>
              </a:spcAft>
            </a:pPr>
            <a:r>
              <a:rPr lang="it-IT" sz="2400" b="0" i="0" dirty="0">
                <a:solidFill>
                  <a:schemeClr val="bg1"/>
                </a:solidFill>
                <a:effectLst/>
              </a:rPr>
              <a:t>Purtroppo, è difficile avere uno spazio latente regolare, poiché esso dipende dalla distribuzione dei dati nello spazio iniziale, dalla dimensione dello spazio latente e dall'architettura del codificatore.</a:t>
            </a:r>
          </a:p>
          <a:p>
            <a:pPr marR="0" lvl="0" algn="just">
              <a:spcAft>
                <a:spcPts val="0"/>
              </a:spcAft>
            </a:pPr>
            <a:r>
              <a:rPr lang="it-IT" sz="2400" b="0" i="0" dirty="0">
                <a:solidFill>
                  <a:schemeClr val="bg1"/>
                </a:solidFill>
                <a:effectLst/>
              </a:rPr>
              <a:t>Inoltre, se </a:t>
            </a:r>
            <a:r>
              <a:rPr lang="it-IT" sz="2400" dirty="0">
                <a:solidFill>
                  <a:schemeClr val="bg1"/>
                </a:solidFill>
              </a:rPr>
              <a:t>si desse all’autoencoder un elevato grado di libertà,</a:t>
            </a:r>
            <a:r>
              <a:rPr lang="it-IT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it-IT" sz="2400" dirty="0">
                <a:solidFill>
                  <a:schemeClr val="bg1"/>
                </a:solidFill>
              </a:rPr>
              <a:t>ci sarebbe</a:t>
            </a:r>
            <a:r>
              <a:rPr lang="it-IT" sz="2400" b="1" i="0" dirty="0">
                <a:solidFill>
                  <a:schemeClr val="bg1"/>
                </a:solidFill>
                <a:effectLst/>
              </a:rPr>
              <a:t> un grave overfitting,</a:t>
            </a:r>
            <a:r>
              <a:rPr lang="it-IT" sz="2400" b="0" i="0" dirty="0">
                <a:solidFill>
                  <a:schemeClr val="bg1"/>
                </a:solidFill>
                <a:effectLst/>
              </a:rPr>
              <a:t> che implica che alcuni punti dello spazio latente forniranno contenuti privi di significato una volta decodificato. 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Autocodificatori Variazionali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AD4483B7-06F8-96D3-AF14-CD17F3FBF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52" y="4124028"/>
            <a:ext cx="7618567" cy="2631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04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67565" y="948083"/>
            <a:ext cx="8284730" cy="488405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85000" lnSpcReduction="10000"/>
          </a:bodyPr>
          <a:lstStyle/>
          <a:p>
            <a:pPr marR="0" lvl="0" algn="just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Per introdurre una certa regolarizzazione dello spazio latente, </a:t>
            </a:r>
            <a:r>
              <a:rPr lang="it-IT" sz="2800" u="sng" dirty="0">
                <a:solidFill>
                  <a:schemeClr val="bg1"/>
                </a:solidFill>
              </a:rPr>
              <a:t>invece di codificare un input come UN SINGOLO PUNTO, lo si codifica come UNA DISTRIBUZIONE sullo spazio latente</a:t>
            </a:r>
            <a:r>
              <a:rPr lang="it-IT" sz="2800" dirty="0">
                <a:solidFill>
                  <a:schemeClr val="bg1"/>
                </a:solidFill>
              </a:rPr>
              <a:t>.</a:t>
            </a:r>
          </a:p>
          <a:p>
            <a:pPr marR="0" lvl="0" algn="just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Il modello viene quindi addestrato come segue:</a:t>
            </a:r>
          </a:p>
          <a:p>
            <a:pPr marL="514350" marR="0" lvl="0" indent="-514350" algn="just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L'input è codificato come distribuzione nello spazio latente.</a:t>
            </a:r>
          </a:p>
          <a:p>
            <a:pPr marL="514350" marR="0" lvl="0" indent="-514350" algn="just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Un punto dello spazio latente viene campionato da quella distribuzione.</a:t>
            </a:r>
          </a:p>
          <a:p>
            <a:pPr marL="514350" marR="0" lvl="0" indent="-514350" algn="just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Il punto campionato viene decodificato e l'errore di ricostruzione può essere calcolato.</a:t>
            </a:r>
          </a:p>
          <a:p>
            <a:pPr marL="514350" marR="0" lvl="0" indent="-514350" algn="just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L'errore di ricostruzione viene retro propagato attraverso la rete.</a:t>
            </a:r>
          </a:p>
          <a:p>
            <a:pPr marR="0" lvl="0" algn="just"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Autocodificatori Variazionali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87DF2282-D66C-10DD-0FB4-5BFE80C7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32" y="5643224"/>
            <a:ext cx="8358996" cy="78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52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97601" y="784430"/>
            <a:ext cx="8566030" cy="327953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0" lvl="0" algn="just"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</a:rPr>
              <a:t>Quindi le distribuzioni codificate vengono scelte come normali in modo che il codificatore possa essere addestrato a restituire la media e la matrice di covarianza che descrivono queste gaussiane. </a:t>
            </a:r>
          </a:p>
          <a:p>
            <a:pPr marR="0" lvl="0" algn="just"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</a:rPr>
              <a:t>In questo modo, </a:t>
            </a:r>
            <a:r>
              <a:rPr lang="it-IT" sz="1600" u="sng" dirty="0">
                <a:solidFill>
                  <a:schemeClr val="bg1"/>
                </a:solidFill>
              </a:rPr>
              <a:t>le distribuzioni restituite dal codificatore sono forzate per essere vicine a una distribuzione normale standard.</a:t>
            </a:r>
          </a:p>
          <a:p>
            <a:pPr marR="0" lvl="0" algn="just"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</a:rPr>
              <a:t>La funzione di perdita che viene minimizzata durante l'addestramento di un VAE è composta da:</a:t>
            </a:r>
          </a:p>
          <a:p>
            <a:pPr marL="285750" marR="0" lvl="0" indent="-285750" algn="just"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bg1"/>
                </a:solidFill>
              </a:rPr>
              <a:t>un </a:t>
            </a:r>
            <a:r>
              <a:rPr lang="it-IT" sz="1600" u="sng" dirty="0">
                <a:solidFill>
                  <a:schemeClr val="bg1"/>
                </a:solidFill>
              </a:rPr>
              <a:t>"termine di ricostruzione" </a:t>
            </a:r>
            <a:r>
              <a:rPr lang="it-IT" sz="1600" dirty="0">
                <a:solidFill>
                  <a:schemeClr val="bg1"/>
                </a:solidFill>
              </a:rPr>
              <a:t>(sul livello finale), </a:t>
            </a:r>
            <a:r>
              <a:rPr lang="it-IT" sz="1600" dirty="0">
                <a:solidFill>
                  <a:schemeClr val="bg1"/>
                </a:solidFill>
                <a:sym typeface="Wingdings" panose="05000000000000000000" pitchFamily="2" charset="2"/>
              </a:rPr>
              <a:t> codifica-decodifica più performante </a:t>
            </a:r>
            <a:endParaRPr lang="it-IT" sz="1600" dirty="0">
              <a:solidFill>
                <a:schemeClr val="bg1"/>
              </a:solidFill>
            </a:endParaRPr>
          </a:p>
          <a:p>
            <a:pPr marL="285750" marR="0" lvl="0" indent="-285750" algn="just"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bg1"/>
                </a:solidFill>
              </a:rPr>
              <a:t>un </a:t>
            </a:r>
            <a:r>
              <a:rPr lang="it-IT" sz="1600" u="sng" dirty="0">
                <a:solidFill>
                  <a:schemeClr val="bg1"/>
                </a:solidFill>
              </a:rPr>
              <a:t>"termine di regolarizzazione" </a:t>
            </a:r>
            <a:r>
              <a:rPr lang="it-IT" sz="1600" dirty="0">
                <a:solidFill>
                  <a:schemeClr val="bg1"/>
                </a:solidFill>
              </a:rPr>
              <a:t>(sul strato latente), </a:t>
            </a:r>
            <a:r>
              <a:rPr lang="it-IT" sz="1600" dirty="0">
                <a:solidFill>
                  <a:schemeClr val="bg1"/>
                </a:solidFill>
                <a:sym typeface="Wingdings" panose="05000000000000000000" pitchFamily="2" charset="2"/>
              </a:rPr>
              <a:t> regolarizzazione lo spazio latente</a:t>
            </a:r>
            <a:r>
              <a:rPr lang="it-IT" sz="1600" dirty="0">
                <a:solidFill>
                  <a:schemeClr val="bg1"/>
                </a:solidFill>
              </a:rPr>
              <a:t>. </a:t>
            </a:r>
          </a:p>
          <a:p>
            <a:pPr marR="0" lvl="0" algn="just"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</a:rPr>
              <a:t>Quest’ultimo è espresso come </a:t>
            </a:r>
            <a:r>
              <a:rPr lang="it-IT" sz="1600" u="sng" dirty="0">
                <a:solidFill>
                  <a:schemeClr val="bg1"/>
                </a:solidFill>
              </a:rPr>
              <a:t>divergenza di Kulback-Leibler </a:t>
            </a:r>
            <a:r>
              <a:rPr lang="it-IT" sz="1600" dirty="0">
                <a:solidFill>
                  <a:schemeClr val="bg1"/>
                </a:solidFill>
              </a:rPr>
              <a:t>tra la distribuzione restituita e una gaussiana standard.</a:t>
            </a:r>
          </a:p>
          <a:p>
            <a:pPr marR="0" lvl="0" algn="just"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Autocodificatori Variazionali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208B96F5-BC1C-4EF7-312A-804397A5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558" y="3872276"/>
            <a:ext cx="5391511" cy="2882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53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776366" y="823536"/>
            <a:ext cx="7591245" cy="35126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La regolarità dello spazio latente può essere espressa attraverso </a:t>
            </a:r>
            <a:r>
              <a:rPr lang="it-IT" sz="2000" u="sng" dirty="0">
                <a:solidFill>
                  <a:schemeClr val="bg1"/>
                </a:solidFill>
              </a:rPr>
              <a:t>due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u="sng" dirty="0">
                <a:solidFill>
                  <a:schemeClr val="bg1"/>
                </a:solidFill>
              </a:rPr>
              <a:t>proprietà</a:t>
            </a:r>
            <a:r>
              <a:rPr lang="it-IT" sz="2000" dirty="0">
                <a:solidFill>
                  <a:schemeClr val="bg1"/>
                </a:solidFill>
              </a:rPr>
              <a:t> principali: </a:t>
            </a:r>
          </a:p>
          <a:p>
            <a:pPr marL="457200" marR="0" lvl="0" indent="-457200">
              <a:spcAft>
                <a:spcPts val="0"/>
              </a:spcAft>
              <a:buClrTx/>
              <a:buFont typeface="+mj-lt"/>
              <a:buAutoNum type="arabicParenR"/>
            </a:pPr>
            <a:r>
              <a:rPr lang="it-IT" sz="2000" u="sng" dirty="0">
                <a:solidFill>
                  <a:schemeClr val="bg1"/>
                </a:solidFill>
              </a:rPr>
              <a:t>Continuità</a:t>
            </a:r>
            <a:r>
              <a:rPr lang="it-IT" sz="2000" dirty="0">
                <a:solidFill>
                  <a:schemeClr val="bg1"/>
                </a:solidFill>
              </a:rPr>
              <a:t>: due punti vicini nello spazio latente non dovrebbero dare due contenuti completamente diversi una volta decodificati.</a:t>
            </a:r>
          </a:p>
          <a:p>
            <a:pPr marL="457200" marR="0" lvl="0" indent="-457200">
              <a:spcAft>
                <a:spcPts val="0"/>
              </a:spcAft>
              <a:buClrTx/>
              <a:buFont typeface="+mj-lt"/>
              <a:buAutoNum type="arabicParenR"/>
            </a:pPr>
            <a:r>
              <a:rPr lang="it-IT" sz="2000" u="sng" dirty="0">
                <a:solidFill>
                  <a:schemeClr val="bg1"/>
                </a:solidFill>
              </a:rPr>
              <a:t>Completezza</a:t>
            </a:r>
            <a:r>
              <a:rPr lang="it-IT" sz="2000" dirty="0">
                <a:solidFill>
                  <a:schemeClr val="bg1"/>
                </a:solidFill>
              </a:rPr>
              <a:t>: per una distribuzione scelta , un punto campionato dallo spazio latente dovrebbe sempre fornire un contenuto "significativo" una volta decodificato.</a:t>
            </a:r>
          </a:p>
          <a:p>
            <a:pPr marR="0" lvl="0">
              <a:spcAft>
                <a:spcPts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Regolarizzazione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AEB728E2-6145-E015-7C62-4781B90B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" y="3554084"/>
            <a:ext cx="7780043" cy="3114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5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Regolarizzazione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ottotitolo 4">
            <a:extLst>
              <a:ext uri="{FF2B5EF4-FFF2-40B4-BE49-F238E27FC236}">
                <a16:creationId xmlns:a16="http://schemas.microsoft.com/office/drawing/2014/main" id="{8CB3F232-3AD3-F363-9F52-768576DA1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Google Shape;34;p8">
            <a:extLst>
              <a:ext uri="{FF2B5EF4-FFF2-40B4-BE49-F238E27FC236}">
                <a16:creationId xmlns:a16="http://schemas.microsoft.com/office/drawing/2014/main" id="{B1F6D729-8BC2-3E2C-6F24-40C635B148FA}"/>
              </a:ext>
            </a:extLst>
          </p:cNvPr>
          <p:cNvSpPr txBox="1">
            <a:spLocks/>
          </p:cNvSpPr>
          <p:nvPr/>
        </p:nvSpPr>
        <p:spPr>
          <a:xfrm>
            <a:off x="219116" y="863722"/>
            <a:ext cx="8705748" cy="3218745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Ctr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800" dirty="0">
                <a:solidFill>
                  <a:schemeClr val="bg1"/>
                </a:solidFill>
              </a:rPr>
              <a:t>Per poter garantire queste proprietà, evitando l’overfitting è necessario regolarizzare sia la matrice di covarianza che la media delle distribuzioni restituite dal codificatore. </a:t>
            </a:r>
          </a:p>
          <a:p>
            <a:pPr algn="just"/>
            <a:r>
              <a:rPr lang="it-IT" sz="2800" dirty="0">
                <a:solidFill>
                  <a:schemeClr val="bg1"/>
                </a:solidFill>
              </a:rPr>
              <a:t>S’impone quindi che le distribuzioni siano vicine a una distribuzione normale standard (centrata e ridotta). </a:t>
            </a:r>
          </a:p>
          <a:p>
            <a:pPr algn="just"/>
            <a:r>
              <a:rPr lang="it-IT" sz="2800" u="sng" dirty="0">
                <a:solidFill>
                  <a:schemeClr val="bg1"/>
                </a:solidFill>
              </a:rPr>
              <a:t>In questo modo, si richiede che le matrici di covarianza siano vicine all'identità, evitando distribuzioni puntuali, e la media vicina a 0, evitando che le distribuzioni codificate siano troppo distanti tra loro.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453022F-90EA-7A1B-1C4C-72E17051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34" y="4082467"/>
            <a:ext cx="6401959" cy="2641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71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653911" y="892547"/>
            <a:ext cx="8058768" cy="570356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0" lvl="0"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Si definisce un </a:t>
            </a:r>
            <a:r>
              <a:rPr lang="en-US" sz="2000" u="sng" dirty="0">
                <a:solidFill>
                  <a:schemeClr val="bg1"/>
                </a:solidFill>
              </a:rPr>
              <a:t>modello grafico probabilistico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342900" marR="0" lvl="0" indent="-342900"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Z: rappresentazione latente (codificata)</a:t>
            </a:r>
          </a:p>
          <a:p>
            <a:pPr marL="342900" marR="0" lvl="0" indent="-342900"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X: I dati.</a:t>
            </a:r>
          </a:p>
          <a:p>
            <a:pPr marL="514350" marR="0" lvl="0" indent="-514350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  “decodificatore probabilistico” è naturalmente definito da p(x|z)</a:t>
            </a:r>
          </a:p>
          <a:p>
            <a:pPr marL="514350" marR="0" lvl="0" indent="-514350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Il “codificatore probabilistico” è definito da p(z|x)</a:t>
            </a:r>
          </a:p>
          <a:p>
            <a:pPr marL="514350" marR="0" lvl="0" indent="-514350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Dopodiché si assume che:</a:t>
            </a:r>
          </a:p>
          <a:p>
            <a:pPr marL="285750" marR="0" lvl="0" indent="-28575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p(z) sia una distribuzione gaussiana standard</a:t>
            </a:r>
          </a:p>
          <a:p>
            <a:pPr marL="285750" marR="0" lvl="0" indent="-28575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p(x|z) sia una distribuzione gaussiana la cui media è definita da una funzione deterministica f della variabile di z e la cui matrice di covarianza ha la forma di a costante positiva c che moltiplica la matrice identità I. </a:t>
            </a:r>
          </a:p>
          <a:p>
            <a:pPr marR="0" lvl="0">
              <a:spcAft>
                <a:spcPts val="0"/>
              </a:spcAft>
              <a:buClrTx/>
            </a:pPr>
            <a:r>
              <a:rPr lang="it-IT" sz="2000" dirty="0">
                <a:solidFill>
                  <a:schemeClr val="bg1"/>
                </a:solidFill>
              </a:rPr>
              <a:t>La funzione f appartenga ad una famiglia di funzioni denotata F.</a:t>
            </a:r>
          </a:p>
          <a:p>
            <a:pPr marR="0" lvl="0">
              <a:spcAft>
                <a:spcPts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98058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VAE in termini matematici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964DA3C5-AF93-660D-AB23-762B8F0A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520" y="5853309"/>
            <a:ext cx="4076190" cy="6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33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98058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VAE in termini matematici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34;p8">
            <a:extLst>
              <a:ext uri="{FF2B5EF4-FFF2-40B4-BE49-F238E27FC236}">
                <a16:creationId xmlns:a16="http://schemas.microsoft.com/office/drawing/2014/main" id="{2452A5EE-70F3-3D44-6B48-BBD29E25F237}"/>
              </a:ext>
            </a:extLst>
          </p:cNvPr>
          <p:cNvSpPr txBox="1">
            <a:spLocks/>
          </p:cNvSpPr>
          <p:nvPr/>
        </p:nvSpPr>
        <p:spPr>
          <a:xfrm>
            <a:off x="936909" y="861140"/>
            <a:ext cx="7560110" cy="565180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Ctr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Utilizzando il teorema di Bayes, si ha che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Ma dato che a causa dell’integrale al denominatore calcolare p(z|x) è complesso, si può usare </a:t>
            </a:r>
            <a:r>
              <a:rPr lang="en-US" sz="2800" u="sng" dirty="0">
                <a:solidFill>
                  <a:schemeClr val="bg1"/>
                </a:solidFill>
              </a:rPr>
              <a:t>l’inferenza variazionale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</a:p>
          <a:p>
            <a:r>
              <a:rPr lang="it-IT" sz="2800" dirty="0">
                <a:solidFill>
                  <a:schemeClr val="bg1"/>
                </a:solidFill>
              </a:rPr>
              <a:t>L'idea è quella di impostare una famiglia di distribuzioni parametrizzata e di cercare la migliore approssimazione della distribuzione target all'interno di questa famiglia. </a:t>
            </a:r>
          </a:p>
          <a:p>
            <a:r>
              <a:rPr lang="it-IT" sz="2800" dirty="0">
                <a:solidFill>
                  <a:schemeClr val="bg1"/>
                </a:solidFill>
              </a:rPr>
              <a:t>L'elemento migliore della famiglia è quello che </a:t>
            </a:r>
            <a:r>
              <a:rPr lang="it-IT" sz="2800" u="sng" dirty="0">
                <a:solidFill>
                  <a:schemeClr val="bg1"/>
                </a:solidFill>
              </a:rPr>
              <a:t>minimizza</a:t>
            </a:r>
            <a:r>
              <a:rPr lang="it-IT" sz="2800" dirty="0">
                <a:solidFill>
                  <a:schemeClr val="bg1"/>
                </a:solidFill>
              </a:rPr>
              <a:t> una data misurazione dell'errore di approssimazione e </a:t>
            </a:r>
            <a:r>
              <a:rPr lang="it-IT" sz="2800" u="sng" dirty="0">
                <a:solidFill>
                  <a:schemeClr val="bg1"/>
                </a:solidFill>
              </a:rPr>
              <a:t>si trova per gradiente discendente sui parametri che descrivono la famiglia.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B675FD-4C2E-0076-CFAE-A87F2D641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84" y="1547948"/>
            <a:ext cx="4446031" cy="924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78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98058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VAE in termini matematici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34;p8">
            <a:extLst>
              <a:ext uri="{FF2B5EF4-FFF2-40B4-BE49-F238E27FC236}">
                <a16:creationId xmlns:a16="http://schemas.microsoft.com/office/drawing/2014/main" id="{AEFCE0A6-6C5F-467B-C096-6E9C8FF0BA3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5" y="861141"/>
            <a:ext cx="8069069" cy="60658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1700" dirty="0">
                <a:solidFill>
                  <a:schemeClr val="bg1"/>
                </a:solidFill>
              </a:rPr>
              <a:t>Si approssima quindi p(z|x) con una distribuzione gaussiana q_x(z) la cui media e covarianza sono definite da due funzioni, g e h, del parametro x. </a:t>
            </a:r>
          </a:p>
          <a:p>
            <a:pPr marR="0" lvl="0">
              <a:spcAft>
                <a:spcPts val="0"/>
              </a:spcAft>
            </a:pPr>
            <a:endParaRPr lang="it-IT" sz="17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17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r>
              <a:rPr lang="it-IT" sz="1700" b="0" i="0" dirty="0">
                <a:solidFill>
                  <a:schemeClr val="bg1"/>
                </a:solidFill>
                <a:effectLst/>
              </a:rPr>
              <a:t> Per trovare la migliore approssimazione tra questa famiglia bisogna:</a:t>
            </a:r>
          </a:p>
          <a:p>
            <a:pPr marL="285750" marR="0" lvl="0" indent="-28575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it-IT" sz="1700" b="0" i="0" dirty="0">
                <a:solidFill>
                  <a:schemeClr val="bg1"/>
                </a:solidFill>
                <a:effectLst/>
              </a:rPr>
              <a:t> ottimizzare le funzioni g e h per minimizzare la divergenza di Kullback-Leibler tra l'approssimazione e il bersaglio p(z|x).</a:t>
            </a:r>
          </a:p>
          <a:p>
            <a:pPr marL="285750" marR="0" lvl="0" indent="-28575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</a:rPr>
              <a:t>scegliere la funzione f che massimizza la probabilità logaritmica attesa di x dato z </a:t>
            </a:r>
            <a:endParaRPr lang="en-US" sz="17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r>
              <a:rPr lang="en-US" sz="1700" dirty="0">
                <a:solidFill>
                  <a:schemeClr val="bg1"/>
                </a:solidFill>
              </a:rPr>
              <a:t>Quindi si cercano f*,g* e h* ottimi tali che:</a:t>
            </a:r>
          </a:p>
          <a:p>
            <a:pPr marR="0" lvl="0">
              <a:spcAft>
                <a:spcPts val="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r>
              <a:rPr lang="en-US" sz="1700" dirty="0">
                <a:solidFill>
                  <a:schemeClr val="bg1"/>
                </a:solidFill>
              </a:rPr>
              <a:t>Dove ||x-f(z)|| è l’errore di ricostruzione e il termine di regolarizzazione è dato dalla divergenza KL tra q_x(z) e p(z).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EEE6D55-F9AF-6414-CC0B-A073C6E37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65" y="1734241"/>
            <a:ext cx="4219048" cy="50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76474D0-0AFC-36C5-692E-09A21A64F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378" y="4265096"/>
            <a:ext cx="5978475" cy="635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46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597839" y="823536"/>
            <a:ext cx="8114839" cy="596294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Non è possibile ottimizzare facilmente l'intero spazio delle funzioni 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si vincola il dominio di ottimizzazione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si decide di </a:t>
            </a:r>
            <a:r>
              <a:rPr lang="it-IT" sz="2000" u="sng" dirty="0">
                <a:solidFill>
                  <a:schemeClr val="bg1"/>
                </a:solidFill>
              </a:rPr>
              <a:t>esprimere f, g e h come reti neurali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Pertanto, F, G e H corrispondono rispettivamente alle famiglie di funzioni definite dalle architetture delle reti e </a:t>
            </a:r>
            <a:r>
              <a:rPr lang="it-IT" sz="2000" u="sng" dirty="0">
                <a:solidFill>
                  <a:schemeClr val="bg1"/>
                </a:solidFill>
              </a:rPr>
              <a:t>l'ottimizzazione viene effettuata sui parametri di queste reti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Inoltre, </a:t>
            </a:r>
            <a:r>
              <a:rPr lang="it-IT" sz="2000" u="sng" dirty="0">
                <a:solidFill>
                  <a:schemeClr val="bg1"/>
                </a:solidFill>
              </a:rPr>
              <a:t>g e h </a:t>
            </a:r>
            <a:r>
              <a:rPr lang="it-IT" sz="2000" dirty="0">
                <a:solidFill>
                  <a:schemeClr val="bg1"/>
                </a:solidFill>
              </a:rPr>
              <a:t>non sono definiti da due reti completamente indipendenti ma </a:t>
            </a:r>
            <a:r>
              <a:rPr lang="it-IT" sz="2000" u="sng" dirty="0">
                <a:solidFill>
                  <a:schemeClr val="bg1"/>
                </a:solidFill>
              </a:rPr>
              <a:t>condividono una parte della loro architettura e dei loro pesi, si ha quindi</a:t>
            </a:r>
            <a:r>
              <a:rPr lang="it-IT" sz="2000" dirty="0">
                <a:solidFill>
                  <a:schemeClr val="bg1"/>
                </a:solidFill>
              </a:rPr>
              <a:t>:</a:t>
            </a:r>
          </a:p>
          <a:p>
            <a:pPr marR="0" lvl="0">
              <a:spcAft>
                <a:spcPts val="0"/>
              </a:spcAft>
            </a:pPr>
            <a:endParaRPr lang="it-IT" sz="20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0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Per semplificare il calcolo e ridurre il numero di parametri, si fa l'ipotesi aggiuntiva che l’approssimazione di p(z|x), q_x(z), sia una </a:t>
            </a:r>
            <a:r>
              <a:rPr lang="it-IT" sz="2000" u="sng" dirty="0">
                <a:solidFill>
                  <a:schemeClr val="bg1"/>
                </a:solidFill>
              </a:rPr>
              <a:t>distribuzione gaussiana multidimensionale con matrice di covarianza diagonale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quindi </a:t>
            </a:r>
            <a:r>
              <a:rPr lang="it-IT" sz="2000" u="sng" dirty="0">
                <a:solidFill>
                  <a:schemeClr val="bg1"/>
                </a:solidFill>
              </a:rPr>
              <a:t>h(x) è semplicemente il vettore degli elementi diagonali della matrice di covarianza e ha quindi le stesse dimensioni di g(x).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Portare le reti neurali nel modello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0558C3FF-EE01-B4E5-AD54-CFB28C932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80" y="4515471"/>
            <a:ext cx="7247619" cy="59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261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66456" y="830662"/>
            <a:ext cx="8807570" cy="590195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Il modello che si ottiene è questo:</a:t>
            </a:r>
          </a:p>
          <a:p>
            <a:pPr marR="0" lvl="0"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en-US" sz="1800" u="sng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en-US" sz="1800" u="sng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r>
              <a:rPr lang="en-US" sz="1800" u="sng" dirty="0">
                <a:solidFill>
                  <a:schemeClr val="bg1"/>
                </a:solidFill>
              </a:rPr>
              <a:t>Bisogna stare attenti però: </a:t>
            </a:r>
            <a:r>
              <a:rPr lang="it-IT" sz="1800" u="sng" dirty="0">
                <a:solidFill>
                  <a:schemeClr val="bg1"/>
                </a:solidFill>
              </a:rPr>
              <a:t>Il processo di campionamento deve essere espresso in modo da consentire la retropropagazione dell'errore attraverso la rete. </a:t>
            </a:r>
          </a:p>
          <a:p>
            <a:pPr marR="0" lvl="0">
              <a:spcAft>
                <a:spcPts val="0"/>
              </a:spcAft>
            </a:pPr>
            <a:r>
              <a:rPr lang="it-IT" sz="1800" dirty="0">
                <a:solidFill>
                  <a:schemeClr val="bg1"/>
                </a:solidFill>
              </a:rPr>
              <a:t>Per </a:t>
            </a:r>
            <a:r>
              <a:rPr lang="it-IT" sz="1800" u="sng" dirty="0">
                <a:solidFill>
                  <a:schemeClr val="bg1"/>
                </a:solidFill>
              </a:rPr>
              <a:t>rendere possibile la discesa del gradiente nonostante il campionamento casuale </a:t>
            </a:r>
            <a:r>
              <a:rPr lang="it-IT" sz="1800" dirty="0">
                <a:solidFill>
                  <a:schemeClr val="bg1"/>
                </a:solidFill>
              </a:rPr>
              <a:t>che avviene a metà dell'architettura viene il «trucco della riparametrizzazione».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Portare le reti neurali nel modello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85D4A02-D199-66A4-DF88-E0DC632BE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32" y="1349978"/>
            <a:ext cx="2804074" cy="2732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AC6B67A-EDDE-F7B3-0A6B-EF8A12625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166" y="1349977"/>
            <a:ext cx="2528365" cy="2732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44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752999" y="958287"/>
            <a:ext cx="7637999" cy="494142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marR="0" lvl="0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I modelli generativi basati sul deep learning sono molto utilizzati grazie alle loro caratteristiche:</a:t>
            </a:r>
          </a:p>
          <a:p>
            <a:pPr marL="457200" marR="0" lvl="0" indent="-45720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Utilizzo di enormi quantità di dati</a:t>
            </a:r>
          </a:p>
          <a:p>
            <a:pPr marL="457200" marR="0" lvl="0" indent="-45720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Utilizzo di architetture di reti ben progettate e tecniche di addestramento intelligenti</a:t>
            </a:r>
          </a:p>
          <a:p>
            <a:pPr marL="457200" marR="0" lvl="0" indent="-45720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Capacità di produrre contenuti altamente realistici di vario tipo, come immagini, testi e suoni.</a:t>
            </a:r>
          </a:p>
          <a:p>
            <a:pPr marR="0" lvl="0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 Tra i vari modelli spiccano due grandi famiglie:</a:t>
            </a:r>
          </a:p>
          <a:p>
            <a:pPr marR="0" lvl="0">
              <a:spcAft>
                <a:spcPts val="0"/>
              </a:spcAft>
            </a:pPr>
            <a:r>
              <a:rPr lang="it-IT" sz="3600" dirty="0">
                <a:solidFill>
                  <a:schemeClr val="bg1"/>
                </a:solidFill>
              </a:rPr>
              <a:t>Generative Adversarial Networks (GAN) e Variational Autoencoders (VAEs).</a:t>
            </a:r>
          </a:p>
          <a:p>
            <a:pPr marR="0" lvl="0">
              <a:spcAft>
                <a:spcPts val="0"/>
              </a:spcAft>
            </a:pPr>
            <a:endParaRPr lang="it-IT" sz="28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41" y="46816"/>
            <a:ext cx="65651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Introduzione</a:t>
            </a:r>
          </a:p>
          <a:p>
            <a:pPr algn="ctr"/>
            <a:endParaRPr lang="it-IT" sz="3600" dirty="0">
              <a:solidFill>
                <a:schemeClr val="bg1"/>
              </a:solidFill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4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66456" y="830662"/>
            <a:ext cx="8807570" cy="590195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Consiste nell'utilizzare il fatto che se z è una variabile casuale che segue una distribuzione gaussiana con media g(x) e con covarianza 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H(x)=h(x).h^t(x) 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allora può essere espresso come</a:t>
            </a:r>
            <a:endParaRPr lang="en-US" sz="20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In questo modo il si ha che: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Portare le reti neurali nel modello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3749F077-9240-7F4C-17EC-D945E5AD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41" y="3446760"/>
            <a:ext cx="7764118" cy="3285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4420998-61D8-9EC1-2C83-4DBFB84AF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942" y="2550389"/>
            <a:ext cx="3038095" cy="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02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533528" y="694771"/>
            <a:ext cx="8076924" cy="28712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 algn="just">
              <a:spcAft>
                <a:spcPts val="0"/>
              </a:spcAft>
            </a:pPr>
            <a:r>
              <a:rPr lang="it-IT" sz="1700" u="sng" dirty="0">
                <a:solidFill>
                  <a:schemeClr val="bg1"/>
                </a:solidFill>
              </a:rPr>
              <a:t>La funzione obiettivo dell'architettura dell'autoencoder variazionale </a:t>
            </a:r>
            <a:r>
              <a:rPr lang="it-IT" sz="1700" dirty="0">
                <a:solidFill>
                  <a:schemeClr val="bg1"/>
                </a:solidFill>
              </a:rPr>
              <a:t>così ottenuta </a:t>
            </a:r>
            <a:r>
              <a:rPr lang="it-IT" sz="1700" u="sng" dirty="0">
                <a:solidFill>
                  <a:schemeClr val="bg1"/>
                </a:solidFill>
              </a:rPr>
              <a:t>è data da </a:t>
            </a:r>
            <a:r>
              <a:rPr lang="it-IT" sz="1700" dirty="0">
                <a:solidFill>
                  <a:schemeClr val="bg1"/>
                </a:solidFill>
              </a:rPr>
              <a:t>un’ultima equazione che è </a:t>
            </a:r>
            <a:r>
              <a:rPr lang="it-IT" sz="1700" u="sng" dirty="0">
                <a:solidFill>
                  <a:schemeClr val="bg1"/>
                </a:solidFill>
              </a:rPr>
              <a:t>un'approssimazione Monte-Carlo </a:t>
            </a:r>
            <a:r>
              <a:rPr lang="it-IT" sz="1700" dirty="0">
                <a:solidFill>
                  <a:schemeClr val="bg1"/>
                </a:solidFill>
              </a:rPr>
              <a:t>più o meno accurata che consiste, il più delle volte, in un singola estrazione.</a:t>
            </a:r>
          </a:p>
          <a:p>
            <a:pPr marR="0" lvl="0" algn="just">
              <a:spcAft>
                <a:spcPts val="0"/>
              </a:spcAft>
            </a:pPr>
            <a:r>
              <a:rPr lang="it-IT" sz="1700" dirty="0">
                <a:solidFill>
                  <a:schemeClr val="bg1"/>
                </a:solidFill>
              </a:rPr>
              <a:t>Quindi, la funzione di perdita è composta da:</a:t>
            </a:r>
          </a:p>
          <a:p>
            <a:pPr marL="342900" marR="0" lvl="0" indent="-342900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1700" dirty="0">
                <a:solidFill>
                  <a:schemeClr val="bg1"/>
                </a:solidFill>
              </a:rPr>
              <a:t>un termine di ricostruzione</a:t>
            </a:r>
          </a:p>
          <a:p>
            <a:pPr marL="342900" marR="0" lvl="0" indent="-342900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1700" dirty="0">
                <a:solidFill>
                  <a:schemeClr val="bg1"/>
                </a:solidFill>
              </a:rPr>
              <a:t>un termine di regolarizzazione</a:t>
            </a:r>
          </a:p>
          <a:p>
            <a:pPr marL="342900" marR="0" lvl="0" indent="-342900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1700" dirty="0">
                <a:solidFill>
                  <a:schemeClr val="bg1"/>
                </a:solidFill>
              </a:rPr>
              <a:t>una costante per definire i pesi relativi dei precedenti due termini. </a:t>
            </a:r>
            <a:br>
              <a:rPr lang="it-IT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marR="0" lvl="0" algn="just">
              <a:spcAft>
                <a:spcPts val="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R="0" lvl="0" algn="just">
              <a:spcAft>
                <a:spcPts val="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R="0" lvl="0" algn="just">
              <a:spcAft>
                <a:spcPts val="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R="0" lvl="0" algn="just">
              <a:spcAft>
                <a:spcPts val="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R="0" lvl="0" algn="just">
              <a:spcAft>
                <a:spcPts val="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R="0" lvl="0" algn="just">
              <a:spcAft>
                <a:spcPts val="0"/>
              </a:spcAft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Modello Finale dei VAE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EF601C17-C04D-AE59-F122-1ED85730B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773" y="3566011"/>
            <a:ext cx="4849609" cy="3167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0023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66456" y="830663"/>
            <a:ext cx="8766993" cy="25983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 I </a:t>
            </a:r>
            <a:r>
              <a:rPr lang="it-IT" sz="2000" u="sng" dirty="0">
                <a:solidFill>
                  <a:schemeClr val="bg1"/>
                </a:solidFill>
              </a:rPr>
              <a:t>Generative Adversarial Networks </a:t>
            </a:r>
            <a:r>
              <a:rPr lang="it-IT" sz="2000" dirty="0">
                <a:solidFill>
                  <a:schemeClr val="bg1"/>
                </a:solidFill>
              </a:rPr>
              <a:t>appartengono all'insieme dei modelli generativi. Sono in grado di produrre/generare nuovi contenuti e 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servono per addestrare un modello generativo di AI.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Un esempio è questo: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Cos’è una GAN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D093D2FA-DE54-BC6B-C2AC-1999CB947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12" y="2759685"/>
            <a:ext cx="7211355" cy="3775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1185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412780" y="680237"/>
            <a:ext cx="8318419" cy="39615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 algn="just">
              <a:spcAft>
                <a:spcPts val="0"/>
              </a:spcAft>
            </a:pPr>
            <a:r>
              <a:rPr lang="it-IT" sz="1700" dirty="0">
                <a:solidFill>
                  <a:schemeClr val="bg1"/>
                </a:solidFill>
              </a:rPr>
              <a:t>È un modo per generare una variabile casuale che segue una data distribuzione facendo passare una variabile casuale uniforme attraverso una "funzione di trasformazione" ben progettata (CDF inversa). </a:t>
            </a:r>
          </a:p>
          <a:p>
            <a:pPr marR="0" lvl="0" algn="just">
              <a:spcAft>
                <a:spcPts val="0"/>
              </a:spcAft>
            </a:pPr>
            <a:r>
              <a:rPr lang="it-IT" sz="1700" dirty="0">
                <a:solidFill>
                  <a:schemeClr val="bg1"/>
                </a:solidFill>
              </a:rPr>
              <a:t>Quindi </a:t>
            </a:r>
            <a:r>
              <a:rPr lang="it-IT" sz="1700" u="sng" dirty="0">
                <a:solidFill>
                  <a:schemeClr val="bg1"/>
                </a:solidFill>
              </a:rPr>
              <a:t>si generano variabili aleatorie in funzione di alcune variabili aleatorie più semplici.</a:t>
            </a:r>
          </a:p>
          <a:p>
            <a:pPr marR="0" lvl="0" algn="just">
              <a:spcAft>
                <a:spcPts val="0"/>
              </a:spcAft>
            </a:pPr>
            <a:r>
              <a:rPr lang="it-IT" sz="1700" dirty="0">
                <a:solidFill>
                  <a:schemeClr val="bg1"/>
                </a:solidFill>
              </a:rPr>
              <a:t>Lo scopo della "funzione di trasformazione" è quello di deformare/rimodellare la distribuzione di probabilità iniziale:</a:t>
            </a:r>
            <a:r>
              <a:rPr lang="it-IT" sz="1700" u="sng" dirty="0">
                <a:solidFill>
                  <a:schemeClr val="bg1"/>
                </a:solidFill>
              </a:rPr>
              <a:t> </a:t>
            </a:r>
          </a:p>
          <a:p>
            <a:pPr marR="0" lvl="0" algn="just">
              <a:spcAft>
                <a:spcPts val="0"/>
              </a:spcAft>
            </a:pPr>
            <a:r>
              <a:rPr lang="it-IT" sz="1700" u="sng" dirty="0">
                <a:solidFill>
                  <a:schemeClr val="bg1"/>
                </a:solidFill>
              </a:rPr>
              <a:t>la funzione di trasformazione prende da dove la distribuzione iniziale è troppo alta rispetto alla distribuzione mirata e la colloca dove è troppo bassa.</a:t>
            </a:r>
          </a:p>
          <a:p>
            <a:pPr marR="0" lvl="0" algn="just">
              <a:spcAft>
                <a:spcPts val="0"/>
              </a:spcAft>
            </a:pPr>
            <a:endParaRPr lang="it-IT" sz="1700" dirty="0">
              <a:solidFill>
                <a:schemeClr val="bg1"/>
              </a:solidFill>
            </a:endParaRPr>
          </a:p>
          <a:p>
            <a:pPr marR="0" lvl="0" algn="just">
              <a:spcAft>
                <a:spcPts val="0"/>
              </a:spcAft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1" y="33906"/>
            <a:ext cx="7302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Metodo della trasformazione inversa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E50C8F05-2F64-AAD3-242F-D3508BC4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85" y="3648446"/>
            <a:ext cx="7056408" cy="2902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1781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66456" y="830661"/>
            <a:ext cx="8680729" cy="569953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 algn="just"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Quando si cerca di generare variabili casuali molto complesse, può accadere, ad esempio, di rappresentare con un vettore dimensionale N= nxn l’immagine di un cane, in modo tale che l’immagine possa essere rappresentata da un vettore. </a:t>
            </a:r>
          </a:p>
          <a:p>
            <a:pPr marR="0" lvl="0" algn="just"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Ciò non significa che tutti i vettori rappresentino immagini dei cani, potrebbero essere immagini di gatti, uccelli etc.</a:t>
            </a:r>
          </a:p>
          <a:p>
            <a:pPr marR="0" lvl="0" algn="just">
              <a:spcAft>
                <a:spcPts val="0"/>
              </a:spcAft>
            </a:pPr>
            <a:r>
              <a:rPr lang="it-IT" sz="2000" u="sng" dirty="0">
                <a:solidFill>
                  <a:schemeClr val="bg1"/>
                </a:solidFill>
              </a:rPr>
              <a:t>Quindi, il problema di generare una nuova immagine del cane è equivalente al problema di generare un nuovo vettore seguendo la "distribuzione di probabilità del cane" sullo spazio vettoriale N dimensionale</a:t>
            </a:r>
            <a:r>
              <a:rPr lang="it-IT" sz="2000" dirty="0">
                <a:solidFill>
                  <a:schemeClr val="bg1"/>
                </a:solidFill>
              </a:rPr>
              <a:t>. </a:t>
            </a:r>
          </a:p>
          <a:p>
            <a:pPr marR="0" lvl="0" algn="just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Quindi si potrebbe utilizzare il metodo della trasformazione. </a:t>
            </a:r>
          </a:p>
          <a:p>
            <a:pPr marR="0" lvl="0" algn="just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Per farlo, </a:t>
            </a:r>
            <a:r>
              <a:rPr lang="it-IT" sz="2000" u="sng" dirty="0">
                <a:solidFill>
                  <a:schemeClr val="bg1"/>
                </a:solidFill>
              </a:rPr>
              <a:t>bisogna esprimere la variabile casuale N dimensionale come risultato di una funzione molto complessa applicata ad una semplice variabile casuale N dimensionale.</a:t>
            </a:r>
          </a:p>
          <a:p>
            <a:pPr marR="0" lvl="0" algn="just"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Ovviamente </a:t>
            </a:r>
            <a:r>
              <a:rPr lang="en-US" sz="2000" u="sng" dirty="0">
                <a:solidFill>
                  <a:schemeClr val="bg1"/>
                </a:solidFill>
              </a:rPr>
              <a:t>però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it-IT" sz="2000" u="sng" dirty="0">
                <a:solidFill>
                  <a:schemeClr val="bg1"/>
                </a:solidFill>
              </a:rPr>
              <a:t>la funzione di trasformazione non può essere espressa esplicitamente:</a:t>
            </a:r>
          </a:p>
          <a:p>
            <a:pPr marR="0" lvl="0" algn="just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                                         è necessario impararla dai dati.</a:t>
            </a:r>
            <a:endParaRPr lang="en-US" sz="2000" dirty="0">
              <a:solidFill>
                <a:schemeClr val="bg1"/>
              </a:solidFill>
            </a:endParaRPr>
          </a:p>
          <a:p>
            <a:pPr marR="0" lvl="0" algn="just">
              <a:spcAft>
                <a:spcPts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Modelli Generativi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28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66456" y="830663"/>
            <a:ext cx="8766993" cy="25983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1700" dirty="0">
                <a:solidFill>
                  <a:schemeClr val="bg1"/>
                </a:solidFill>
              </a:rPr>
              <a:t>L'idea è di modellare la funzione di trasformazione mediante una RETE NEURALE fatta in questo modo:</a:t>
            </a:r>
            <a:br>
              <a:rPr lang="it-IT" sz="1700" dirty="0">
                <a:solidFill>
                  <a:schemeClr val="bg1"/>
                </a:solidFill>
              </a:rPr>
            </a:br>
            <a:r>
              <a:rPr lang="it-IT" sz="1700" dirty="0">
                <a:solidFill>
                  <a:schemeClr val="bg1"/>
                </a:solidFill>
              </a:rPr>
              <a:t>INPUT:  </a:t>
            </a:r>
            <a:r>
              <a:rPr lang="it-IT" sz="1700" u="sng" dirty="0">
                <a:solidFill>
                  <a:schemeClr val="bg1"/>
                </a:solidFill>
              </a:rPr>
              <a:t>una semplice variabile casuale uniforme N dimensionale</a:t>
            </a:r>
          </a:p>
          <a:p>
            <a:pPr marR="0" lvl="0">
              <a:spcAft>
                <a:spcPts val="0"/>
              </a:spcAft>
            </a:pPr>
            <a:r>
              <a:rPr lang="it-IT" sz="1700" dirty="0">
                <a:solidFill>
                  <a:schemeClr val="bg1"/>
                </a:solidFill>
              </a:rPr>
              <a:t>OUTPUT: </a:t>
            </a:r>
            <a:r>
              <a:rPr lang="it-IT" sz="1700" u="sng" dirty="0">
                <a:solidFill>
                  <a:schemeClr val="bg1"/>
                </a:solidFill>
              </a:rPr>
              <a:t>un'altra variabile casuale N dimensionale (</a:t>
            </a:r>
            <a:r>
              <a:rPr lang="it-IT" sz="1700" dirty="0">
                <a:solidFill>
                  <a:schemeClr val="bg1"/>
                </a:solidFill>
              </a:rPr>
              <a:t>che dovrebbe seguire, dopo l'addestramento, la corretta "distribuzione di probabilità del cane" ).</a:t>
            </a:r>
          </a:p>
          <a:p>
            <a:pPr marR="0" lvl="0">
              <a:spcAft>
                <a:spcPts val="0"/>
              </a:spcAft>
            </a:pPr>
            <a:r>
              <a:rPr lang="it-IT" sz="1700" dirty="0">
                <a:solidFill>
                  <a:schemeClr val="bg1"/>
                </a:solidFill>
              </a:rPr>
              <a:t>Una volta progettata l'architettura della rete, bisogna ancora addestrarla.</a:t>
            </a:r>
          </a:p>
          <a:p>
            <a:pPr marR="0" lvl="0">
              <a:spcAft>
                <a:spcPts val="0"/>
              </a:spcAft>
            </a:pPr>
            <a:r>
              <a:rPr lang="it-IT" sz="1700" dirty="0">
                <a:solidFill>
                  <a:schemeClr val="bg1"/>
                </a:solidFill>
              </a:rPr>
              <a:t> Lo schema teorico di quello che si vuole fare è questo:</a:t>
            </a:r>
            <a:br>
              <a:rPr lang="it-IT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950943" y="34504"/>
            <a:ext cx="7242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Trasformazione con una rete neurale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3D4D4AD-83BF-0082-9CB6-EACC8F72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17" y="3304954"/>
            <a:ext cx="7757670" cy="341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331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0" y="1348216"/>
            <a:ext cx="8861882" cy="536313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400" dirty="0">
                <a:solidFill>
                  <a:schemeClr val="bg1"/>
                </a:solidFill>
              </a:rPr>
              <a:t>La rete neurale generativa può essere addestrata in due modi:</a:t>
            </a:r>
          </a:p>
          <a:p>
            <a:pPr marL="285750" marR="0" lvl="0" indent="-28575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it-IT" sz="2400" u="sng" dirty="0">
                <a:solidFill>
                  <a:schemeClr val="bg1"/>
                </a:solidFill>
              </a:rPr>
              <a:t>Addestramento diretto</a:t>
            </a:r>
            <a:r>
              <a:rPr lang="it-IT" sz="2400" dirty="0">
                <a:solidFill>
                  <a:schemeClr val="bg1"/>
                </a:solidFill>
              </a:rPr>
              <a:t>: si confrontano le distribuzioni di probabilità vere e generate e si retro propaga la differenza (l'errore) attraverso la rete. </a:t>
            </a:r>
          </a:p>
          <a:p>
            <a:pPr marR="0" lvl="0">
              <a:spcAft>
                <a:spcPts val="0"/>
              </a:spcAft>
              <a:buClrTx/>
            </a:pPr>
            <a:r>
              <a:rPr lang="it-IT" sz="2400" i="1" u="sng" dirty="0">
                <a:solidFill>
                  <a:schemeClr val="bg1"/>
                </a:solidFill>
              </a:rPr>
              <a:t>Usata nei Generative Matching Network (GMN). </a:t>
            </a:r>
          </a:p>
          <a:p>
            <a:pPr marL="285750" marR="0" lvl="0" indent="-28575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it-IT" sz="2400" u="sng" dirty="0">
                <a:solidFill>
                  <a:schemeClr val="bg1"/>
                </a:solidFill>
              </a:rPr>
              <a:t>Addestramento indiretto:</a:t>
            </a:r>
            <a:r>
              <a:rPr lang="it-IT" sz="2400" dirty="0">
                <a:solidFill>
                  <a:schemeClr val="bg1"/>
                </a:solidFill>
              </a:rPr>
              <a:t> si fanno passare le due distribuzioni attraverso un'attività a valle, scelta in modo tale che il processo di ottimizzazione della rete generativa rispetto all'attività a valle </a:t>
            </a:r>
            <a:r>
              <a:rPr lang="it-IT" sz="2400" u="sng" dirty="0">
                <a:solidFill>
                  <a:schemeClr val="bg1"/>
                </a:solidFill>
              </a:rPr>
              <a:t>imponga alla distribuzione generata di essere vicina alla vera distribuzione. </a:t>
            </a:r>
          </a:p>
          <a:p>
            <a:pPr marR="0" lvl="0">
              <a:spcAft>
                <a:spcPts val="0"/>
              </a:spcAft>
              <a:buClrTx/>
            </a:pPr>
            <a:r>
              <a:rPr lang="it-IT" sz="2400" i="1" u="sng" dirty="0">
                <a:solidFill>
                  <a:schemeClr val="bg1"/>
                </a:solidFill>
              </a:rPr>
              <a:t>Usata nei Adversarial Networks (GAN).</a:t>
            </a:r>
            <a:endParaRPr lang="it-IT" sz="2400" i="1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0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Addestrare la rete neurale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77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02B2857-4E51-4E76-2C01-C7CAD9640278}"/>
              </a:ext>
            </a:extLst>
          </p:cNvPr>
          <p:cNvSpPr/>
          <p:nvPr/>
        </p:nvSpPr>
        <p:spPr>
          <a:xfrm>
            <a:off x="120770" y="4718653"/>
            <a:ext cx="8885207" cy="14923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45A48DC-FDCA-8BC1-DED9-9CF29B424B4A}"/>
              </a:ext>
            </a:extLst>
          </p:cNvPr>
          <p:cNvSpPr/>
          <p:nvPr/>
        </p:nvSpPr>
        <p:spPr>
          <a:xfrm>
            <a:off x="138022" y="1000664"/>
            <a:ext cx="8885208" cy="3053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55276" y="1131323"/>
            <a:ext cx="8867954" cy="54838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Il </a:t>
            </a:r>
            <a:r>
              <a:rPr lang="it-IT" sz="2000" u="sng" dirty="0">
                <a:solidFill>
                  <a:schemeClr val="bg1"/>
                </a:solidFill>
              </a:rPr>
              <a:t>discriminatore</a:t>
            </a:r>
            <a:r>
              <a:rPr lang="it-IT" sz="2000" dirty="0">
                <a:solidFill>
                  <a:schemeClr val="bg1"/>
                </a:solidFill>
              </a:rPr>
              <a:t> è un "oracolo" : 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conosce esattamente la distribuzione vera e quella generata. 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Può predire se un punto appartiene alla distribuzione vera o generata. Se le due distribuzioni sono molto diverse, il discriminatore può facilmente classificare i punti con alta precisione. 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Quindi, per ingannare il discriminatore, è necessario avvicinare la distribuzione generata il più possibile a quella vera.</a:t>
            </a:r>
          </a:p>
          <a:p>
            <a:pPr marR="0" lvl="0">
              <a:spcAft>
                <a:spcPts val="0"/>
              </a:spcAft>
            </a:pPr>
            <a:endParaRPr lang="it-IT" sz="20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0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Il </a:t>
            </a:r>
            <a:r>
              <a:rPr lang="it-IT" sz="2000" u="sng" dirty="0">
                <a:solidFill>
                  <a:schemeClr val="bg1"/>
                </a:solidFill>
              </a:rPr>
              <a:t>generatore</a:t>
            </a:r>
            <a:r>
              <a:rPr lang="it-IT" sz="2000" dirty="0">
                <a:solidFill>
                  <a:schemeClr val="bg1"/>
                </a:solidFill>
              </a:rPr>
              <a:t> è una rete neurale che modella una funzione di trasformazione. 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Prende una variabile casuale semplice come input e deve restituire una variabile casuale che segue la distribuzione target. </a:t>
            </a:r>
          </a:p>
          <a:p>
            <a:pPr marR="0" lvl="0">
              <a:spcAft>
                <a:spcPts val="0"/>
              </a:spcAft>
            </a:pPr>
            <a:endParaRPr lang="it-IT" sz="20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Architettura del GAN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97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63411" y="1013804"/>
            <a:ext cx="8847676" cy="544936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</a:rPr>
              <a:t>Una volta definite, le due reti possono quindi essere addestrate contemporaneamente con obiettivi opposti:</a:t>
            </a:r>
          </a:p>
          <a:p>
            <a:pPr marL="285750" marR="0" lvl="0" indent="-285750"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bg1"/>
                </a:solidFill>
              </a:rPr>
              <a:t>Il discriminatore deve rilevare i dati generati falsi, quindi la rete viene addestrata per ridurre al minimo l'errore di classificazione finale.</a:t>
            </a:r>
          </a:p>
          <a:p>
            <a:pPr marR="0" lvl="0">
              <a:spcAft>
                <a:spcPts val="0"/>
              </a:spcAft>
              <a:buClrTx/>
            </a:pPr>
            <a:r>
              <a:rPr lang="it-IT" dirty="0">
                <a:solidFill>
                  <a:schemeClr val="bg1"/>
                </a:solidFill>
              </a:rPr>
              <a:t>Ad ogni iterazione, i pesi della </a:t>
            </a:r>
            <a:r>
              <a:rPr lang="it-IT" u="sng" dirty="0">
                <a:solidFill>
                  <a:schemeClr val="bg1"/>
                </a:solidFill>
              </a:rPr>
              <a:t>rete discriminativa </a:t>
            </a:r>
            <a:r>
              <a:rPr lang="it-IT" dirty="0">
                <a:solidFill>
                  <a:schemeClr val="bg1"/>
                </a:solidFill>
              </a:rPr>
              <a:t>vengono aggiornati:</a:t>
            </a:r>
          </a:p>
          <a:p>
            <a:pPr marR="0" lvl="0">
              <a:spcAft>
                <a:spcPts val="0"/>
              </a:spcAft>
              <a:buClrTx/>
            </a:pPr>
            <a:r>
              <a:rPr lang="it-IT" dirty="0">
                <a:solidFill>
                  <a:schemeClr val="bg1"/>
                </a:solidFill>
              </a:rPr>
              <a:t>l'errore di classificazione  </a:t>
            </a:r>
          </a:p>
          <a:p>
            <a:pPr marL="285750" marR="0" lvl="0" indent="-285750"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bg1"/>
                </a:solidFill>
              </a:rPr>
              <a:t>Il generatore deve ingannare il discriminatore, quindi la rete neurale generativa è </a:t>
            </a:r>
            <a:r>
              <a:rPr lang="it-IT" u="sng" dirty="0">
                <a:solidFill>
                  <a:schemeClr val="bg1"/>
                </a:solidFill>
              </a:rPr>
              <a:t>addestrata per massimizzare l'errore di classificazione finale </a:t>
            </a:r>
            <a:r>
              <a:rPr lang="it-IT" dirty="0">
                <a:solidFill>
                  <a:schemeClr val="bg1"/>
                </a:solidFill>
              </a:rPr>
              <a:t>(tra dati veri e generati).</a:t>
            </a:r>
          </a:p>
          <a:p>
            <a:pPr>
              <a:buClrTx/>
            </a:pPr>
            <a:r>
              <a:rPr lang="it-IT" dirty="0">
                <a:solidFill>
                  <a:schemeClr val="bg1"/>
                </a:solidFill>
              </a:rPr>
              <a:t>Ad ogni iterazione, i pesi della </a:t>
            </a:r>
            <a:r>
              <a:rPr lang="it-IT" u="sng" dirty="0">
                <a:solidFill>
                  <a:schemeClr val="bg1"/>
                </a:solidFill>
              </a:rPr>
              <a:t>rete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u="sng" dirty="0">
                <a:solidFill>
                  <a:schemeClr val="bg1"/>
                </a:solidFill>
              </a:rPr>
              <a:t>generativa</a:t>
            </a:r>
            <a:r>
              <a:rPr lang="it-IT" dirty="0">
                <a:solidFill>
                  <a:schemeClr val="bg1"/>
                </a:solidFill>
              </a:rPr>
              <a:t> vengono aggiornati: </a:t>
            </a:r>
          </a:p>
          <a:p>
            <a:pPr>
              <a:buClrTx/>
            </a:pPr>
            <a:r>
              <a:rPr lang="it-IT" u="sng" dirty="0">
                <a:solidFill>
                  <a:schemeClr val="bg1"/>
                </a:solidFill>
              </a:rPr>
              <a:t>l'errore di classificazione</a:t>
            </a:r>
          </a:p>
          <a:p>
            <a:pPr>
              <a:buClrTx/>
            </a:pPr>
            <a:endParaRPr lang="it-IT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</a:rPr>
              <a:t>Ed è per questo che si chiamano "reti avversarie": </a:t>
            </a:r>
          </a:p>
          <a:p>
            <a:pPr marR="0" lvl="0">
              <a:spcAft>
                <a:spcPts val="0"/>
              </a:spcAft>
            </a:pPr>
            <a:r>
              <a:rPr lang="it-IT" i="1" u="sng" dirty="0">
                <a:solidFill>
                  <a:schemeClr val="bg1"/>
                </a:solidFill>
              </a:rPr>
              <a:t>entrambe le reti cercano di battersi a vicenda e, così facendo, stanno entrambe migliorando sempre di più</a:t>
            </a:r>
            <a:r>
              <a:rPr lang="it-IT" i="1" dirty="0">
                <a:solidFill>
                  <a:schemeClr val="bg1"/>
                </a:solidFill>
              </a:rPr>
              <a:t>. </a:t>
            </a:r>
            <a:endParaRPr lang="it-IT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  <a:buClrTx/>
            </a:pPr>
            <a:endParaRPr lang="it-IT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  <a:buClrTx/>
            </a:pPr>
            <a:endParaRPr lang="it-IT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  <a:buClrTx/>
            </a:pPr>
            <a:endParaRPr lang="it-IT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Architettura del GAN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5C98F9-15E9-A247-F431-93DEFAF47D8B}"/>
              </a:ext>
            </a:extLst>
          </p:cNvPr>
          <p:cNvSpPr txBox="1"/>
          <p:nvPr/>
        </p:nvSpPr>
        <p:spPr>
          <a:xfrm>
            <a:off x="1902796" y="4521008"/>
            <a:ext cx="129618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rgbClr val="C00000"/>
                </a:solidFill>
              </a:rPr>
              <a:t>AUMENTA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F195F54-F2B0-9120-B286-7F14F03E135B}"/>
              </a:ext>
            </a:extLst>
          </p:cNvPr>
          <p:cNvSpPr txBox="1"/>
          <p:nvPr/>
        </p:nvSpPr>
        <p:spPr>
          <a:xfrm>
            <a:off x="1648561" y="2948178"/>
            <a:ext cx="15504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rgbClr val="C00000"/>
                </a:solidFill>
              </a:rPr>
              <a:t>DIMINUISCE</a:t>
            </a:r>
          </a:p>
        </p:txBody>
      </p:sp>
    </p:spTree>
    <p:extLst>
      <p:ext uri="{BB962C8B-B14F-4D97-AF65-F5344CB8AC3E}">
        <p14:creationId xmlns:p14="http://schemas.microsoft.com/office/powerpoint/2010/main" val="1886643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834889" y="823536"/>
            <a:ext cx="5474201" cy="5431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400" dirty="0">
                <a:solidFill>
                  <a:schemeClr val="bg1"/>
                </a:solidFill>
              </a:rPr>
              <a:t>Un esempio di addestramento</a:t>
            </a:r>
            <a:br>
              <a:rPr lang="it-IT" sz="2400" dirty="0">
                <a:solidFill>
                  <a:schemeClr val="bg1"/>
                </a:solidFill>
              </a:rPr>
            </a:br>
            <a:endParaRPr lang="it-IT" sz="24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4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4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4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4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4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4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4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Esempio ed architettura del GAN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AFA127C1-2688-4D26-61D3-41FD320A7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26" y="1491067"/>
            <a:ext cx="7186347" cy="4615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3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216278" y="1208454"/>
            <a:ext cx="6711443" cy="46406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vert="horz" lIns="91440" tIns="45720" rIns="91440" bIns="45720" rtlCol="0" anchorCtr="0">
            <a:normAutofit/>
          </a:bodyPr>
          <a:lstStyle/>
          <a:p>
            <a:pPr marR="0" lvl="0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È un autocodificatore la cui distribuzione delle codifiche viene regolarizzata durante l'addestramento per garantire che il suo spazio latente abbia buone proprietà che permettano di generare nuovi dati. </a:t>
            </a:r>
          </a:p>
          <a:p>
            <a:pPr marR="0" lvl="0">
              <a:spcAft>
                <a:spcPts val="0"/>
              </a:spcAft>
            </a:pPr>
            <a:endParaRPr lang="it-IT" sz="28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Il termine “variazionale” deriva dalla stretta relazione che c'è tra la regolarizzazione e il metodo di inferenza variazionale in statistica.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42" y="86265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Cos’è un VAE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>
            <a:cxnSpLocks/>
          </p:cNvCxnSpPr>
          <p:nvPr/>
        </p:nvCxnSpPr>
        <p:spPr>
          <a:xfrm>
            <a:off x="0" y="858042"/>
            <a:ext cx="9144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47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50486" y="1734553"/>
            <a:ext cx="4507777" cy="4666242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514350" marR="0" lvl="0" indent="-514350" algn="just"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Approccio </a:t>
            </a:r>
            <a:r>
              <a:rPr lang="en-US" sz="1700" u="sng" dirty="0">
                <a:solidFill>
                  <a:schemeClr val="bg1"/>
                </a:solidFill>
              </a:rPr>
              <a:t>unsupervised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 marL="514350" marR="0" lvl="0" indent="-514350" algn="just"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M</a:t>
            </a:r>
            <a:r>
              <a:rPr lang="it-IT" sz="1700" dirty="0">
                <a:solidFill>
                  <a:schemeClr val="bg1"/>
                </a:solidFill>
              </a:rPr>
              <a:t>irano a </a:t>
            </a:r>
            <a:r>
              <a:rPr lang="it-IT" sz="1700" u="sng" dirty="0">
                <a:solidFill>
                  <a:schemeClr val="bg1"/>
                </a:solidFill>
              </a:rPr>
              <a:t>massimizzare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u="sng" dirty="0">
                <a:solidFill>
                  <a:schemeClr val="bg1"/>
                </a:solidFill>
              </a:rPr>
              <a:t>la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u="sng" dirty="0">
                <a:solidFill>
                  <a:schemeClr val="bg1"/>
                </a:solidFill>
              </a:rPr>
              <a:t>probabilità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u="sng" dirty="0">
                <a:solidFill>
                  <a:schemeClr val="bg1"/>
                </a:solidFill>
              </a:rPr>
              <a:t>dell'output</a:t>
            </a:r>
            <a:r>
              <a:rPr lang="it-IT" sz="1700" dirty="0">
                <a:solidFill>
                  <a:schemeClr val="bg1"/>
                </a:solidFill>
              </a:rPr>
              <a:t> generato rispetto all'input e produrre un output da una distribuzione target comprimendo l'input in uno spazio latente.</a:t>
            </a:r>
          </a:p>
          <a:p>
            <a:pPr marL="514350" marR="0" lvl="0" indent="-514350" algn="just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1700" dirty="0">
                <a:solidFill>
                  <a:schemeClr val="bg1"/>
                </a:solidFill>
              </a:rPr>
              <a:t>Una funzione di perdita: la </a:t>
            </a:r>
            <a:r>
              <a:rPr lang="it-IT" sz="1700" u="sng" dirty="0">
                <a:solidFill>
                  <a:schemeClr val="bg1"/>
                </a:solidFill>
              </a:rPr>
              <a:t>divergenza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u="sng" dirty="0">
                <a:solidFill>
                  <a:schemeClr val="bg1"/>
                </a:solidFill>
              </a:rPr>
              <a:t>KL</a:t>
            </a:r>
            <a:r>
              <a:rPr lang="it-IT" sz="1700" dirty="0">
                <a:solidFill>
                  <a:schemeClr val="bg1"/>
                </a:solidFill>
              </a:rPr>
              <a:t>.</a:t>
            </a:r>
          </a:p>
          <a:p>
            <a:pPr marL="514350" marR="0" lvl="0" indent="-514350" algn="just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1700" u="sng" dirty="0">
                <a:solidFill>
                  <a:schemeClr val="bg1"/>
                </a:solidFill>
              </a:rPr>
              <a:t>Più semplici da addestrare: </a:t>
            </a:r>
            <a:r>
              <a:rPr lang="it-IT" sz="1700" dirty="0">
                <a:solidFill>
                  <a:schemeClr val="bg1"/>
                </a:solidFill>
              </a:rPr>
              <a:t>non necessitano di una buona sincronizzazione tra encoder e decoder.</a:t>
            </a:r>
          </a:p>
          <a:p>
            <a:pPr marL="514350" marR="0" lvl="0" indent="-514350" algn="just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1700" dirty="0">
                <a:solidFill>
                  <a:schemeClr val="bg1"/>
                </a:solidFill>
              </a:rPr>
              <a:t>Ampiamente utilizzati nella </a:t>
            </a:r>
            <a:r>
              <a:rPr lang="it-IT" sz="1700" u="sng" dirty="0">
                <a:solidFill>
                  <a:schemeClr val="bg1"/>
                </a:solidFill>
              </a:rPr>
              <a:t>riduzione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u="sng" dirty="0">
                <a:solidFill>
                  <a:schemeClr val="bg1"/>
                </a:solidFill>
              </a:rPr>
              <a:t>del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u="sng" dirty="0">
                <a:solidFill>
                  <a:schemeClr val="bg1"/>
                </a:solidFill>
              </a:rPr>
              <a:t>rumore</a:t>
            </a:r>
            <a:r>
              <a:rPr lang="it-IT" sz="1700" dirty="0">
                <a:solidFill>
                  <a:schemeClr val="bg1"/>
                </a:solidFill>
              </a:rPr>
              <a:t> e nella </a:t>
            </a:r>
            <a:r>
              <a:rPr lang="it-IT" sz="1700" u="sng" dirty="0">
                <a:solidFill>
                  <a:schemeClr val="bg1"/>
                </a:solidFill>
              </a:rPr>
              <a:t>generazione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u="sng" dirty="0">
                <a:solidFill>
                  <a:schemeClr val="bg1"/>
                </a:solidFill>
              </a:rPr>
              <a:t>di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u="sng" dirty="0">
                <a:solidFill>
                  <a:schemeClr val="bg1"/>
                </a:solidFill>
              </a:rPr>
              <a:t>immagini</a:t>
            </a:r>
            <a:r>
              <a:rPr lang="it-IT" sz="1700" dirty="0">
                <a:solidFill>
                  <a:schemeClr val="bg1"/>
                </a:solidFill>
              </a:rPr>
              <a:t>.</a:t>
            </a:r>
          </a:p>
          <a:p>
            <a:pPr marL="514350" marR="0" lvl="0" indent="-514350" algn="just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1700" dirty="0">
                <a:solidFill>
                  <a:schemeClr val="bg1"/>
                </a:solidFill>
              </a:rPr>
              <a:t>Possono facilmente distinguere le anomalie e identificare potenziali frodi.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C2C705-A512-7983-79C8-82968BE88046}"/>
              </a:ext>
            </a:extLst>
          </p:cNvPr>
          <p:cNvSpPr txBox="1"/>
          <p:nvPr/>
        </p:nvSpPr>
        <p:spPr>
          <a:xfrm>
            <a:off x="1144078" y="42897"/>
            <a:ext cx="6855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+mj-lt"/>
              </a:rPr>
              <a:t>Confronto finale tra VAEs E GANs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A0F2B9-B768-8F44-FE97-9BF3BF490527}"/>
              </a:ext>
            </a:extLst>
          </p:cNvPr>
          <p:cNvSpPr txBox="1"/>
          <p:nvPr/>
        </p:nvSpPr>
        <p:spPr>
          <a:xfrm>
            <a:off x="1794280" y="975714"/>
            <a:ext cx="1047659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3200" b="1" i="1" dirty="0">
                <a:solidFill>
                  <a:srgbClr val="C00000"/>
                </a:solidFill>
              </a:rPr>
              <a:t>VAEs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1B63A5-3079-E917-906B-5790886FB989}"/>
              </a:ext>
            </a:extLst>
          </p:cNvPr>
          <p:cNvSpPr txBox="1"/>
          <p:nvPr/>
        </p:nvSpPr>
        <p:spPr>
          <a:xfrm>
            <a:off x="6304455" y="976641"/>
            <a:ext cx="1220206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3200" b="1" i="1" dirty="0">
                <a:solidFill>
                  <a:srgbClr val="00B050"/>
                </a:solidFill>
              </a:rPr>
              <a:t>GANs</a:t>
            </a:r>
          </a:p>
        </p:txBody>
      </p:sp>
      <p:sp>
        <p:nvSpPr>
          <p:cNvPr id="5" name="Google Shape;34;p8">
            <a:extLst>
              <a:ext uri="{FF2B5EF4-FFF2-40B4-BE49-F238E27FC236}">
                <a16:creationId xmlns:a16="http://schemas.microsoft.com/office/drawing/2014/main" id="{5CD0CEFA-B47F-16A0-52C7-56CE05FA0761}"/>
              </a:ext>
            </a:extLst>
          </p:cNvPr>
          <p:cNvSpPr txBox="1">
            <a:spLocks/>
          </p:cNvSpPr>
          <p:nvPr/>
        </p:nvSpPr>
        <p:spPr>
          <a:xfrm>
            <a:off x="4749338" y="1712666"/>
            <a:ext cx="4330440" cy="4688129"/>
          </a:xfrm>
          <a:prstGeom prst="rect">
            <a:avLst/>
          </a:prstGeom>
          <a:solidFill>
            <a:schemeClr val="tx1"/>
          </a:solidFill>
          <a:ln w="28575">
            <a:solidFill>
              <a:srgbClr val="00B050"/>
            </a:solidFill>
          </a:ln>
        </p:spPr>
        <p:txBody>
          <a:bodyPr spcFirstLastPara="1"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ClrTx/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Approccio </a:t>
            </a:r>
            <a:r>
              <a:rPr lang="en-US" sz="1700" u="sng" dirty="0">
                <a:solidFill>
                  <a:schemeClr val="bg1"/>
                </a:solidFill>
              </a:rPr>
              <a:t>supervised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ClrTx/>
              <a:buFont typeface="+mj-lt"/>
              <a:buAutoNum type="arabicPeriod"/>
            </a:pPr>
            <a:r>
              <a:rPr lang="it-IT" sz="1700" dirty="0">
                <a:solidFill>
                  <a:schemeClr val="bg1"/>
                </a:solidFill>
              </a:rPr>
              <a:t>Cercano di </a:t>
            </a:r>
            <a:r>
              <a:rPr lang="it-IT" sz="1700" u="sng" dirty="0">
                <a:solidFill>
                  <a:schemeClr val="bg1"/>
                </a:solidFill>
              </a:rPr>
              <a:t>trovare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u="sng" dirty="0">
                <a:solidFill>
                  <a:schemeClr val="bg1"/>
                </a:solidFill>
              </a:rPr>
              <a:t>il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u="sng" dirty="0">
                <a:solidFill>
                  <a:schemeClr val="bg1"/>
                </a:solidFill>
              </a:rPr>
              <a:t>punto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u="sng" dirty="0">
                <a:solidFill>
                  <a:schemeClr val="bg1"/>
                </a:solidFill>
              </a:rPr>
              <a:t>di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u="sng" dirty="0">
                <a:solidFill>
                  <a:schemeClr val="bg1"/>
                </a:solidFill>
              </a:rPr>
              <a:t>equilibrio</a:t>
            </a:r>
            <a:r>
              <a:rPr lang="it-IT" sz="1700" dirty="0">
                <a:solidFill>
                  <a:schemeClr val="bg1"/>
                </a:solidFill>
              </a:rPr>
              <a:t> tra  generatore e discriminatore.</a:t>
            </a:r>
          </a:p>
          <a:p>
            <a:pPr marL="514350" indent="-514350" algn="just">
              <a:buClrTx/>
              <a:buFont typeface="+mj-lt"/>
              <a:buAutoNum type="arabicPeriod"/>
            </a:pPr>
            <a:r>
              <a:rPr lang="it-IT" sz="1700" dirty="0">
                <a:solidFill>
                  <a:schemeClr val="bg1"/>
                </a:solidFill>
              </a:rPr>
              <a:t>Utilizzano 2 funzioni di perdita, una per il </a:t>
            </a:r>
            <a:r>
              <a:rPr lang="it-IT" sz="1700" u="sng" dirty="0">
                <a:solidFill>
                  <a:schemeClr val="bg1"/>
                </a:solidFill>
              </a:rPr>
              <a:t>generatore</a:t>
            </a:r>
            <a:r>
              <a:rPr lang="it-IT" sz="1700" dirty="0">
                <a:solidFill>
                  <a:schemeClr val="bg1"/>
                </a:solidFill>
              </a:rPr>
              <a:t> e una per il </a:t>
            </a:r>
            <a:r>
              <a:rPr lang="it-IT" sz="1700" u="sng" dirty="0">
                <a:solidFill>
                  <a:schemeClr val="bg1"/>
                </a:solidFill>
              </a:rPr>
              <a:t>discriminatore</a:t>
            </a:r>
            <a:r>
              <a:rPr lang="it-IT" sz="1700" dirty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ClrTx/>
              <a:buFont typeface="+mj-lt"/>
              <a:buAutoNum type="arabicPeriod"/>
            </a:pPr>
            <a:r>
              <a:rPr lang="it-IT" sz="1700" u="sng" dirty="0">
                <a:solidFill>
                  <a:schemeClr val="bg1"/>
                </a:solidFill>
              </a:rPr>
              <a:t>Possono riconoscere intuizioni più complicate</a:t>
            </a:r>
            <a:r>
              <a:rPr lang="it-IT" sz="1700" dirty="0">
                <a:solidFill>
                  <a:schemeClr val="bg1"/>
                </a:solidFill>
              </a:rPr>
              <a:t> dell'input e generare dati plausibili più elevati e più dettagliati.</a:t>
            </a:r>
          </a:p>
          <a:p>
            <a:pPr marL="514350" indent="-514350" algn="just">
              <a:buClrTx/>
              <a:buFont typeface="+mj-lt"/>
              <a:buAutoNum type="arabicPeriod"/>
            </a:pPr>
            <a:r>
              <a:rPr lang="it-IT" sz="1700" dirty="0">
                <a:solidFill>
                  <a:schemeClr val="bg1"/>
                </a:solidFill>
              </a:rPr>
              <a:t>Utilizzati in attività più impegnative come la </a:t>
            </a:r>
            <a:r>
              <a:rPr lang="it-IT" sz="1700" u="sng" dirty="0">
                <a:solidFill>
                  <a:schemeClr val="bg1"/>
                </a:solidFill>
              </a:rPr>
              <a:t>super-risoluzione</a:t>
            </a:r>
            <a:r>
              <a:rPr lang="it-IT" sz="1700" dirty="0">
                <a:solidFill>
                  <a:schemeClr val="bg1"/>
                </a:solidFill>
              </a:rPr>
              <a:t> e la </a:t>
            </a:r>
            <a:r>
              <a:rPr lang="it-IT" sz="1700" u="sng" dirty="0">
                <a:solidFill>
                  <a:schemeClr val="bg1"/>
                </a:solidFill>
              </a:rPr>
              <a:t>traduzione da immagine a immagine.</a:t>
            </a:r>
            <a:endParaRPr lang="en-US" sz="1700" u="sng" dirty="0">
              <a:solidFill>
                <a:schemeClr val="bg1"/>
              </a:solidFill>
            </a:endParaRPr>
          </a:p>
          <a:p>
            <a:pPr marL="514350" indent="-514350" algn="just">
              <a:buClrTx/>
              <a:buFont typeface="+mj-lt"/>
              <a:buAutoNum type="arabicPeriod"/>
            </a:pPr>
            <a:r>
              <a:rPr lang="it-IT" sz="1700" dirty="0">
                <a:solidFill>
                  <a:schemeClr val="bg1"/>
                </a:solidFill>
              </a:rPr>
              <a:t>Si concentrano </a:t>
            </a:r>
            <a:r>
              <a:rPr lang="it-IT" sz="1700" u="sng" dirty="0">
                <a:solidFill>
                  <a:schemeClr val="bg1"/>
                </a:solidFill>
              </a:rPr>
              <a:t>sulla generazione di immagini </a:t>
            </a:r>
            <a:r>
              <a:rPr lang="it-IT" sz="1700" dirty="0">
                <a:solidFill>
                  <a:schemeClr val="bg1"/>
                </a:solidFill>
              </a:rPr>
              <a:t>il più possibile</a:t>
            </a:r>
            <a:r>
              <a:rPr lang="it-IT" sz="1700" u="sng" dirty="0">
                <a:solidFill>
                  <a:schemeClr val="bg1"/>
                </a:solidFill>
              </a:rPr>
              <a:t> identiche a quella originale</a:t>
            </a:r>
            <a:r>
              <a:rPr lang="it-IT" sz="1700" dirty="0">
                <a:solidFill>
                  <a:schemeClr val="bg1"/>
                </a:solidFill>
              </a:rPr>
              <a:t> ad alta risoluzione.</a:t>
            </a:r>
          </a:p>
        </p:txBody>
      </p:sp>
    </p:spTree>
    <p:extLst>
      <p:ext uri="{BB962C8B-B14F-4D97-AF65-F5344CB8AC3E}">
        <p14:creationId xmlns:p14="http://schemas.microsoft.com/office/powerpoint/2010/main" val="3411429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C2C705-A512-7983-79C8-82968BE88046}"/>
              </a:ext>
            </a:extLst>
          </p:cNvPr>
          <p:cNvSpPr txBox="1"/>
          <p:nvPr/>
        </p:nvSpPr>
        <p:spPr>
          <a:xfrm>
            <a:off x="1144078" y="45507"/>
            <a:ext cx="6855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+mj-lt"/>
              </a:rPr>
              <a:t>Bibliografia</a:t>
            </a:r>
          </a:p>
        </p:txBody>
      </p:sp>
      <p:sp>
        <p:nvSpPr>
          <p:cNvPr id="2" name="Google Shape;58;p12">
            <a:extLst>
              <a:ext uri="{FF2B5EF4-FFF2-40B4-BE49-F238E27FC236}">
                <a16:creationId xmlns:a16="http://schemas.microsoft.com/office/drawing/2014/main" id="{920912C6-A010-DCD2-50F7-E78074DE30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2434" y="1086932"/>
            <a:ext cx="8291801" cy="661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14350" marR="0" lvl="0" indent="-51435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romanUcPeriod"/>
            </a:pPr>
            <a:r>
              <a:rPr lang="en-US" sz="2400" b="0" i="0" strike="noStrike" dirty="0">
                <a:solidFill>
                  <a:schemeClr val="bg1"/>
                </a:solidFill>
                <a:latin typeface="Gill Sans MT (Corpo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J. Rocca, Understanding Variational Autoencoders (VAEs), 2019.</a:t>
            </a:r>
            <a:endParaRPr lang="en-US" sz="2400" dirty="0">
              <a:solidFill>
                <a:schemeClr val="bg1"/>
              </a:solidFill>
              <a:latin typeface="Gill Sans MT (Corpo)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14350" indent="-51435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Font typeface="+mj-lt"/>
              <a:buAutoNum type="romanUcPeriod"/>
            </a:pPr>
            <a:r>
              <a:rPr lang="en-US" sz="2400" dirty="0">
                <a:solidFill>
                  <a:schemeClr val="bg1"/>
                </a:solidFill>
                <a:latin typeface="Gill Sans MT (Corpo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J.Rocca, Understanding Generative Adversarial Networks (GANs), 2019.</a:t>
            </a:r>
            <a:endParaRPr lang="en-US" sz="2400" dirty="0">
              <a:solidFill>
                <a:schemeClr val="bg1"/>
              </a:solidFill>
              <a:latin typeface="Gill Sans MT (Corpo)"/>
            </a:endParaRPr>
          </a:p>
          <a:p>
            <a:pPr marL="514350" indent="-51435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Font typeface="+mj-lt"/>
              <a:buAutoNum type="romanUcPeriod"/>
            </a:pPr>
            <a:r>
              <a:rPr lang="en-US" sz="2400" dirty="0">
                <a:solidFill>
                  <a:schemeClr val="bg1"/>
                </a:solidFill>
                <a:latin typeface="Gill Sans MT (Corpo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N.Bassetti, </a:t>
            </a:r>
            <a:r>
              <a:rPr lang="it-IT" sz="2400" dirty="0">
                <a:solidFill>
                  <a:schemeClr val="bg1"/>
                </a:solidFill>
                <a:latin typeface="Gill Sans MT (Corpo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 (Generative Adversarial Networks): cosa sono, applicazioni e vantaggi, 2023.</a:t>
            </a:r>
            <a:endParaRPr lang="it-IT" sz="2400" dirty="0">
              <a:solidFill>
                <a:schemeClr val="bg1"/>
              </a:solidFill>
              <a:latin typeface="Gill Sans MT (Corpo)"/>
            </a:endParaRPr>
          </a:p>
          <a:p>
            <a:pPr marL="514350" indent="-51435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Font typeface="+mj-lt"/>
              <a:buAutoNum type="romanUcPeriod"/>
            </a:pPr>
            <a:r>
              <a:rPr lang="it-IT" sz="2400" dirty="0">
                <a:solidFill>
                  <a:schemeClr val="bg1"/>
                </a:solidFill>
                <a:latin typeface="Gill Sans MT (Corpo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G.Nanos, </a:t>
            </a:r>
            <a:r>
              <a:rPr lang="da-DK" sz="2400" dirty="0">
                <a:solidFill>
                  <a:schemeClr val="bg1"/>
                </a:solidFill>
                <a:latin typeface="Gill Sans MT (Corpo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VAE vs. GAN For Image Generation, 2023.</a:t>
            </a:r>
            <a:endParaRPr lang="da-DK" sz="2400" dirty="0">
              <a:solidFill>
                <a:schemeClr val="bg1"/>
              </a:solidFill>
              <a:latin typeface="Gill Sans MT (Corpo)"/>
            </a:endParaRPr>
          </a:p>
          <a:p>
            <a:pPr marL="514350" indent="-51435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Font typeface="+mj-lt"/>
              <a:buAutoNum type="romanUcPeriod"/>
            </a:pPr>
            <a:r>
              <a:rPr lang="da-DK" sz="2400" dirty="0">
                <a:solidFill>
                  <a:schemeClr val="bg1"/>
                </a:solidFill>
                <a:latin typeface="Gill Sans MT (Corpo)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Panoramica della struttura GAN, 2023.</a:t>
            </a:r>
            <a:endParaRPr lang="da-DK" sz="2400" dirty="0">
              <a:solidFill>
                <a:schemeClr val="bg1"/>
              </a:solidFill>
              <a:latin typeface="Gill Sans MT (Corpo)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it-IT" sz="2400" dirty="0">
              <a:solidFill>
                <a:schemeClr val="bg1"/>
              </a:solidFill>
              <a:latin typeface="Gill Sans MT (Corpo)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2400" dirty="0">
              <a:solidFill>
                <a:schemeClr val="bg1"/>
              </a:solidFill>
              <a:latin typeface="Gill Sans MT (Corpo)"/>
            </a:endParaRP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2400" b="0" i="0" strike="noStrike" baseline="0" dirty="0">
              <a:solidFill>
                <a:schemeClr val="bg1"/>
              </a:solidFill>
              <a:latin typeface="Gill Sans M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73276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621101" y="600164"/>
            <a:ext cx="7720643" cy="353682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20000"/>
          </a:bodyPr>
          <a:lstStyle/>
          <a:p>
            <a:pPr marR="0" lvl="0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 marL="457200" marR="0" lvl="0" indent="-45720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bg1"/>
                </a:solidFill>
              </a:rPr>
              <a:t>Riduzione della </a:t>
            </a:r>
            <a:r>
              <a:rPr lang="it-IT" sz="2400" u="sng" dirty="0">
                <a:solidFill>
                  <a:schemeClr val="bg1"/>
                </a:solidFill>
              </a:rPr>
              <a:t>dimensionalità</a:t>
            </a:r>
            <a:r>
              <a:rPr lang="en-US" sz="2400" dirty="0">
                <a:solidFill>
                  <a:schemeClr val="bg1"/>
                </a:solidFill>
              </a:rPr>
              <a:t>: processo di riduzione del </a:t>
            </a:r>
            <a:r>
              <a:rPr lang="it-IT" sz="2400" dirty="0">
                <a:solidFill>
                  <a:schemeClr val="bg1"/>
                </a:solidFill>
              </a:rPr>
              <a:t>numero</a:t>
            </a:r>
            <a:r>
              <a:rPr lang="en-US" sz="2400" dirty="0">
                <a:solidFill>
                  <a:schemeClr val="bg1"/>
                </a:solidFill>
              </a:rPr>
              <a:t> di funzionalità che descrivono alcuni dati.</a:t>
            </a:r>
          </a:p>
          <a:p>
            <a:pPr marL="457200" marR="0" lvl="0" indent="-45720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bg1"/>
                </a:solidFill>
              </a:rPr>
              <a:t>Encoder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it-IT" sz="2400" dirty="0">
                <a:solidFill>
                  <a:schemeClr val="bg1"/>
                </a:solidFill>
              </a:rPr>
              <a:t>compressione dei dati dallo spazio iniziale allo spazio codificato, detto anche </a:t>
            </a:r>
            <a:r>
              <a:rPr lang="it-IT" sz="2400" u="sng" dirty="0">
                <a:solidFill>
                  <a:schemeClr val="bg1"/>
                </a:solidFill>
              </a:rPr>
              <a:t>spazio latente.</a:t>
            </a:r>
            <a:endParaRPr lang="en-US" sz="2400" u="sng" dirty="0">
              <a:solidFill>
                <a:schemeClr val="bg1"/>
              </a:solidFill>
            </a:endParaRPr>
          </a:p>
          <a:p>
            <a:pPr marL="457200" marR="0" lvl="0" indent="-45720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bg1"/>
                </a:solidFill>
              </a:rPr>
              <a:t>Decoder</a:t>
            </a:r>
            <a:r>
              <a:rPr lang="en-US" sz="2400" dirty="0">
                <a:solidFill>
                  <a:schemeClr val="bg1"/>
                </a:solidFill>
              </a:rPr>
              <a:t>: processo inverso dell’encoder.</a:t>
            </a:r>
          </a:p>
          <a:p>
            <a:pPr marL="457200" marR="0" lvl="0" indent="-45720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N: numero di dati </a:t>
            </a:r>
          </a:p>
          <a:p>
            <a:pPr marL="457200" marR="0" lvl="0" indent="-45720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 n_d: dimensione dello spazio iniziale (decodificato)</a:t>
            </a:r>
          </a:p>
          <a:p>
            <a:pPr marL="457200" marR="0" lvl="0" indent="-45720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n_e: dimensione dello spazio ridotto (codificato) </a:t>
            </a:r>
          </a:p>
          <a:p>
            <a:pPr marL="457200" marR="0" lvl="0" indent="-45720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05438" y="0"/>
            <a:ext cx="6733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Nozioni</a:t>
            </a:r>
          </a:p>
          <a:p>
            <a:pPr algn="ctr"/>
            <a:endParaRPr lang="it-IT" sz="3600" dirty="0">
              <a:solidFill>
                <a:schemeClr val="bg1"/>
              </a:solidFill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>
            <a:cxnSpLocks/>
          </p:cNvCxnSpPr>
          <p:nvPr/>
        </p:nvCxnSpPr>
        <p:spPr>
          <a:xfrm>
            <a:off x="0" y="789030"/>
            <a:ext cx="9144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203D223-E7E1-BA50-B72A-D1EF1DD1E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70" y="4365420"/>
            <a:ext cx="6530196" cy="2371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36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912714" y="859675"/>
            <a:ext cx="7672254" cy="35126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marR="0" lvl="0" algn="just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Lo scopo è trovare la migliore coppia encoder/decoder all'interno di una data famiglia.</a:t>
            </a:r>
          </a:p>
          <a:p>
            <a:pPr marR="0" lvl="0" algn="just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Si cerca quindi la coppia che conserva il massimo di informazioni durante la codifica (cioè che ha il minimo di errore di ricostruzione durante la decodifica).</a:t>
            </a:r>
          </a:p>
          <a:p>
            <a:pPr marR="0" lvl="0" algn="just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In termini matematici, se indichiamo rispettivamente con E e D le famiglie di encoder e decoder, il problema di riduzione della dimensionalità può essere scritto:</a:t>
            </a:r>
          </a:p>
          <a:p>
            <a:pPr marR="0" lvl="0" algn="just">
              <a:spcAft>
                <a:spcPts val="0"/>
              </a:spcAft>
            </a:pPr>
            <a:endParaRPr lang="it-IT" sz="2800" dirty="0">
              <a:solidFill>
                <a:schemeClr val="bg1"/>
              </a:solidFill>
            </a:endParaRPr>
          </a:p>
          <a:p>
            <a:pPr marR="0" lvl="0" algn="just">
              <a:spcAft>
                <a:spcPts val="0"/>
              </a:spcAft>
            </a:pPr>
            <a:endParaRPr lang="it-IT" sz="2800" dirty="0">
              <a:solidFill>
                <a:schemeClr val="bg1"/>
              </a:solidFill>
            </a:endParaRPr>
          </a:p>
          <a:p>
            <a:pPr marR="0" lvl="0" algn="just">
              <a:spcAft>
                <a:spcPts val="0"/>
              </a:spcAft>
            </a:pPr>
            <a:endParaRPr lang="it-IT" sz="2800" dirty="0">
              <a:solidFill>
                <a:schemeClr val="bg1"/>
              </a:solidFill>
            </a:endParaRPr>
          </a:p>
          <a:p>
            <a:pPr marR="0" lvl="0" algn="just"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Riduzione della dimensionalità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B2C587-D752-2693-4EB4-7E726C6F9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80" y="5501636"/>
            <a:ext cx="1456609" cy="2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8A9A53C-5BCE-EB5B-0435-B0ABA7E17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41" y="4492346"/>
            <a:ext cx="5029200" cy="67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F6D93E-8DD4-0EF5-567F-E2A45023F1DD}"/>
              </a:ext>
            </a:extLst>
          </p:cNvPr>
          <p:cNvSpPr txBox="1"/>
          <p:nvPr/>
        </p:nvSpPr>
        <p:spPr>
          <a:xfrm>
            <a:off x="2545533" y="5411450"/>
            <a:ext cx="6667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bg1"/>
                </a:solidFill>
              </a:rPr>
              <a:t>Dove                        definisce</a:t>
            </a:r>
          </a:p>
          <a:p>
            <a:r>
              <a:rPr lang="it-IT" sz="2200" b="0" i="0" dirty="0">
                <a:solidFill>
                  <a:schemeClr val="bg1"/>
                </a:solidFill>
                <a:effectLst/>
              </a:rPr>
              <a:t>ricostruzione tra i dati di input x e i dati </a:t>
            </a:r>
          </a:p>
          <a:p>
            <a:r>
              <a:rPr lang="it-IT" sz="2200" b="0" i="0" dirty="0">
                <a:solidFill>
                  <a:schemeClr val="bg1"/>
                </a:solidFill>
                <a:effectLst/>
              </a:rPr>
              <a:t>codificati-decodificati d(e(x)).</a:t>
            </a:r>
            <a:endParaRPr lang="it-IT" sz="2200" dirty="0">
              <a:solidFill>
                <a:schemeClr val="bg1"/>
              </a:solidFill>
            </a:endParaRPr>
          </a:p>
          <a:p>
            <a:endParaRPr lang="it-IT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6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24287" y="840838"/>
            <a:ext cx="8609161" cy="369963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0" lvl="0" algn="just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Uno dei primi metodi per ridurre la dimensionalità è l'analisi delle componenti principali (PCA).</a:t>
            </a:r>
          </a:p>
          <a:p>
            <a:pPr marR="0" lvl="0" algn="just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L'idea è di costruire n_e </a:t>
            </a:r>
            <a:r>
              <a:rPr lang="it-IT" sz="2000" u="sng" dirty="0">
                <a:solidFill>
                  <a:schemeClr val="bg1"/>
                </a:solidFill>
              </a:rPr>
              <a:t>nuove caratteristiche indipendenti</a:t>
            </a:r>
            <a:r>
              <a:rPr lang="it-IT" sz="2000" dirty="0">
                <a:solidFill>
                  <a:schemeClr val="bg1"/>
                </a:solidFill>
              </a:rPr>
              <a:t> che siano combinazioni lineari delle n_d vecchie caratteristiche e in modo che le proiezioni dei dati sul sottospazio definito da queste nuove caratteristiche siano il più vicino possibile ai dati iniziali (in termini di distanza euclidea).</a:t>
            </a:r>
          </a:p>
          <a:p>
            <a:pPr marR="0" lvl="0" algn="just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Cioè la PCA </a:t>
            </a:r>
            <a:r>
              <a:rPr lang="it-IT" sz="2000" u="sng" dirty="0">
                <a:solidFill>
                  <a:schemeClr val="bg1"/>
                </a:solidFill>
              </a:rPr>
              <a:t>cerca il miglior sottospazio lineare dello spazio iniziale</a:t>
            </a:r>
            <a:r>
              <a:rPr lang="it-IT" sz="2000" dirty="0">
                <a:solidFill>
                  <a:schemeClr val="bg1"/>
                </a:solidFill>
              </a:rPr>
              <a:t> (descritto da una base ortogonale di nuove caratteristiche) in modo tale che </a:t>
            </a:r>
            <a:r>
              <a:rPr lang="it-IT" sz="2000" u="sng" dirty="0">
                <a:solidFill>
                  <a:schemeClr val="bg1"/>
                </a:solidFill>
              </a:rPr>
              <a:t>l'errore di approssimazione dei dati mediante le loro proiezioni su questo sottospazio sia il più piccolo possibile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Riduzione della dimensionalità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E496798A-292F-4FD6-2110-CF744C926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478" y="4540473"/>
            <a:ext cx="6003044" cy="2176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70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39185" y="823535"/>
            <a:ext cx="8875419" cy="585330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 algn="just"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Un autocodificatore </a:t>
            </a:r>
            <a:r>
              <a:rPr lang="it-IT" sz="1800" dirty="0">
                <a:solidFill>
                  <a:schemeClr val="bg1"/>
                </a:solidFill>
              </a:rPr>
              <a:t>consiste nell’impostare un codificatore e un decodificatore come reti neurali e apprendere il miglior schema di codifica-decodifica utilizzando un processo di ottimizzazione iterativo.</a:t>
            </a:r>
          </a:p>
          <a:p>
            <a:pPr algn="just"/>
            <a:r>
              <a:rPr lang="it-IT" sz="1800" b="0" i="0" dirty="0">
                <a:solidFill>
                  <a:schemeClr val="bg1"/>
                </a:solidFill>
                <a:effectLst/>
              </a:rPr>
              <a:t>Ad ogni iterazione:</a:t>
            </a:r>
          </a:p>
          <a:p>
            <a:pPr marL="342900" indent="-342900" algn="just">
              <a:buClrTx/>
              <a:buFont typeface="+mj-lt"/>
              <a:buAutoNum type="arabicPeriod"/>
            </a:pPr>
            <a:r>
              <a:rPr lang="it-IT" sz="1800" dirty="0">
                <a:solidFill>
                  <a:schemeClr val="bg1"/>
                </a:solidFill>
              </a:rPr>
              <a:t>S</a:t>
            </a:r>
            <a:r>
              <a:rPr lang="it-IT" sz="1800" b="0" i="0" dirty="0">
                <a:solidFill>
                  <a:schemeClr val="bg1"/>
                </a:solidFill>
                <a:effectLst/>
              </a:rPr>
              <a:t>i </a:t>
            </a:r>
            <a:r>
              <a:rPr lang="it-IT" sz="1800" b="0" i="0" u="sng" dirty="0">
                <a:solidFill>
                  <a:schemeClr val="bg1"/>
                </a:solidFill>
                <a:effectLst/>
              </a:rPr>
              <a:t>aumenta</a:t>
            </a:r>
            <a:r>
              <a:rPr lang="it-IT" sz="1800" b="0" i="0" dirty="0">
                <a:solidFill>
                  <a:schemeClr val="bg1"/>
                </a:solidFill>
                <a:effectLst/>
              </a:rPr>
              <a:t> </a:t>
            </a:r>
            <a:r>
              <a:rPr lang="it-IT" sz="1800" b="0" i="0" u="sng" dirty="0">
                <a:solidFill>
                  <a:schemeClr val="bg1"/>
                </a:solidFill>
                <a:effectLst/>
              </a:rPr>
              <a:t>l'architettura</a:t>
            </a:r>
            <a:r>
              <a:rPr lang="it-IT" sz="1800" b="0" i="0" dirty="0">
                <a:solidFill>
                  <a:schemeClr val="bg1"/>
                </a:solidFill>
                <a:effectLst/>
              </a:rPr>
              <a:t> dell'autoencoder con alcuni dati</a:t>
            </a:r>
            <a:endParaRPr lang="it-IT" sz="1800" dirty="0">
              <a:solidFill>
                <a:schemeClr val="bg1"/>
              </a:solidFill>
            </a:endParaRPr>
          </a:p>
          <a:p>
            <a:pPr marL="342900" indent="-342900" algn="just">
              <a:buClrTx/>
              <a:buFont typeface="+mj-lt"/>
              <a:buAutoNum type="arabicPeriod"/>
            </a:pPr>
            <a:r>
              <a:rPr lang="it-IT" sz="1800" dirty="0">
                <a:solidFill>
                  <a:schemeClr val="bg1"/>
                </a:solidFill>
              </a:rPr>
              <a:t>S</a:t>
            </a:r>
            <a:r>
              <a:rPr lang="it-IT" sz="1800" b="0" i="0" dirty="0">
                <a:solidFill>
                  <a:schemeClr val="bg1"/>
                </a:solidFill>
                <a:effectLst/>
              </a:rPr>
              <a:t>i </a:t>
            </a:r>
            <a:r>
              <a:rPr lang="it-IT" sz="1800" b="0" i="0" u="sng" dirty="0">
                <a:solidFill>
                  <a:schemeClr val="bg1"/>
                </a:solidFill>
                <a:effectLst/>
              </a:rPr>
              <a:t>confronta</a:t>
            </a:r>
            <a:r>
              <a:rPr lang="it-IT" sz="1800" b="0" i="0" dirty="0">
                <a:solidFill>
                  <a:schemeClr val="bg1"/>
                </a:solidFill>
                <a:effectLst/>
              </a:rPr>
              <a:t> </a:t>
            </a:r>
            <a:r>
              <a:rPr lang="it-IT" sz="1800" b="0" i="0" u="sng" dirty="0">
                <a:solidFill>
                  <a:schemeClr val="bg1"/>
                </a:solidFill>
                <a:effectLst/>
              </a:rPr>
              <a:t>l'output</a:t>
            </a:r>
            <a:r>
              <a:rPr lang="it-IT" sz="1800" b="0" i="0" dirty="0">
                <a:solidFill>
                  <a:schemeClr val="bg1"/>
                </a:solidFill>
                <a:effectLst/>
              </a:rPr>
              <a:t> codificato-decodificato con i dati iniziali </a:t>
            </a:r>
            <a:endParaRPr lang="it-IT" sz="1800" dirty="0">
              <a:solidFill>
                <a:schemeClr val="bg1"/>
              </a:solidFill>
            </a:endParaRPr>
          </a:p>
          <a:p>
            <a:pPr marL="342900" indent="-342900" algn="just">
              <a:buClrTx/>
              <a:buFont typeface="+mj-lt"/>
              <a:buAutoNum type="arabicPeriod"/>
            </a:pPr>
            <a:r>
              <a:rPr lang="it-IT" sz="1800" b="0" i="0" dirty="0">
                <a:solidFill>
                  <a:schemeClr val="bg1"/>
                </a:solidFill>
                <a:effectLst/>
              </a:rPr>
              <a:t>Si </a:t>
            </a:r>
            <a:r>
              <a:rPr lang="it-IT" sz="1800" b="0" i="0" u="sng" dirty="0">
                <a:solidFill>
                  <a:schemeClr val="bg1"/>
                </a:solidFill>
                <a:effectLst/>
              </a:rPr>
              <a:t>propaga</a:t>
            </a:r>
            <a:r>
              <a:rPr lang="it-IT" sz="1800" b="0" i="0" dirty="0">
                <a:solidFill>
                  <a:schemeClr val="bg1"/>
                </a:solidFill>
                <a:effectLst/>
              </a:rPr>
              <a:t> </a:t>
            </a:r>
            <a:r>
              <a:rPr lang="it-IT" sz="1800" b="0" i="0" u="sng" dirty="0">
                <a:solidFill>
                  <a:schemeClr val="bg1"/>
                </a:solidFill>
                <a:effectLst/>
              </a:rPr>
              <a:t>l'errore</a:t>
            </a:r>
            <a:r>
              <a:rPr lang="it-IT" sz="1800" b="0" i="0" dirty="0">
                <a:solidFill>
                  <a:schemeClr val="bg1"/>
                </a:solidFill>
                <a:effectLst/>
              </a:rPr>
              <a:t> attraverso l'architettura per aggiornare i pesi delle reti.</a:t>
            </a:r>
          </a:p>
          <a:p>
            <a:pPr algn="just"/>
            <a:r>
              <a:rPr lang="it-IT" sz="1800" dirty="0">
                <a:solidFill>
                  <a:schemeClr val="bg1"/>
                </a:solidFill>
              </a:rPr>
              <a:t>L’architettura complessiva andrà </a:t>
            </a:r>
          </a:p>
          <a:p>
            <a:pPr algn="just"/>
            <a:r>
              <a:rPr lang="it-IT" sz="1800" dirty="0">
                <a:solidFill>
                  <a:schemeClr val="bg1"/>
                </a:solidFill>
              </a:rPr>
              <a:t>a creare un </a:t>
            </a:r>
            <a:r>
              <a:rPr lang="it-IT" sz="1800" b="0" i="0" dirty="0">
                <a:solidFill>
                  <a:schemeClr val="bg1"/>
                </a:solidFill>
                <a:effectLst/>
              </a:rPr>
              <a:t>collo di bottiglia per i dati:</a:t>
            </a:r>
          </a:p>
          <a:p>
            <a:pPr algn="just"/>
            <a:r>
              <a:rPr lang="it-IT" sz="1800" dirty="0">
                <a:solidFill>
                  <a:schemeClr val="bg1"/>
                </a:solidFill>
              </a:rPr>
              <a:t>Questo garantirà</a:t>
            </a:r>
            <a:r>
              <a:rPr lang="it-IT" sz="1800" b="0" i="0" dirty="0">
                <a:solidFill>
                  <a:schemeClr val="bg1"/>
                </a:solidFill>
                <a:effectLst/>
              </a:rPr>
              <a:t> che </a:t>
            </a:r>
            <a:r>
              <a:rPr lang="it-IT" sz="1800" b="0" i="0" u="sng" dirty="0">
                <a:solidFill>
                  <a:schemeClr val="bg1"/>
                </a:solidFill>
                <a:effectLst/>
              </a:rPr>
              <a:t>solo la parte strutturata </a:t>
            </a:r>
          </a:p>
          <a:p>
            <a:pPr algn="just"/>
            <a:r>
              <a:rPr lang="it-IT" sz="1800" b="0" i="0" u="sng" dirty="0">
                <a:solidFill>
                  <a:schemeClr val="bg1"/>
                </a:solidFill>
                <a:effectLst/>
              </a:rPr>
              <a:t>principale delle informazioni possa </a:t>
            </a:r>
          </a:p>
          <a:p>
            <a:pPr algn="just"/>
            <a:r>
              <a:rPr lang="it-IT" sz="1800" b="0" i="0" u="sng" dirty="0">
                <a:solidFill>
                  <a:schemeClr val="bg1"/>
                </a:solidFill>
                <a:effectLst/>
              </a:rPr>
              <a:t>passare ed essere ricostruita</a:t>
            </a:r>
            <a:r>
              <a:rPr lang="it-IT" sz="1800" b="0" i="0" dirty="0">
                <a:solidFill>
                  <a:schemeClr val="bg1"/>
                </a:solidFill>
                <a:effectLst/>
              </a:rPr>
              <a:t>. </a:t>
            </a:r>
          </a:p>
          <a:p>
            <a:pPr algn="just"/>
            <a:r>
              <a:rPr lang="it-IT" sz="1800" dirty="0">
                <a:solidFill>
                  <a:schemeClr val="bg1"/>
                </a:solidFill>
              </a:rPr>
              <a:t>4. Si cerca di </a:t>
            </a:r>
            <a:r>
              <a:rPr lang="it-IT" sz="1800" u="sng" dirty="0">
                <a:solidFill>
                  <a:schemeClr val="bg1"/>
                </a:solidFill>
              </a:rPr>
              <a:t>minimizzare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u="sng" dirty="0">
                <a:solidFill>
                  <a:schemeClr val="bg1"/>
                </a:solidFill>
              </a:rPr>
              <a:t>l’errore</a:t>
            </a:r>
            <a:r>
              <a:rPr lang="it-IT" sz="1800" dirty="0">
                <a:solidFill>
                  <a:schemeClr val="bg1"/>
                </a:solidFill>
              </a:rPr>
              <a:t> di ricostruzione</a:t>
            </a:r>
          </a:p>
          <a:p>
            <a:pPr algn="just"/>
            <a:r>
              <a:rPr lang="it-IT" sz="1800" dirty="0">
                <a:solidFill>
                  <a:schemeClr val="bg1"/>
                </a:solidFill>
              </a:rPr>
              <a:t>m</a:t>
            </a:r>
            <a:r>
              <a:rPr lang="it-IT" sz="1800" b="0" i="0" dirty="0">
                <a:solidFill>
                  <a:schemeClr val="bg1"/>
                </a:solidFill>
                <a:effectLst/>
              </a:rPr>
              <a:t>ediante discesa del gradiente sui parametri </a:t>
            </a:r>
          </a:p>
          <a:p>
            <a:pPr algn="just"/>
            <a:r>
              <a:rPr lang="it-IT" sz="1800" b="0" i="0" dirty="0">
                <a:solidFill>
                  <a:schemeClr val="bg1"/>
                </a:solidFill>
                <a:effectLst/>
              </a:rPr>
              <a:t>di queste reti.</a:t>
            </a:r>
          </a:p>
          <a:p>
            <a:pPr marR="0" lvl="0" algn="just"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Codificatori automatici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5CCEAC6-EEB1-614E-E72D-7331F207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58" y="3767160"/>
            <a:ext cx="3717985" cy="2617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200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936908" y="861140"/>
            <a:ext cx="7585990" cy="596295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algn="l"/>
            <a:r>
              <a:rPr lang="it-IT" sz="2000" b="0" i="0" dirty="0">
                <a:solidFill>
                  <a:schemeClr val="bg1"/>
                </a:solidFill>
                <a:effectLst/>
              </a:rPr>
              <a:t>Supponendo che sia il codificatore che il decodificatore siano profondi e non lineari</a:t>
            </a:r>
            <a:r>
              <a:rPr lang="it-IT" sz="2000" dirty="0">
                <a:solidFill>
                  <a:schemeClr val="bg1"/>
                </a:solidFill>
              </a:rPr>
              <a:t>, significa 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</a:rPr>
              <a:t>Architettura più complessa </a:t>
            </a:r>
            <a:r>
              <a:rPr lang="it-IT" sz="2000" dirty="0">
                <a:solidFill>
                  <a:schemeClr val="bg1"/>
                </a:solidFill>
                <a:sym typeface="Wingdings" panose="05000000000000000000" pitchFamily="2" charset="2"/>
              </a:rPr>
              <a:t> l’autoencoder può </a:t>
            </a:r>
            <a:r>
              <a:rPr lang="it-IT" sz="2000" b="0" i="0" dirty="0">
                <a:solidFill>
                  <a:schemeClr val="bg1"/>
                </a:solidFill>
                <a:effectLst/>
              </a:rPr>
              <a:t>procedere ad un'elevata riduzione della dimensionalità  </a:t>
            </a:r>
            <a:r>
              <a:rPr lang="it-IT" sz="2000" b="0" i="0" dirty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it-IT" sz="2000" b="0" i="0" dirty="0">
                <a:solidFill>
                  <a:schemeClr val="bg1"/>
                </a:solidFill>
                <a:effectLst/>
              </a:rPr>
              <a:t>un codificatore con "potenza infinita" </a:t>
            </a:r>
            <a:r>
              <a:rPr lang="it-IT" sz="2000" dirty="0">
                <a:solidFill>
                  <a:schemeClr val="bg1"/>
                </a:solidFill>
              </a:rPr>
              <a:t>(</a:t>
            </a:r>
            <a:r>
              <a:rPr lang="it-IT" sz="2000" b="0" i="0" dirty="0">
                <a:solidFill>
                  <a:schemeClr val="bg1"/>
                </a:solidFill>
                <a:effectLst/>
              </a:rPr>
              <a:t>grandissimi gradi di libertà) </a:t>
            </a:r>
            <a:r>
              <a:rPr lang="it-IT" sz="2000" b="0" i="0" dirty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 r</a:t>
            </a:r>
            <a:r>
              <a:rPr lang="it-IT" sz="2000" b="0" i="0" dirty="0">
                <a:solidFill>
                  <a:schemeClr val="bg1"/>
                </a:solidFill>
                <a:effectLst/>
              </a:rPr>
              <a:t>iduzione della dimensionalità senz</a:t>
            </a:r>
            <a:r>
              <a:rPr lang="it-IT" sz="2000" dirty="0">
                <a:solidFill>
                  <a:schemeClr val="bg1"/>
                </a:solidFill>
              </a:rPr>
              <a:t>a perdita di ricostruzione.</a:t>
            </a:r>
            <a:endParaRPr lang="it-IT" sz="2000" b="0" i="0" dirty="0">
              <a:solidFill>
                <a:schemeClr val="bg1"/>
              </a:solidFill>
              <a:effectLst/>
            </a:endParaRPr>
          </a:p>
          <a:p>
            <a:pPr algn="l"/>
            <a:r>
              <a:rPr lang="it-IT" sz="2000" b="0" i="0" dirty="0">
                <a:solidFill>
                  <a:schemeClr val="bg1"/>
                </a:solidFill>
                <a:effectLst/>
              </a:rPr>
              <a:t>Ma questo ha un prezzo:</a:t>
            </a:r>
          </a:p>
          <a:p>
            <a:pPr algn="l"/>
            <a:r>
              <a:rPr lang="it-IT" sz="2400" b="0" i="0" u="sng" dirty="0">
                <a:solidFill>
                  <a:schemeClr val="bg1"/>
                </a:solidFill>
                <a:effectLst/>
              </a:rPr>
              <a:t>la mancanza di strutture interpretabili e sfruttabili nello spazio latente ( </a:t>
            </a:r>
            <a:r>
              <a:rPr lang="it-IT" sz="2400" b="1" i="0" u="sng" dirty="0">
                <a:solidFill>
                  <a:schemeClr val="bg1"/>
                </a:solidFill>
                <a:effectLst/>
              </a:rPr>
              <a:t>mancanza di regolarità</a:t>
            </a:r>
            <a:r>
              <a:rPr lang="it-IT" sz="2400" b="0" i="0" u="sng" dirty="0">
                <a:solidFill>
                  <a:schemeClr val="bg1"/>
                </a:solidFill>
                <a:effectLst/>
              </a:rPr>
              <a:t> ). </a:t>
            </a:r>
          </a:p>
          <a:p>
            <a:pPr algn="l"/>
            <a:r>
              <a:rPr lang="it-IT" sz="2000" u="sng" dirty="0">
                <a:solidFill>
                  <a:schemeClr val="bg1"/>
                </a:solidFill>
              </a:rPr>
              <a:t>Infatti, lo scopo della riduzione è di: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it-IT" sz="2000" u="sng" dirty="0">
                <a:solidFill>
                  <a:schemeClr val="bg1"/>
                </a:solidFill>
              </a:rPr>
              <a:t>Ridurre le dimensioni dei dati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it-IT" sz="2000" u="sng" dirty="0">
                <a:solidFill>
                  <a:schemeClr val="bg1"/>
                </a:solidFill>
              </a:rPr>
              <a:t>Ridurre il numero di dimensioni, mantenendo però la maggior parte </a:t>
            </a:r>
          </a:p>
          <a:p>
            <a:pPr algn="l">
              <a:buClrTx/>
            </a:pPr>
            <a:r>
              <a:rPr lang="it-IT" sz="2000" u="sng" dirty="0">
                <a:solidFill>
                  <a:schemeClr val="bg1"/>
                </a:solidFill>
              </a:rPr>
              <a:t>delle informazioni sulla struttura dei dati.</a:t>
            </a:r>
          </a:p>
          <a:p>
            <a:pPr marR="0" lvl="0">
              <a:spcAft>
                <a:spcPts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Codificatori automatici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5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32" y="3390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Codificatori automatici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D017B59F-5506-2369-B237-B2F30BDD6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4" y="1923693"/>
            <a:ext cx="8908691" cy="355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771128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CF286170E65D4886610895387D2194" ma:contentTypeVersion="2" ma:contentTypeDescription="Creare un nuovo documento." ma:contentTypeScope="" ma:versionID="0e159e598696aad49f0118fe8f654a8d">
  <xsd:schema xmlns:xsd="http://www.w3.org/2001/XMLSchema" xmlns:xs="http://www.w3.org/2001/XMLSchema" xmlns:p="http://schemas.microsoft.com/office/2006/metadata/properties" xmlns:ns3="682a050c-46b8-42f4-b970-aefe220e747a" targetNamespace="http://schemas.microsoft.com/office/2006/metadata/properties" ma:root="true" ma:fieldsID="6d2c549c20a804d8de78b68ee101ceb7" ns3:_="">
    <xsd:import namespace="682a050c-46b8-42f4-b970-aefe220e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a050c-46b8-42f4-b970-aefe220e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56545A-A346-4677-9650-5425365EC8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2a050c-46b8-42f4-b970-aefe220e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76D4E-BD4A-4F0B-9C2B-EEFCC57F17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8C96EE-320E-40AE-89FA-2A1F53CCA8C8}">
  <ds:schemaRefs>
    <ds:schemaRef ds:uri="http://purl.org/dc/terms/"/>
    <ds:schemaRef ds:uri="http://purl.org/dc/dcmitype/"/>
    <ds:schemaRef ds:uri="http://schemas.openxmlformats.org/package/2006/metadata/core-properties"/>
    <ds:schemaRef ds:uri="682a050c-46b8-42f4-b970-aefe220e747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19093</TotalTime>
  <Words>2684</Words>
  <Application>Microsoft Office PowerPoint</Application>
  <PresentationFormat>Presentazione su schermo (4:3)</PresentationFormat>
  <Paragraphs>239</Paragraphs>
  <Slides>31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Gill Sans MT</vt:lpstr>
      <vt:lpstr>Gill Sans MT (Corpo)</vt:lpstr>
      <vt:lpstr>Wingdings</vt:lpstr>
      <vt:lpstr>Pacco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matte</dc:creator>
  <cp:lastModifiedBy>Matteo TOMA</cp:lastModifiedBy>
  <cp:revision>166</cp:revision>
  <dcterms:modified xsi:type="dcterms:W3CDTF">2023-07-28T09:58:59Z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0x01010002CF286170E65D4886610895387D2194</vt:lpwstr>
  </property>
</Properties>
</file>