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85" d="100"/>
          <a:sy n="85" d="100"/>
        </p:scale>
        <p:origin x="3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1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0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luce, traffico, esterni, via&#10;&#10;Descrizione generata automaticamente">
            <a:extLst>
              <a:ext uri="{FF2B5EF4-FFF2-40B4-BE49-F238E27FC236}">
                <a16:creationId xmlns:a16="http://schemas.microsoft.com/office/drawing/2014/main" id="{2F7D1658-B397-4BE2-A118-664658305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091" r="23298"/>
          <a:stretch/>
        </p:blipFill>
        <p:spPr>
          <a:xfrm>
            <a:off x="2657475" y="0"/>
            <a:ext cx="9534525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5796A5-1D38-F94E-8C7C-9A08CC70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3400" b="1" dirty="0"/>
              <a:t>EFFECTS OF CLASSIFICATION METHODS ON DOW JONES INDEX STOCKS.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2B28D-281E-8D4D-887A-9A76D1652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it-IT" sz="2000" dirty="0"/>
              <a:t>Matteo </a:t>
            </a:r>
            <a:r>
              <a:rPr lang="it-IT" sz="2000" dirty="0" err="1"/>
              <a:t>Vadi</a:t>
            </a:r>
            <a:endParaRPr lang="it-IT" sz="2000" dirty="0"/>
          </a:p>
          <a:p>
            <a:pPr algn="r"/>
            <a:r>
              <a:rPr lang="it-IT" sz="2000" dirty="0"/>
              <a:t>Università degli Studi di Siena, 27/07/2020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701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89E204-DD8E-B64A-A8B6-2E8ECA4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0271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dirty="0"/>
              <a:t>DATASET</a:t>
            </a:r>
            <a:br>
              <a:rPr lang="en-US" sz="3000" b="1" dirty="0"/>
            </a:br>
            <a:r>
              <a:rPr lang="en-US" sz="1500" i="1" dirty="0"/>
              <a:t>(credits to M. S. Brown, M. Pelosi &amp; </a:t>
            </a:r>
            <a:br>
              <a:rPr lang="en-US" sz="1500" i="1" dirty="0"/>
            </a:br>
            <a:r>
              <a:rPr lang="en-US" sz="1500" i="1" dirty="0"/>
              <a:t>H. </a:t>
            </a:r>
            <a:r>
              <a:rPr lang="en-US" sz="1500" i="1" dirty="0" err="1"/>
              <a:t>Dirska</a:t>
            </a:r>
            <a:r>
              <a:rPr lang="en-US" sz="1500" i="1" dirty="0"/>
              <a:t> - 2013)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EF373E-6801-3D4C-A01F-9F81C28C9925}"/>
              </a:ext>
            </a:extLst>
          </p:cNvPr>
          <p:cNvSpPr txBox="1"/>
          <p:nvPr/>
        </p:nvSpPr>
        <p:spPr>
          <a:xfrm>
            <a:off x="371094" y="2652822"/>
            <a:ext cx="3394710" cy="375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spcAft>
                <a:spcPts val="600"/>
              </a:spcAft>
            </a:pPr>
            <a:r>
              <a:rPr lang="en-US" sz="1500" dirty="0"/>
              <a:t>Collection of data regarding the </a:t>
            </a:r>
            <a:r>
              <a:rPr lang="en-US" sz="1500" b="1" i="1" dirty="0"/>
              <a:t>Dow Jones Index Stocks </a:t>
            </a:r>
            <a:r>
              <a:rPr lang="en-US" sz="1500" dirty="0"/>
              <a:t>over a period of 6 months, from January to June 2011, divided in quarters. 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Heterogeneity in the variables, due to the different aspects they refer to  and not all of them connected to the goal.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Presence of NA values in the dataset for specific variables, specific dates and homogeneous with respect to all the stock indices.</a:t>
            </a:r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C95821-31BE-9E43-A618-07A7A72A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46" y="483665"/>
            <a:ext cx="6026272" cy="17299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F165F1-96A2-A74C-8E73-FBF6AC307C28}"/>
              </a:ext>
            </a:extLst>
          </p:cNvPr>
          <p:cNvSpPr txBox="1"/>
          <p:nvPr/>
        </p:nvSpPr>
        <p:spPr>
          <a:xfrm>
            <a:off x="4553814" y="173100"/>
            <a:ext cx="2287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“Blue chips” in 2011:</a:t>
            </a:r>
          </a:p>
          <a:p>
            <a:endParaRPr lang="it-IT" sz="15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2B13C58-7B30-8E42-9CC7-8E4CB12E0568}"/>
              </a:ext>
            </a:extLst>
          </p:cNvPr>
          <p:cNvSpPr txBox="1"/>
          <p:nvPr/>
        </p:nvSpPr>
        <p:spPr>
          <a:xfrm>
            <a:off x="4553814" y="2375823"/>
            <a:ext cx="3682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Decision rule for the output variable:</a:t>
            </a:r>
          </a:p>
          <a:p>
            <a:endParaRPr lang="it-IT" sz="15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4DEEBE-576B-9043-A7FA-A8CB6329A289}"/>
              </a:ext>
            </a:extLst>
          </p:cNvPr>
          <p:cNvSpPr txBox="1"/>
          <p:nvPr/>
        </p:nvSpPr>
        <p:spPr>
          <a:xfrm>
            <a:off x="4553814" y="3228826"/>
            <a:ext cx="3770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Useful attributes for the Classification: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3D7DA5-E9C5-8E43-A431-1EC6A30A68F3}"/>
                  </a:ext>
                </a:extLst>
              </p:cNvPr>
              <p:cNvSpPr txBox="1"/>
              <p:nvPr/>
            </p:nvSpPr>
            <p:spPr>
              <a:xfrm>
                <a:off x="4970523" y="2695689"/>
                <a:ext cx="68998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𝒄𝒉𝒂𝒏𝒈𝒆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𝒇𝒐𝒍𝒍𝒐𝒘𝒊𝒏𝒈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𝒘𝒆𝒆𝒌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«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𝒃𝒖𝒚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𝒐𝒓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𝒏𝒐𝒕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𝒔𝒆𝒍𝒍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»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3D7DA5-E9C5-8E43-A431-1EC6A30A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523" y="2695689"/>
                <a:ext cx="6899838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1CDFD56-8C7C-3943-864A-C77CDAAB2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46" y="3635121"/>
            <a:ext cx="5778276" cy="29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89E204-DD8E-B64A-A8B6-2E8ECA4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179980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b="1" dirty="0"/>
              <a:t>DATA EXPLORATION</a:t>
            </a:r>
            <a:br>
              <a:rPr lang="en-US" sz="3000" b="1" dirty="0"/>
            </a:br>
            <a:endParaRPr lang="en-US" sz="1500" i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EF373E-6801-3D4C-A01F-9F81C28C9925}"/>
              </a:ext>
            </a:extLst>
          </p:cNvPr>
          <p:cNvSpPr txBox="1"/>
          <p:nvPr/>
        </p:nvSpPr>
        <p:spPr>
          <a:xfrm>
            <a:off x="371094" y="2652822"/>
            <a:ext cx="3394710" cy="375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spcAft>
                <a:spcPts val="600"/>
              </a:spcAft>
            </a:pPr>
            <a:r>
              <a:rPr lang="en-US" sz="1500" dirty="0"/>
              <a:t>Data Visualization univariate techniques for both numerical and categorical attributes. 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Summary statistics for the numerical attributes, in order to check for possible outliers.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Time series representation of the % change in price week by week for specific sectors.</a:t>
            </a:r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F165F1-96A2-A74C-8E73-FBF6AC307C28}"/>
              </a:ext>
            </a:extLst>
          </p:cNvPr>
          <p:cNvSpPr txBox="1"/>
          <p:nvPr/>
        </p:nvSpPr>
        <p:spPr>
          <a:xfrm>
            <a:off x="4553814" y="113339"/>
            <a:ext cx="5195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Histograms and box-plots for the numerical attributes:</a:t>
            </a:r>
          </a:p>
          <a:p>
            <a:endParaRPr lang="it-IT" sz="15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4DEEBE-576B-9043-A7FA-A8CB6329A289}"/>
              </a:ext>
            </a:extLst>
          </p:cNvPr>
          <p:cNvSpPr txBox="1"/>
          <p:nvPr/>
        </p:nvSpPr>
        <p:spPr>
          <a:xfrm>
            <a:off x="4553814" y="3810447"/>
            <a:ext cx="6651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Time series representation for the stock indices which belong to the oil</a:t>
            </a:r>
          </a:p>
          <a:p>
            <a:r>
              <a:rPr lang="en-US" sz="1500" dirty="0"/>
              <a:t>      and financial sectors:</a:t>
            </a:r>
          </a:p>
        </p:txBody>
      </p:sp>
      <p:pic>
        <p:nvPicPr>
          <p:cNvPr id="4" name="Immagine 3" descr="Immagine che contiene stazionario, matita&#10;&#10;Descrizione generata automaticamente">
            <a:extLst>
              <a:ext uri="{FF2B5EF4-FFF2-40B4-BE49-F238E27FC236}">
                <a16:creationId xmlns:a16="http://schemas.microsoft.com/office/drawing/2014/main" id="{C9B1EB5D-BAC3-4B40-A0E0-94870F59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90" y="390338"/>
            <a:ext cx="6651244" cy="3278006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805C782-3C01-784D-9F9A-ED26A425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90" y="4373725"/>
            <a:ext cx="6651244" cy="23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89E204-DD8E-B64A-A8B6-2E8ECA4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127714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b="1" dirty="0"/>
              <a:t>CLASSIFICATION</a:t>
            </a:r>
            <a:br>
              <a:rPr lang="en-US" sz="3300" b="1" dirty="0"/>
            </a:br>
            <a:r>
              <a:rPr lang="en-US" sz="2000" b="1" i="1" dirty="0"/>
              <a:t>1.  Classification Trees</a:t>
            </a:r>
            <a:br>
              <a:rPr lang="en-US" sz="3000" b="1" dirty="0"/>
            </a:br>
            <a:endParaRPr lang="en-US" sz="1500" i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EF373E-6801-3D4C-A01F-9F81C28C9925}"/>
              </a:ext>
            </a:extLst>
          </p:cNvPr>
          <p:cNvSpPr txBox="1"/>
          <p:nvPr/>
        </p:nvSpPr>
        <p:spPr>
          <a:xfrm>
            <a:off x="371094" y="2652822"/>
            <a:ext cx="3394710" cy="375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">
              <a:spcAft>
                <a:spcPts val="600"/>
              </a:spcAft>
            </a:pPr>
            <a:r>
              <a:rPr lang="en-US" sz="1500" dirty="0"/>
              <a:t>For both the CTs and the Naïve Bayes, two different ways of selecting Training &amp; Test sets. 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 err="1"/>
              <a:t>Euristic</a:t>
            </a:r>
            <a:r>
              <a:rPr lang="en-US" sz="1500" dirty="0"/>
              <a:t> approach based on a top-down build of the tree, considering two different splitting criteria.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Post-pruning Cross Validation for the reduction of the dimension of the trees.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Computation of the accuracy index, as the ratio between the sum of corrected predictions among all the observations.</a:t>
            </a:r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F165F1-96A2-A74C-8E73-FBF6AC307C28}"/>
              </a:ext>
            </a:extLst>
          </p:cNvPr>
          <p:cNvSpPr txBox="1"/>
          <p:nvPr/>
        </p:nvSpPr>
        <p:spPr>
          <a:xfrm>
            <a:off x="4553814" y="163391"/>
            <a:ext cx="742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Two ways of selecting Training &amp; Test Sets:</a:t>
            </a:r>
          </a:p>
          <a:p>
            <a:pPr marL="285750" indent="-285750">
              <a:lnSpc>
                <a:spcPct val="6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r>
              <a:rPr lang="it-IT" sz="1500" dirty="0"/>
              <a:t>          1. Training set </a:t>
            </a:r>
            <a:r>
              <a:rPr lang="it-IT" sz="1500" dirty="0" err="1"/>
              <a:t>composed</a:t>
            </a:r>
            <a:r>
              <a:rPr lang="it-IT" sz="1500" dirty="0"/>
              <a:t> by the </a:t>
            </a:r>
            <a:r>
              <a:rPr lang="it-IT" sz="1500" dirty="0" err="1"/>
              <a:t>records</a:t>
            </a:r>
            <a:r>
              <a:rPr lang="it-IT" sz="1500" dirty="0"/>
              <a:t> </a:t>
            </a:r>
            <a:r>
              <a:rPr lang="it-IT" sz="1500" dirty="0" err="1"/>
              <a:t>which</a:t>
            </a:r>
            <a:r>
              <a:rPr lang="it-IT" sz="1500" dirty="0"/>
              <a:t> </a:t>
            </a:r>
            <a:r>
              <a:rPr lang="it-IT" sz="1500" dirty="0" err="1"/>
              <a:t>refer</a:t>
            </a:r>
            <a:r>
              <a:rPr lang="it-IT" sz="1500" dirty="0"/>
              <a:t> to the 1° </a:t>
            </a:r>
            <a:r>
              <a:rPr lang="it-IT" sz="1500" dirty="0" err="1"/>
              <a:t>quarter</a:t>
            </a:r>
            <a:r>
              <a:rPr lang="it-IT" sz="1500" dirty="0"/>
              <a:t> &amp;</a:t>
            </a:r>
          </a:p>
          <a:p>
            <a:r>
              <a:rPr lang="it-IT" sz="1500" dirty="0"/>
              <a:t>               Test set for </a:t>
            </a:r>
            <a:r>
              <a:rPr lang="it-IT" sz="1500" dirty="0" err="1"/>
              <a:t>those</a:t>
            </a:r>
            <a:r>
              <a:rPr lang="it-IT" sz="1500" dirty="0"/>
              <a:t> to the 2°.</a:t>
            </a:r>
          </a:p>
          <a:p>
            <a:pPr>
              <a:lnSpc>
                <a:spcPct val="60000"/>
              </a:lnSpc>
            </a:pPr>
            <a:endParaRPr lang="it-IT" sz="1500" dirty="0"/>
          </a:p>
          <a:p>
            <a:r>
              <a:rPr lang="it-IT" sz="1500" dirty="0"/>
              <a:t>          2.  Training set </a:t>
            </a:r>
            <a:r>
              <a:rPr lang="it-IT" sz="1500" dirty="0" err="1"/>
              <a:t>sampled</a:t>
            </a:r>
            <a:r>
              <a:rPr lang="it-IT" sz="1500" dirty="0"/>
              <a:t> </a:t>
            </a:r>
            <a:r>
              <a:rPr lang="it-IT" sz="1500" dirty="0" err="1"/>
              <a:t>randomly</a:t>
            </a:r>
            <a:r>
              <a:rPr lang="it-IT" sz="1500" dirty="0"/>
              <a:t> </a:t>
            </a:r>
            <a:r>
              <a:rPr lang="it-IT" sz="1500" dirty="0" err="1"/>
              <a:t>as</a:t>
            </a:r>
            <a:r>
              <a:rPr lang="it-IT" sz="1500" dirty="0"/>
              <a:t> the 2/3 of the </a:t>
            </a:r>
            <a:r>
              <a:rPr lang="it-IT" sz="1500" dirty="0" err="1"/>
              <a:t>entire</a:t>
            </a:r>
            <a:r>
              <a:rPr lang="it-IT" sz="1500" dirty="0"/>
              <a:t> </a:t>
            </a:r>
            <a:r>
              <a:rPr lang="it-IT" sz="1500" dirty="0" err="1"/>
              <a:t>dataset</a:t>
            </a:r>
            <a:r>
              <a:rPr lang="it-IT" sz="1500" dirty="0"/>
              <a:t> &amp; Test set </a:t>
            </a:r>
          </a:p>
          <a:p>
            <a:r>
              <a:rPr lang="it-IT" sz="1500" dirty="0"/>
              <a:t>              </a:t>
            </a:r>
            <a:r>
              <a:rPr lang="it-IT" sz="1500" dirty="0" err="1"/>
              <a:t>as</a:t>
            </a:r>
            <a:r>
              <a:rPr lang="it-IT" sz="1500" dirty="0"/>
              <a:t> 	a </a:t>
            </a:r>
            <a:r>
              <a:rPr lang="it-IT" sz="1500" dirty="0" err="1"/>
              <a:t>consequence</a:t>
            </a:r>
            <a:r>
              <a:rPr lang="it-IT" sz="1500" dirty="0"/>
              <a:t>.</a:t>
            </a:r>
          </a:p>
          <a:p>
            <a:endParaRPr lang="it-IT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34DEEBE-576B-9043-A7FA-A8CB6329A289}"/>
                  </a:ext>
                </a:extLst>
              </p:cNvPr>
              <p:cNvSpPr txBox="1"/>
              <p:nvPr/>
            </p:nvSpPr>
            <p:spPr>
              <a:xfrm>
                <a:off x="4455672" y="1838485"/>
                <a:ext cx="6604966" cy="148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Splitting rules: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800100" lvl="1" indent="-342900">
                  <a:buAutoNum type="alphaUcPeriod"/>
                </a:pPr>
                <a:r>
                  <a:rPr lang="en-US" sz="1500" i="1" dirty="0"/>
                  <a:t>Deviance index criterion</a:t>
                </a:r>
                <a:r>
                  <a:rPr lang="en-US" sz="15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=−2 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𝑞h</m:t>
                            </m:r>
                          </m:sub>
                        </m:sSub>
                        <m:func>
                          <m:func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𝑞h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2000" dirty="0"/>
              </a:p>
              <a:p>
                <a:pPr marL="800100" lvl="1" indent="-342900">
                  <a:buAutoNum type="alphaUcPeriod"/>
                </a:pPr>
                <a:endParaRPr lang="en-US" sz="1500" dirty="0"/>
              </a:p>
              <a:p>
                <a:pPr marL="800100" lvl="1" indent="-342900">
                  <a:buAutoNum type="alphaUcPeriod"/>
                </a:pPr>
                <a:r>
                  <a:rPr lang="en-US" sz="1500" i="1" dirty="0"/>
                  <a:t>Gini index criterion: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=1 −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𝑞h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34DEEBE-576B-9043-A7FA-A8CB6329A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72" y="1838485"/>
                <a:ext cx="6604966" cy="1484637"/>
              </a:xfrm>
              <a:prstGeom prst="rect">
                <a:avLst/>
              </a:prstGeom>
              <a:blipFill>
                <a:blip r:embed="rId2"/>
                <a:stretch>
                  <a:fillRect l="-192" t="-847" b="-449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D06921-131D-BA44-913A-802255046806}"/>
              </a:ext>
            </a:extLst>
          </p:cNvPr>
          <p:cNvSpPr txBox="1"/>
          <p:nvPr/>
        </p:nvSpPr>
        <p:spPr>
          <a:xfrm>
            <a:off x="4553814" y="3451911"/>
            <a:ext cx="330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Example of a post-pruning tree:</a:t>
            </a: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1F95A59-BB05-8442-B8EE-5EB942058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1" y="3994473"/>
            <a:ext cx="4981765" cy="259543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6746C3-41A4-2E4D-B397-DAA75A1A2D1E}"/>
              </a:ext>
            </a:extLst>
          </p:cNvPr>
          <p:cNvSpPr txBox="1"/>
          <p:nvPr/>
        </p:nvSpPr>
        <p:spPr>
          <a:xfrm>
            <a:off x="4826766" y="4074797"/>
            <a:ext cx="314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Case with </a:t>
            </a:r>
            <a:r>
              <a:rPr lang="it-IT" sz="1500" dirty="0" err="1"/>
              <a:t>train</a:t>
            </a:r>
            <a:r>
              <a:rPr lang="it-IT" sz="1500" dirty="0"/>
              <a:t> &amp; test set </a:t>
            </a:r>
            <a:r>
              <a:rPr lang="it-IT" sz="1500" dirty="0" err="1"/>
              <a:t>according</a:t>
            </a:r>
            <a:r>
              <a:rPr lang="it-IT" sz="1500" dirty="0"/>
              <a:t> to “</a:t>
            </a:r>
            <a:r>
              <a:rPr lang="it-IT" sz="1500" dirty="0" err="1"/>
              <a:t>quarter</a:t>
            </a:r>
            <a:r>
              <a:rPr lang="it-IT" sz="1500" dirty="0"/>
              <a:t>” and “</a:t>
            </a:r>
            <a:r>
              <a:rPr lang="it-IT" sz="1500" dirty="0" err="1"/>
              <a:t>deviance</a:t>
            </a:r>
            <a:r>
              <a:rPr lang="it-IT" sz="1500" dirty="0"/>
              <a:t>” </a:t>
            </a:r>
            <a:r>
              <a:rPr lang="it-IT" sz="1500" dirty="0" err="1"/>
              <a:t>splitting</a:t>
            </a:r>
            <a:r>
              <a:rPr lang="it-IT" sz="1500" dirty="0"/>
              <a:t> </a:t>
            </a:r>
            <a:r>
              <a:rPr lang="it-IT" sz="1500" dirty="0" err="1"/>
              <a:t>criterion</a:t>
            </a:r>
            <a:r>
              <a:rPr lang="it-IT" sz="1500" dirty="0"/>
              <a:t>. </a:t>
            </a:r>
          </a:p>
          <a:p>
            <a:r>
              <a:rPr lang="it-IT" sz="1500" dirty="0"/>
              <a:t> 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F7C953D0-0D2A-8540-8AD1-250AF3C062F2}"/>
              </a:ext>
            </a:extLst>
          </p:cNvPr>
          <p:cNvCxnSpPr/>
          <p:nvPr/>
        </p:nvCxnSpPr>
        <p:spPr>
          <a:xfrm>
            <a:off x="7713647" y="2252426"/>
            <a:ext cx="3232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E842D601-2D96-994C-B37F-533FB5C994CD}"/>
              </a:ext>
            </a:extLst>
          </p:cNvPr>
          <p:cNvCxnSpPr/>
          <p:nvPr/>
        </p:nvCxnSpPr>
        <p:spPr>
          <a:xfrm>
            <a:off x="7713647" y="2748858"/>
            <a:ext cx="3232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13D672E6-51B8-D24F-AEFA-EC07D1DD5330}"/>
              </a:ext>
            </a:extLst>
          </p:cNvPr>
          <p:cNvCxnSpPr>
            <a:cxnSpLocks/>
          </p:cNvCxnSpPr>
          <p:nvPr/>
        </p:nvCxnSpPr>
        <p:spPr>
          <a:xfrm>
            <a:off x="7225187" y="2840901"/>
            <a:ext cx="277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F318B598-9D3A-FC48-84B6-537F2E3519EA}"/>
              </a:ext>
            </a:extLst>
          </p:cNvPr>
          <p:cNvCxnSpPr>
            <a:cxnSpLocks/>
          </p:cNvCxnSpPr>
          <p:nvPr/>
        </p:nvCxnSpPr>
        <p:spPr>
          <a:xfrm>
            <a:off x="7225187" y="3293941"/>
            <a:ext cx="277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89E204-DD8E-B64A-A8B6-2E8ECA4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127714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b="1" dirty="0"/>
              <a:t>CLASSIFICATION</a:t>
            </a:r>
            <a:br>
              <a:rPr lang="en-US" sz="3300" b="1" dirty="0"/>
            </a:br>
            <a:r>
              <a:rPr lang="en-US" sz="2000" b="1" i="1" dirty="0"/>
              <a:t>2.  Naïve Bayes &amp; Results</a:t>
            </a:r>
            <a:br>
              <a:rPr lang="en-US" sz="3000" b="1" dirty="0"/>
            </a:br>
            <a:endParaRPr lang="en-US" sz="1500" i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EF373E-6801-3D4C-A01F-9F81C28C9925}"/>
              </a:ext>
            </a:extLst>
          </p:cNvPr>
          <p:cNvSpPr txBox="1"/>
          <p:nvPr/>
        </p:nvSpPr>
        <p:spPr>
          <a:xfrm>
            <a:off x="371094" y="2652822"/>
            <a:ext cx="3394710" cy="375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spcAft>
                <a:spcPts val="600"/>
              </a:spcAft>
            </a:pPr>
            <a:r>
              <a:rPr lang="en-US" sz="1500" dirty="0"/>
              <a:t>Probability approach, based on the computation of the a-posteriori conditional probability for the output variable, given the predictors (attributes). 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Bayes Theorem for the computation of the probability that the output variable belongs to the target class.</a:t>
            </a:r>
          </a:p>
          <a:p>
            <a:pPr marL="57150">
              <a:lnSpc>
                <a:spcPct val="60000"/>
              </a:lnSpc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r>
              <a:rPr lang="en-US" sz="1500" dirty="0"/>
              <a:t>Comparison between the results of the CTs approach and the Naïve Bayes one with respect to the Training &amp; Test sets according to the quarters.</a:t>
            </a:r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1500" dirty="0"/>
          </a:p>
          <a:p>
            <a:pPr marL="57150">
              <a:spcAft>
                <a:spcPts val="600"/>
              </a:spcAft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4DEEBE-576B-9043-A7FA-A8CB6329A289}"/>
              </a:ext>
            </a:extLst>
          </p:cNvPr>
          <p:cNvSpPr txBox="1"/>
          <p:nvPr/>
        </p:nvSpPr>
        <p:spPr>
          <a:xfrm>
            <a:off x="4455672" y="279688"/>
            <a:ext cx="18803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Bayes Theorem: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8DBCD1-EE88-6842-B4DD-32823CA6CA75}"/>
              </a:ext>
            </a:extLst>
          </p:cNvPr>
          <p:cNvSpPr txBox="1"/>
          <p:nvPr/>
        </p:nvSpPr>
        <p:spPr>
          <a:xfrm>
            <a:off x="4455672" y="1690070"/>
            <a:ext cx="5404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 err="1"/>
              <a:t>Results</a:t>
            </a:r>
            <a:r>
              <a:rPr lang="it-IT" sz="1500" dirty="0"/>
              <a:t> </a:t>
            </a:r>
            <a:r>
              <a:rPr lang="it-IT" sz="1500" dirty="0" err="1"/>
              <a:t>as</a:t>
            </a:r>
            <a:r>
              <a:rPr lang="it-IT" sz="1500" dirty="0"/>
              <a:t> the </a:t>
            </a:r>
            <a:r>
              <a:rPr lang="it-IT" sz="1500" dirty="0" err="1"/>
              <a:t>comparison</a:t>
            </a:r>
            <a:r>
              <a:rPr lang="it-IT" sz="1500" dirty="0"/>
              <a:t> </a:t>
            </a:r>
            <a:r>
              <a:rPr lang="it-IT" sz="1500" dirty="0" err="1"/>
              <a:t>between</a:t>
            </a:r>
            <a:r>
              <a:rPr lang="it-IT" sz="1500" dirty="0"/>
              <a:t> the </a:t>
            </a:r>
            <a:r>
              <a:rPr lang="it-IT" sz="1500" dirty="0" err="1"/>
              <a:t>two</a:t>
            </a:r>
            <a:r>
              <a:rPr lang="it-IT" sz="1500" dirty="0"/>
              <a:t> </a:t>
            </a:r>
            <a:r>
              <a:rPr lang="it-IT" sz="1500" dirty="0" err="1"/>
              <a:t>approaches</a:t>
            </a:r>
            <a:r>
              <a:rPr lang="it-IT" sz="1500" dirty="0"/>
              <a:t>:</a:t>
            </a:r>
          </a:p>
        </p:txBody>
      </p:sp>
      <p:pic>
        <p:nvPicPr>
          <p:cNvPr id="9" name="Immagine 8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EC3F4DC3-816A-3545-9528-6A0A4F4D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33" y="2595784"/>
            <a:ext cx="5985393" cy="1666431"/>
          </a:xfrm>
          <a:prstGeom prst="rect">
            <a:avLst/>
          </a:prstGeom>
        </p:spPr>
      </p:pic>
      <p:pic>
        <p:nvPicPr>
          <p:cNvPr id="11" name="Immagine 10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3E4727AE-E86C-A64B-9320-BAF32534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32" y="4844764"/>
            <a:ext cx="5985394" cy="167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188166-415D-A445-B7EC-204565765E62}"/>
                  </a:ext>
                </a:extLst>
              </p:cNvPr>
              <p:cNvSpPr txBox="1"/>
              <p:nvPr/>
            </p:nvSpPr>
            <p:spPr>
              <a:xfrm>
                <a:off x="6345138" y="602853"/>
                <a:ext cx="3287438" cy="90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5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188166-415D-A445-B7EC-204565765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38" y="602853"/>
                <a:ext cx="3287438" cy="907108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0D8FEF50-EAC8-1744-B3D5-CF4AE2CFD282}"/>
              </a:ext>
            </a:extLst>
          </p:cNvPr>
          <p:cNvCxnSpPr>
            <a:cxnSpLocks/>
          </p:cNvCxnSpPr>
          <p:nvPr/>
        </p:nvCxnSpPr>
        <p:spPr>
          <a:xfrm flipV="1">
            <a:off x="6207222" y="599313"/>
            <a:ext cx="3563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4A8D91E-F7C1-BE4E-9C93-E1F1149DDD0F}"/>
              </a:ext>
            </a:extLst>
          </p:cNvPr>
          <p:cNvCxnSpPr>
            <a:cxnSpLocks/>
          </p:cNvCxnSpPr>
          <p:nvPr/>
        </p:nvCxnSpPr>
        <p:spPr>
          <a:xfrm flipV="1">
            <a:off x="6207222" y="1506220"/>
            <a:ext cx="3563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54FF87BD-5CDA-4C41-AE09-B44EC8F39BF4}"/>
              </a:ext>
            </a:extLst>
          </p:cNvPr>
          <p:cNvCxnSpPr/>
          <p:nvPr/>
        </p:nvCxnSpPr>
        <p:spPr>
          <a:xfrm>
            <a:off x="6207222" y="602853"/>
            <a:ext cx="0" cy="90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757CF8D0-433E-9B4D-9780-6621B6A61558}"/>
              </a:ext>
            </a:extLst>
          </p:cNvPr>
          <p:cNvCxnSpPr/>
          <p:nvPr/>
        </p:nvCxnSpPr>
        <p:spPr>
          <a:xfrm>
            <a:off x="9767815" y="602853"/>
            <a:ext cx="0" cy="90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5F74E33-A442-0E44-A18D-B7B67234E1F8}"/>
              </a:ext>
            </a:extLst>
          </p:cNvPr>
          <p:cNvSpPr txBox="1"/>
          <p:nvPr/>
        </p:nvSpPr>
        <p:spPr>
          <a:xfrm>
            <a:off x="4743632" y="2073335"/>
            <a:ext cx="6856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/>
              <a:t>Case#1 - Train &amp; test sets </a:t>
            </a:r>
            <a:r>
              <a:rPr lang="it-IT" sz="1500" b="1" dirty="0" err="1"/>
              <a:t>according</a:t>
            </a:r>
            <a:r>
              <a:rPr lang="it-IT" sz="1500" b="1" dirty="0"/>
              <a:t> to the </a:t>
            </a:r>
            <a:r>
              <a:rPr lang="it-IT" sz="1500" b="1" dirty="0" err="1"/>
              <a:t>quarter</a:t>
            </a:r>
            <a:r>
              <a:rPr lang="it-IT" sz="1500" b="1" dirty="0"/>
              <a:t> and “</a:t>
            </a:r>
            <a:r>
              <a:rPr lang="it-IT" sz="1500" b="1" dirty="0" err="1"/>
              <a:t>deviance</a:t>
            </a:r>
            <a:r>
              <a:rPr lang="it-IT" sz="1500" b="1" dirty="0"/>
              <a:t>” </a:t>
            </a:r>
            <a:r>
              <a:rPr lang="it-IT" sz="1500" b="1" dirty="0" err="1"/>
              <a:t>as</a:t>
            </a:r>
            <a:r>
              <a:rPr lang="it-IT" sz="1500" b="1" dirty="0"/>
              <a:t> </a:t>
            </a:r>
            <a:r>
              <a:rPr lang="it-IT" sz="1500" b="1" dirty="0" err="1"/>
              <a:t>splitting</a:t>
            </a:r>
            <a:r>
              <a:rPr lang="it-IT" sz="1500" b="1" dirty="0"/>
              <a:t> </a:t>
            </a:r>
            <a:r>
              <a:rPr lang="it-IT" sz="1500" b="1" dirty="0" err="1"/>
              <a:t>criterion</a:t>
            </a:r>
            <a:r>
              <a:rPr lang="it-IT" sz="1500" b="1" dirty="0"/>
              <a:t> for the </a:t>
            </a:r>
            <a:r>
              <a:rPr lang="it-IT" sz="1500" b="1" dirty="0" err="1"/>
              <a:t>CTs</a:t>
            </a:r>
            <a:r>
              <a:rPr lang="it-IT" sz="1500" b="1" dirty="0"/>
              <a:t>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C12979-F0C4-CB4E-A617-A88F23BF2A45}"/>
              </a:ext>
            </a:extLst>
          </p:cNvPr>
          <p:cNvSpPr txBox="1"/>
          <p:nvPr/>
        </p:nvSpPr>
        <p:spPr>
          <a:xfrm>
            <a:off x="4718191" y="4318499"/>
            <a:ext cx="7211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/>
              <a:t>Case#2 - Train &amp; test sets </a:t>
            </a:r>
            <a:r>
              <a:rPr lang="it-IT" sz="1500" b="1" dirty="0" err="1"/>
              <a:t>according</a:t>
            </a:r>
            <a:r>
              <a:rPr lang="it-IT" sz="1500" b="1" dirty="0"/>
              <a:t> to the </a:t>
            </a:r>
            <a:r>
              <a:rPr lang="it-IT" sz="1500" b="1" dirty="0" err="1"/>
              <a:t>quarter</a:t>
            </a:r>
            <a:r>
              <a:rPr lang="it-IT" sz="1500" b="1" dirty="0"/>
              <a:t> and “</a:t>
            </a:r>
            <a:r>
              <a:rPr lang="it-IT" sz="1500" b="1" dirty="0" err="1"/>
              <a:t>Gini</a:t>
            </a:r>
            <a:r>
              <a:rPr lang="it-IT" sz="1500" b="1" dirty="0"/>
              <a:t>” </a:t>
            </a:r>
            <a:r>
              <a:rPr lang="it-IT" sz="1500" b="1" dirty="0" err="1"/>
              <a:t>as</a:t>
            </a:r>
            <a:r>
              <a:rPr lang="it-IT" sz="1500" b="1" dirty="0"/>
              <a:t> </a:t>
            </a:r>
            <a:r>
              <a:rPr lang="it-IT" sz="1500" b="1" dirty="0" err="1"/>
              <a:t>splitting</a:t>
            </a:r>
            <a:r>
              <a:rPr lang="it-IT" sz="1500" b="1" dirty="0"/>
              <a:t> </a:t>
            </a:r>
            <a:r>
              <a:rPr lang="it-IT" sz="1500" b="1" dirty="0" err="1"/>
              <a:t>criterion</a:t>
            </a:r>
            <a:r>
              <a:rPr lang="it-IT" sz="1500" b="1" dirty="0"/>
              <a:t> for the </a:t>
            </a:r>
            <a:r>
              <a:rPr lang="it-IT" sz="1500" b="1" dirty="0" err="1"/>
              <a:t>CTs</a:t>
            </a:r>
            <a:r>
              <a:rPr lang="it-IT" sz="1500" b="1" dirty="0"/>
              <a:t>.</a:t>
            </a:r>
          </a:p>
          <a:p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6833859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540</Words>
  <Application>Microsoft Macintosh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Cambria Math</vt:lpstr>
      <vt:lpstr>AccentBoxVTI</vt:lpstr>
      <vt:lpstr>EFFECTS OF CLASSIFICATION METHODS ON DOW JONES INDEX STOCKS.</vt:lpstr>
      <vt:lpstr>DATASET (credits to M. S. Brown, M. Pelosi &amp;  H. Dirska - 2013) </vt:lpstr>
      <vt:lpstr>DATA EXPLORATION </vt:lpstr>
      <vt:lpstr>CLASSIFICATION 1.  Classification Trees </vt:lpstr>
      <vt:lpstr>CLASSIFICATION 2.  Naïve Bayes &amp;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CLASSIFICATION METHODS ON DOW JONES INDEX STOCKS.</dc:title>
  <dc:creator>Matteo Vadi</dc:creator>
  <cp:lastModifiedBy>Matteo Vadi</cp:lastModifiedBy>
  <cp:revision>13</cp:revision>
  <dcterms:created xsi:type="dcterms:W3CDTF">2020-07-26T09:13:38Z</dcterms:created>
  <dcterms:modified xsi:type="dcterms:W3CDTF">2020-07-26T11:02:21Z</dcterms:modified>
</cp:coreProperties>
</file>