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colò Zangrando" initials="NZ" lastIdx="1" clrIdx="0">
    <p:extLst>
      <p:ext uri="{19B8F6BF-5375-455C-9EA6-DF929625EA0E}">
        <p15:presenceInfo xmlns:p15="http://schemas.microsoft.com/office/powerpoint/2012/main" userId="S::10464648@polimi.it::44bf509b-340b-49ef-a7c5-1aa7e35767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59"/>
  </p:normalViewPr>
  <p:slideViewPr>
    <p:cSldViewPr snapToGrid="0" snapToObjects="1">
      <p:cViewPr varScale="1">
        <p:scale>
          <a:sx n="88" d="100"/>
          <a:sy n="88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A2B31-71C9-A74F-8969-9208FB97278A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73250-AB8C-AF48-A951-5909F885C04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3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 the population among different processes, initialize positions, directions and infected individuals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73250-AB8C-AF48-A951-5909F885C0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6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process updates the individuals positions and saves the infected positions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73250-AB8C-AF48-A951-5909F885C0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6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A3162-237D-514D-8622-0FC362F46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cap="none"/>
              <a:t>A Simple Model For Virus Spreading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F7517A-5A83-5949-A5F0-E32BE0D8C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Middleware technologies for distributed systems 2020/2021</a:t>
            </a:r>
          </a:p>
        </p:txBody>
      </p:sp>
    </p:spTree>
    <p:extLst>
      <p:ext uri="{BB962C8B-B14F-4D97-AF65-F5344CB8AC3E}">
        <p14:creationId xmlns:p14="http://schemas.microsoft.com/office/powerpoint/2010/main" val="14388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D1913A-B329-004B-8971-610426A0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problem</a:t>
            </a:r>
          </a:p>
        </p:txBody>
      </p:sp>
      <p:pic>
        <p:nvPicPr>
          <p:cNvPr id="5" name="Segnaposto contenuto 4" descr="Globo terrestre: Africa ed Europa con riempimento a tinta unita">
            <a:extLst>
              <a:ext uri="{FF2B5EF4-FFF2-40B4-BE49-F238E27FC236}">
                <a16:creationId xmlns:a16="http://schemas.microsoft.com/office/drawing/2014/main" id="{EF896E77-4B67-B64E-955A-6FFFD914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125" y="1925638"/>
            <a:ext cx="914400" cy="914400"/>
          </a:xfrm>
        </p:spPr>
      </p:pic>
      <p:pic>
        <p:nvPicPr>
          <p:cNvPr id="7" name="Elemento grafico 6" descr="Utenti con riempimento a tinta unita">
            <a:extLst>
              <a:ext uri="{FF2B5EF4-FFF2-40B4-BE49-F238E27FC236}">
                <a16:creationId xmlns:a16="http://schemas.microsoft.com/office/drawing/2014/main" id="{8DABDB5A-840E-8B4F-9E6D-211C09B63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8125" y="4760913"/>
            <a:ext cx="914400" cy="914400"/>
          </a:xfrm>
          <a:prstGeom prst="rect">
            <a:avLst/>
          </a:prstGeom>
        </p:spPr>
      </p:pic>
      <p:pic>
        <p:nvPicPr>
          <p:cNvPr id="9" name="Elemento grafico 8" descr="Germe con riempimento a tinta unita">
            <a:extLst>
              <a:ext uri="{FF2B5EF4-FFF2-40B4-BE49-F238E27FC236}">
                <a16:creationId xmlns:a16="http://schemas.microsoft.com/office/drawing/2014/main" id="{DEBE9F2A-4D57-3644-94FE-820662334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8125" y="3314294"/>
            <a:ext cx="914400" cy="914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160FDA-CC10-9E47-B9DC-9C487617B039}"/>
              </a:ext>
            </a:extLst>
          </p:cNvPr>
          <p:cNvSpPr txBox="1"/>
          <p:nvPr/>
        </p:nvSpPr>
        <p:spPr>
          <a:xfrm>
            <a:off x="2696871" y="2198172"/>
            <a:ext cx="835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World is represented by a rectangular area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5DDF3C-88E0-484B-821C-56502657CEAB}"/>
              </a:ext>
            </a:extLst>
          </p:cNvPr>
          <p:cNvSpPr txBox="1"/>
          <p:nvPr/>
        </p:nvSpPr>
        <p:spPr>
          <a:xfrm>
            <a:off x="2696871" y="4894947"/>
            <a:ext cx="835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 can move around the world with linear motion following different direction</a:t>
            </a:r>
          </a:p>
          <a:p>
            <a:r>
              <a:rPr lang="en-GB" dirty="0"/>
              <a:t>Some individuals are initially infected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EA2A3E-AE17-7D47-B031-3C62FE2D8194}"/>
              </a:ext>
            </a:extLst>
          </p:cNvPr>
          <p:cNvSpPr txBox="1"/>
          <p:nvPr/>
        </p:nvSpPr>
        <p:spPr>
          <a:xfrm>
            <a:off x="2696871" y="3171329"/>
            <a:ext cx="8350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an individual remains close to at least one infected individual for more than 10 minutes, he becomes infected</a:t>
            </a:r>
          </a:p>
          <a:p>
            <a:r>
              <a:rPr lang="en-GB" dirty="0"/>
              <a:t>After 10 days an infected individual recovers and become immune</a:t>
            </a:r>
          </a:p>
          <a:p>
            <a:r>
              <a:rPr lang="en-GB" dirty="0"/>
              <a:t>After 3 months an immune individual becomes susceptible again</a:t>
            </a:r>
          </a:p>
        </p:txBody>
      </p:sp>
    </p:spTree>
    <p:extLst>
      <p:ext uri="{BB962C8B-B14F-4D97-AF65-F5344CB8AC3E}">
        <p14:creationId xmlns:p14="http://schemas.microsoft.com/office/powerpoint/2010/main" val="291428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D010B-42BD-3545-9DD9-6D07C7A5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Implementation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F0A927-458B-8F41-82A8-1AC6055BC72B}"/>
              </a:ext>
            </a:extLst>
          </p:cNvPr>
          <p:cNvSpPr txBox="1"/>
          <p:nvPr/>
        </p:nvSpPr>
        <p:spPr>
          <a:xfrm>
            <a:off x="2315999" y="202449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People</a:t>
            </a:r>
          </a:p>
        </p:txBody>
      </p:sp>
      <p:pic>
        <p:nvPicPr>
          <p:cNvPr id="10" name="Elemento grafico 9" descr="Abaco con riempimento a tinta unita">
            <a:extLst>
              <a:ext uri="{FF2B5EF4-FFF2-40B4-BE49-F238E27FC236}">
                <a16:creationId xmlns:a16="http://schemas.microsoft.com/office/drawing/2014/main" id="{43D3AE22-464C-FE42-A756-CD1147EC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5492" y="2205646"/>
            <a:ext cx="2173123" cy="2173123"/>
          </a:xfrm>
          <a:prstGeom prst="rect">
            <a:avLst/>
          </a:prstGeom>
        </p:spPr>
      </p:pic>
      <p:pic>
        <p:nvPicPr>
          <p:cNvPr id="16" name="Elemento grafico 15" descr="Cicli con persone con riempimento a tinta unita">
            <a:extLst>
              <a:ext uri="{FF2B5EF4-FFF2-40B4-BE49-F238E27FC236}">
                <a16:creationId xmlns:a16="http://schemas.microsoft.com/office/drawing/2014/main" id="{B05E9423-0BDA-6E47-BB7C-F884B5701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8921" y="2205646"/>
            <a:ext cx="2174400" cy="2174400"/>
          </a:xfrm>
          <a:prstGeom prst="rect">
            <a:avLst/>
          </a:prstGeom>
        </p:spPr>
      </p:pic>
      <p:sp>
        <p:nvSpPr>
          <p:cNvPr id="17" name="Freccia giù 16">
            <a:extLst>
              <a:ext uri="{FF2B5EF4-FFF2-40B4-BE49-F238E27FC236}">
                <a16:creationId xmlns:a16="http://schemas.microsoft.com/office/drawing/2014/main" id="{4048E000-097D-FB47-B66D-2EC78DDA38C0}"/>
              </a:ext>
            </a:extLst>
          </p:cNvPr>
          <p:cNvSpPr/>
          <p:nvPr/>
        </p:nvSpPr>
        <p:spPr>
          <a:xfrm rot="16200000">
            <a:off x="5884767" y="2640802"/>
            <a:ext cx="419279" cy="1576394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8E3B800-5D29-6644-9EEC-0A87832DD318}"/>
              </a:ext>
            </a:extLst>
          </p:cNvPr>
          <p:cNvSpPr txBox="1"/>
          <p:nvPr/>
        </p:nvSpPr>
        <p:spPr>
          <a:xfrm>
            <a:off x="3251067" y="4995180"/>
            <a:ext cx="568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i="1" dirty="0"/>
              <a:t>MESSAGE PASSING INTERFACE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4458EBF-14B0-624C-84BF-AE42ED353421}"/>
              </a:ext>
            </a:extLst>
          </p:cNvPr>
          <p:cNvSpPr txBox="1"/>
          <p:nvPr/>
        </p:nvSpPr>
        <p:spPr>
          <a:xfrm>
            <a:off x="8359645" y="2020980"/>
            <a:ext cx="16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Workload</a:t>
            </a:r>
          </a:p>
        </p:txBody>
      </p:sp>
    </p:spTree>
    <p:extLst>
      <p:ext uri="{BB962C8B-B14F-4D97-AF65-F5344CB8AC3E}">
        <p14:creationId xmlns:p14="http://schemas.microsoft.com/office/powerpoint/2010/main" val="82540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9443F-0003-2E46-9AA3-62E17BA9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– Initialisation</a:t>
            </a:r>
          </a:p>
        </p:txBody>
      </p:sp>
      <p:pic>
        <p:nvPicPr>
          <p:cNvPr id="8" name="Elemento grafico 7" descr="Processore con riempimento a tinta unita">
            <a:extLst>
              <a:ext uri="{FF2B5EF4-FFF2-40B4-BE49-F238E27FC236}">
                <a16:creationId xmlns:a16="http://schemas.microsoft.com/office/drawing/2014/main" id="{83BF41BD-6261-2545-BD44-A0FE861EF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0" y="5325082"/>
            <a:ext cx="914400" cy="914400"/>
          </a:xfrm>
          <a:prstGeom prst="rect">
            <a:avLst/>
          </a:prstGeom>
        </p:spPr>
      </p:pic>
      <p:pic>
        <p:nvPicPr>
          <p:cNvPr id="9" name="Elemento grafico 8" descr="Processore con riempimento a tinta unita">
            <a:extLst>
              <a:ext uri="{FF2B5EF4-FFF2-40B4-BE49-F238E27FC236}">
                <a16:creationId xmlns:a16="http://schemas.microsoft.com/office/drawing/2014/main" id="{815EC06B-0546-8A47-A684-2A4C86C13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5400" y="4402130"/>
            <a:ext cx="914400" cy="914400"/>
          </a:xfrm>
          <a:prstGeom prst="rect">
            <a:avLst/>
          </a:prstGeom>
        </p:spPr>
      </p:pic>
      <p:sp>
        <p:nvSpPr>
          <p:cNvPr id="12" name="Freccia giù 11">
            <a:extLst>
              <a:ext uri="{FF2B5EF4-FFF2-40B4-BE49-F238E27FC236}">
                <a16:creationId xmlns:a16="http://schemas.microsoft.com/office/drawing/2014/main" id="{A4FF0EAE-CEEC-C240-A08C-D1E9CB143DCF}"/>
              </a:ext>
            </a:extLst>
          </p:cNvPr>
          <p:cNvSpPr/>
          <p:nvPr/>
        </p:nvSpPr>
        <p:spPr>
          <a:xfrm rot="2700000">
            <a:off x="3876051" y="2706685"/>
            <a:ext cx="542925" cy="200025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551C018B-C01D-A743-A3D2-A3BB20EF2C15}"/>
              </a:ext>
            </a:extLst>
          </p:cNvPr>
          <p:cNvSpPr/>
          <p:nvPr/>
        </p:nvSpPr>
        <p:spPr>
          <a:xfrm>
            <a:off x="5822948" y="3429000"/>
            <a:ext cx="542925" cy="1656103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ccia giù 13">
            <a:extLst>
              <a:ext uri="{FF2B5EF4-FFF2-40B4-BE49-F238E27FC236}">
                <a16:creationId xmlns:a16="http://schemas.microsoft.com/office/drawing/2014/main" id="{CD21E176-A4B1-6D40-A667-239CECBBCC4B}"/>
              </a:ext>
            </a:extLst>
          </p:cNvPr>
          <p:cNvSpPr/>
          <p:nvPr/>
        </p:nvSpPr>
        <p:spPr>
          <a:xfrm rot="-2700000">
            <a:off x="7769845" y="2706684"/>
            <a:ext cx="542925" cy="200025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Elemento grafico 14" descr="Processore con riempimento a tinta unita">
            <a:extLst>
              <a:ext uri="{FF2B5EF4-FFF2-40B4-BE49-F238E27FC236}">
                <a16:creationId xmlns:a16="http://schemas.microsoft.com/office/drawing/2014/main" id="{59A5BB01-F7B6-2748-921E-C9EC4B30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3965" y="4402130"/>
            <a:ext cx="914400" cy="914400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8CDA8283-F853-7941-85D9-635B16638C58}"/>
              </a:ext>
            </a:extLst>
          </p:cNvPr>
          <p:cNvGrpSpPr/>
          <p:nvPr/>
        </p:nvGrpSpPr>
        <p:grpSpPr>
          <a:xfrm>
            <a:off x="5092418" y="2300836"/>
            <a:ext cx="810000" cy="540903"/>
            <a:chOff x="3098365" y="2463628"/>
            <a:chExt cx="810000" cy="540903"/>
          </a:xfrm>
        </p:grpSpPr>
        <p:pic>
          <p:nvPicPr>
            <p:cNvPr id="17" name="Elemento grafico 16" descr="Donna con riempimento a tinta unita">
              <a:extLst>
                <a:ext uri="{FF2B5EF4-FFF2-40B4-BE49-F238E27FC236}">
                  <a16:creationId xmlns:a16="http://schemas.microsoft.com/office/drawing/2014/main" id="{12FE6EBF-AE74-3448-9807-4C8DA98A0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98365" y="2464531"/>
              <a:ext cx="540000" cy="540000"/>
            </a:xfrm>
            <a:prstGeom prst="rect">
              <a:avLst/>
            </a:prstGeom>
          </p:spPr>
        </p:pic>
        <p:pic>
          <p:nvPicPr>
            <p:cNvPr id="19" name="Elemento grafico 18" descr="Uomo con riempimento a tinta unita">
              <a:extLst>
                <a:ext uri="{FF2B5EF4-FFF2-40B4-BE49-F238E27FC236}">
                  <a16:creationId xmlns:a16="http://schemas.microsoft.com/office/drawing/2014/main" id="{43358276-CC4B-C340-8AED-BDAA90E9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68365" y="2463628"/>
              <a:ext cx="540000" cy="540000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00BA8286-A1E4-B147-9EF6-C20D862C0AAF}"/>
              </a:ext>
            </a:extLst>
          </p:cNvPr>
          <p:cNvGrpSpPr/>
          <p:nvPr/>
        </p:nvGrpSpPr>
        <p:grpSpPr>
          <a:xfrm>
            <a:off x="5663914" y="2300836"/>
            <a:ext cx="810000" cy="540903"/>
            <a:chOff x="3098365" y="2463628"/>
            <a:chExt cx="810000" cy="540903"/>
          </a:xfrm>
        </p:grpSpPr>
        <p:pic>
          <p:nvPicPr>
            <p:cNvPr id="22" name="Elemento grafico 21" descr="Donna con riempimento a tinta unita">
              <a:extLst>
                <a:ext uri="{FF2B5EF4-FFF2-40B4-BE49-F238E27FC236}">
                  <a16:creationId xmlns:a16="http://schemas.microsoft.com/office/drawing/2014/main" id="{B17FC12B-AE76-3F4B-9D2D-9CA3A088C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98365" y="2464531"/>
              <a:ext cx="540000" cy="540000"/>
            </a:xfrm>
            <a:prstGeom prst="rect">
              <a:avLst/>
            </a:prstGeom>
          </p:spPr>
        </p:pic>
        <p:pic>
          <p:nvPicPr>
            <p:cNvPr id="23" name="Elemento grafico 22" descr="Uomo con riempimento a tinta unita">
              <a:extLst>
                <a:ext uri="{FF2B5EF4-FFF2-40B4-BE49-F238E27FC236}">
                  <a16:creationId xmlns:a16="http://schemas.microsoft.com/office/drawing/2014/main" id="{6C7FE971-CC0A-1E41-B871-80D1436C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68365" y="2463628"/>
              <a:ext cx="540000" cy="540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71F49FAC-3AF6-F54B-A6AF-7A42D4C00505}"/>
              </a:ext>
            </a:extLst>
          </p:cNvPr>
          <p:cNvGrpSpPr/>
          <p:nvPr/>
        </p:nvGrpSpPr>
        <p:grpSpPr>
          <a:xfrm>
            <a:off x="6235410" y="2300836"/>
            <a:ext cx="810000" cy="540903"/>
            <a:chOff x="3098365" y="2463628"/>
            <a:chExt cx="810000" cy="540903"/>
          </a:xfrm>
        </p:grpSpPr>
        <p:pic>
          <p:nvPicPr>
            <p:cNvPr id="25" name="Elemento grafico 24" descr="Donna con riempimento a tinta unita">
              <a:extLst>
                <a:ext uri="{FF2B5EF4-FFF2-40B4-BE49-F238E27FC236}">
                  <a16:creationId xmlns:a16="http://schemas.microsoft.com/office/drawing/2014/main" id="{F22A70E7-8D51-6C4C-AB74-3D869000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98365" y="2464531"/>
              <a:ext cx="540000" cy="540000"/>
            </a:xfrm>
            <a:prstGeom prst="rect">
              <a:avLst/>
            </a:prstGeom>
          </p:spPr>
        </p:pic>
        <p:pic>
          <p:nvPicPr>
            <p:cNvPr id="26" name="Elemento grafico 25" descr="Uomo con riempimento a tinta unita">
              <a:extLst>
                <a:ext uri="{FF2B5EF4-FFF2-40B4-BE49-F238E27FC236}">
                  <a16:creationId xmlns:a16="http://schemas.microsoft.com/office/drawing/2014/main" id="{03BB0826-3967-B142-B8FF-978A53DCE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68365" y="2463628"/>
              <a:ext cx="540000" cy="54000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E6E2D5B-5774-4B49-8E89-1DDD371ABB01}"/>
              </a:ext>
            </a:extLst>
          </p:cNvPr>
          <p:cNvSpPr txBox="1"/>
          <p:nvPr/>
        </p:nvSpPr>
        <p:spPr>
          <a:xfrm>
            <a:off x="5576383" y="6239482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DCAE657-2691-E543-AA60-6AF7CCF80E40}"/>
              </a:ext>
            </a:extLst>
          </p:cNvPr>
          <p:cNvSpPr txBox="1"/>
          <p:nvPr/>
        </p:nvSpPr>
        <p:spPr>
          <a:xfrm>
            <a:off x="2212312" y="5316530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0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9059CA-0EC2-A24F-8E40-C7190D9F356E}"/>
              </a:ext>
            </a:extLst>
          </p:cNvPr>
          <p:cNvSpPr txBox="1"/>
          <p:nvPr/>
        </p:nvSpPr>
        <p:spPr>
          <a:xfrm>
            <a:off x="8851845" y="5277423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2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D6EA90B-DCAF-8148-8190-44F0AD4DB039}"/>
              </a:ext>
            </a:extLst>
          </p:cNvPr>
          <p:cNvSpPr txBox="1"/>
          <p:nvPr/>
        </p:nvSpPr>
        <p:spPr>
          <a:xfrm>
            <a:off x="8062727" y="1541470"/>
            <a:ext cx="325468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Split the population</a:t>
            </a:r>
          </a:p>
          <a:p>
            <a:pPr algn="ctr"/>
            <a:r>
              <a:rPr lang="en-GB" dirty="0"/>
              <a:t>Initialize positions and directions</a:t>
            </a:r>
          </a:p>
          <a:p>
            <a:pPr algn="ctr"/>
            <a:r>
              <a:rPr lang="en-GB" dirty="0"/>
              <a:t>Set infected individuals</a:t>
            </a:r>
          </a:p>
        </p:txBody>
      </p:sp>
    </p:spTree>
    <p:extLst>
      <p:ext uri="{BB962C8B-B14F-4D97-AF65-F5344CB8AC3E}">
        <p14:creationId xmlns:p14="http://schemas.microsoft.com/office/powerpoint/2010/main" val="247126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1.48148E-6 L -0.172 0.26713 " pathEditMode="relative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1.48148E-6 L 0.00208 0.36667 " pathEditMode="relative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17539 0.241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C2894-04CA-9547-8A38-2F5848D4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– LOCAL UPDATE</a:t>
            </a:r>
          </a:p>
        </p:txBody>
      </p:sp>
      <p:pic>
        <p:nvPicPr>
          <p:cNvPr id="4" name="Elemento grafico 3" descr="Processore con riempimento a tinta unita">
            <a:extLst>
              <a:ext uri="{FF2B5EF4-FFF2-40B4-BE49-F238E27FC236}">
                <a16:creationId xmlns:a16="http://schemas.microsoft.com/office/drawing/2014/main" id="{7D56AE08-C6CA-9148-A186-E4719C589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2" y="2094496"/>
            <a:ext cx="914400" cy="914400"/>
          </a:xfrm>
          <a:prstGeom prst="rect">
            <a:avLst/>
          </a:prstGeom>
        </p:spPr>
      </p:pic>
      <p:sp>
        <p:nvSpPr>
          <p:cNvPr id="6" name="Nuvola 5">
            <a:extLst>
              <a:ext uri="{FF2B5EF4-FFF2-40B4-BE49-F238E27FC236}">
                <a16:creationId xmlns:a16="http://schemas.microsoft.com/office/drawing/2014/main" id="{28C71915-D1E7-6344-B1C7-FDA58604B0B6}"/>
              </a:ext>
            </a:extLst>
          </p:cNvPr>
          <p:cNvSpPr/>
          <p:nvPr/>
        </p:nvSpPr>
        <p:spPr>
          <a:xfrm>
            <a:off x="1311980" y="3338238"/>
            <a:ext cx="3804356" cy="2901244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uvola 6">
            <a:extLst>
              <a:ext uri="{FF2B5EF4-FFF2-40B4-BE49-F238E27FC236}">
                <a16:creationId xmlns:a16="http://schemas.microsoft.com/office/drawing/2014/main" id="{260C2ECA-9215-FD46-939F-43621886776D}"/>
              </a:ext>
            </a:extLst>
          </p:cNvPr>
          <p:cNvSpPr/>
          <p:nvPr/>
        </p:nvSpPr>
        <p:spPr>
          <a:xfrm>
            <a:off x="7243055" y="3429000"/>
            <a:ext cx="3804356" cy="2901244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Elemento grafico 8" descr="Donna con riempimento a tinta unita">
            <a:extLst>
              <a:ext uri="{FF2B5EF4-FFF2-40B4-BE49-F238E27FC236}">
                <a16:creationId xmlns:a16="http://schemas.microsoft.com/office/drawing/2014/main" id="{F383253D-8A47-AC4D-9401-A5AD7D4A0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4603" y="3868970"/>
            <a:ext cx="540000" cy="540000"/>
          </a:xfrm>
          <a:prstGeom prst="rect">
            <a:avLst/>
          </a:prstGeom>
        </p:spPr>
      </p:pic>
      <p:pic>
        <p:nvPicPr>
          <p:cNvPr id="11" name="Elemento grafico 10" descr="Uomo con riempimento a tinta unita">
            <a:extLst>
              <a:ext uri="{FF2B5EF4-FFF2-40B4-BE49-F238E27FC236}">
                <a16:creationId xmlns:a16="http://schemas.microsoft.com/office/drawing/2014/main" id="{03AEB788-DED5-0C4A-8A7D-3FC136928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4603" y="4816808"/>
            <a:ext cx="540000" cy="54000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9180865-4736-424B-A329-726F6F91089F}"/>
              </a:ext>
            </a:extLst>
          </p:cNvPr>
          <p:cNvCxnSpPr>
            <a:cxnSpLocks/>
          </p:cNvCxnSpPr>
          <p:nvPr/>
        </p:nvCxnSpPr>
        <p:spPr>
          <a:xfrm>
            <a:off x="2950758" y="4163591"/>
            <a:ext cx="52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7E8ADCC-A091-F04A-B955-F3A7A4CE4861}"/>
              </a:ext>
            </a:extLst>
          </p:cNvPr>
          <p:cNvSpPr txBox="1"/>
          <p:nvPr/>
        </p:nvSpPr>
        <p:spPr>
          <a:xfrm>
            <a:off x="2069991" y="435357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(x1, y1)</a:t>
            </a:r>
          </a:p>
        </p:txBody>
      </p:sp>
      <p:pic>
        <p:nvPicPr>
          <p:cNvPr id="15" name="Elemento grafico 14" descr="Donna con riempimento a tinta unita">
            <a:extLst>
              <a:ext uri="{FF2B5EF4-FFF2-40B4-BE49-F238E27FC236}">
                <a16:creationId xmlns:a16="http://schemas.microsoft.com/office/drawing/2014/main" id="{06BC8120-C480-9544-9473-636EA3837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66480" y="3867600"/>
            <a:ext cx="540000" cy="5400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0EE7B63-DD82-2A4C-88A8-660EEF2E6555}"/>
              </a:ext>
            </a:extLst>
          </p:cNvPr>
          <p:cNvSpPr txBox="1"/>
          <p:nvPr/>
        </p:nvSpPr>
        <p:spPr>
          <a:xfrm>
            <a:off x="3481868" y="435220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(x2, y2)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05811AF-F279-B642-B6C5-E81DE03957E0}"/>
              </a:ext>
            </a:extLst>
          </p:cNvPr>
          <p:cNvSpPr txBox="1"/>
          <p:nvPr/>
        </p:nvSpPr>
        <p:spPr>
          <a:xfrm>
            <a:off x="2041535" y="535680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(x3, y3)</a:t>
            </a:r>
          </a:p>
        </p:txBody>
      </p:sp>
      <p:pic>
        <p:nvPicPr>
          <p:cNvPr id="18" name="Elemento grafico 17" descr="Uomo con riempimento a tinta unita">
            <a:extLst>
              <a:ext uri="{FF2B5EF4-FFF2-40B4-BE49-F238E27FC236}">
                <a16:creationId xmlns:a16="http://schemas.microsoft.com/office/drawing/2014/main" id="{0ED2D79E-7B9C-DA4C-989E-9401E84A3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5647" y="4802072"/>
            <a:ext cx="540000" cy="54000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A311E68-4F0C-4A4B-899B-4BA48A0AE51B}"/>
              </a:ext>
            </a:extLst>
          </p:cNvPr>
          <p:cNvSpPr txBox="1"/>
          <p:nvPr/>
        </p:nvSpPr>
        <p:spPr>
          <a:xfrm>
            <a:off x="3502579" y="534207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(x4, y4)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3C94602-365E-514A-8A71-A24DF4D3EC6F}"/>
              </a:ext>
            </a:extLst>
          </p:cNvPr>
          <p:cNvCxnSpPr>
            <a:cxnSpLocks/>
          </p:cNvCxnSpPr>
          <p:nvPr/>
        </p:nvCxnSpPr>
        <p:spPr>
          <a:xfrm>
            <a:off x="2979214" y="5173947"/>
            <a:ext cx="52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Elemento grafico 20" descr="Uomo con riempimento a tinta unita">
            <a:extLst>
              <a:ext uri="{FF2B5EF4-FFF2-40B4-BE49-F238E27FC236}">
                <a16:creationId xmlns:a16="http://schemas.microsoft.com/office/drawing/2014/main" id="{AD021872-A8D1-E045-BED7-1DD00C5E2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43353" y="4693586"/>
            <a:ext cx="540000" cy="5400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CDD604-5806-914B-8142-A8BDF5325A8C}"/>
              </a:ext>
            </a:extLst>
          </p:cNvPr>
          <p:cNvSpPr txBox="1"/>
          <p:nvPr/>
        </p:nvSpPr>
        <p:spPr>
          <a:xfrm>
            <a:off x="8630285" y="523358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(x4, y4)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07CBDF-8127-A84D-9FE1-FAE77ADE017F}"/>
              </a:ext>
            </a:extLst>
          </p:cNvPr>
          <p:cNvSpPr txBox="1"/>
          <p:nvPr/>
        </p:nvSpPr>
        <p:spPr>
          <a:xfrm>
            <a:off x="8010989" y="4015463"/>
            <a:ext cx="22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Save infected positions</a:t>
            </a:r>
          </a:p>
        </p:txBody>
      </p:sp>
      <p:cxnSp>
        <p:nvCxnSpPr>
          <p:cNvPr id="30" name="Connettore 7 29">
            <a:extLst>
              <a:ext uri="{FF2B5EF4-FFF2-40B4-BE49-F238E27FC236}">
                <a16:creationId xmlns:a16="http://schemas.microsoft.com/office/drawing/2014/main" id="{4DD9C4EE-F51A-A642-B5AE-9B61E973EF44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4642743" y="3479320"/>
            <a:ext cx="1779964" cy="8391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8EFAEC22-174D-2A41-9789-15687C4E5C69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5811924" y="3436690"/>
            <a:ext cx="1870726" cy="10151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6" grpId="0"/>
      <p:bldP spid="17" grpId="0"/>
      <p:bldP spid="19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C1F55-75CE-8045-986D-8DDE32ED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3 – BROADCAST</a:t>
            </a:r>
          </a:p>
        </p:txBody>
      </p:sp>
      <p:pic>
        <p:nvPicPr>
          <p:cNvPr id="4" name="Elemento grafico 3" descr="Processore con riempimento a tinta unita">
            <a:extLst>
              <a:ext uri="{FF2B5EF4-FFF2-40B4-BE49-F238E27FC236}">
                <a16:creationId xmlns:a16="http://schemas.microsoft.com/office/drawing/2014/main" id="{A040D33D-48FE-2945-B71F-72044DEF0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3965" y="4402130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75E2D982-C0E1-E648-A4C6-C61690351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3635" y="4416328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766D33AB-E162-5640-893A-B093CF2B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7212" y="2092858"/>
            <a:ext cx="914400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3FF9B2-FF92-2A48-A87A-D7726EECFBED}"/>
              </a:ext>
            </a:extLst>
          </p:cNvPr>
          <p:cNvSpPr txBox="1"/>
          <p:nvPr/>
        </p:nvSpPr>
        <p:spPr>
          <a:xfrm>
            <a:off x="6551613" y="232452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(x1, y1)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CF6F7F-9ECD-124B-8E3C-8F05FC84F446}"/>
              </a:ext>
            </a:extLst>
          </p:cNvPr>
          <p:cNvSpPr txBox="1"/>
          <p:nvPr/>
        </p:nvSpPr>
        <p:spPr>
          <a:xfrm>
            <a:off x="1913356" y="522284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(x2, y2)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30FC35-40BE-0D45-A9FF-1CED37B74C91}"/>
              </a:ext>
            </a:extLst>
          </p:cNvPr>
          <p:cNvSpPr txBox="1"/>
          <p:nvPr/>
        </p:nvSpPr>
        <p:spPr>
          <a:xfrm>
            <a:off x="2854581" y="522555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(x3, y3)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0B7EF42-53C5-7140-B2F4-9232D3887C92}"/>
              </a:ext>
            </a:extLst>
          </p:cNvPr>
          <p:cNvSpPr txBox="1"/>
          <p:nvPr/>
        </p:nvSpPr>
        <p:spPr>
          <a:xfrm>
            <a:off x="9467428" y="52495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(x4, y4)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21C011D-1151-F945-85A5-EEEB182A356C}"/>
              </a:ext>
            </a:extLst>
          </p:cNvPr>
          <p:cNvSpPr txBox="1"/>
          <p:nvPr/>
        </p:nvSpPr>
        <p:spPr>
          <a:xfrm>
            <a:off x="6551613" y="232452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(x1, y1)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B83765-FCAB-FC48-B500-3E8533E71554}"/>
              </a:ext>
            </a:extLst>
          </p:cNvPr>
          <p:cNvSpPr txBox="1"/>
          <p:nvPr/>
        </p:nvSpPr>
        <p:spPr>
          <a:xfrm>
            <a:off x="6551612" y="232093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(x1, y1)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972A7E-0F09-E042-BF78-02AACD6079A9}"/>
              </a:ext>
            </a:extLst>
          </p:cNvPr>
          <p:cNvSpPr txBox="1"/>
          <p:nvPr/>
        </p:nvSpPr>
        <p:spPr>
          <a:xfrm>
            <a:off x="5576384" y="1808124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0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D12DD2-364D-8F4C-A12D-7DEDC2616E8F}"/>
              </a:ext>
            </a:extLst>
          </p:cNvPr>
          <p:cNvSpPr txBox="1"/>
          <p:nvPr/>
        </p:nvSpPr>
        <p:spPr>
          <a:xfrm>
            <a:off x="2273138" y="4087876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8A55EE1-1AD4-AC43-A5A8-3994A4A61CA8}"/>
              </a:ext>
            </a:extLst>
          </p:cNvPr>
          <p:cNvSpPr txBox="1"/>
          <p:nvPr/>
        </p:nvSpPr>
        <p:spPr>
          <a:xfrm>
            <a:off x="8879632" y="4087876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2A94E6-E5E1-1F44-9CE4-68EEE115B54A}"/>
              </a:ext>
            </a:extLst>
          </p:cNvPr>
          <p:cNvSpPr txBox="1"/>
          <p:nvPr/>
        </p:nvSpPr>
        <p:spPr>
          <a:xfrm>
            <a:off x="1913356" y="522284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(x2, y2)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0A4CCE9-146D-B742-81C0-D199569C9760}"/>
              </a:ext>
            </a:extLst>
          </p:cNvPr>
          <p:cNvSpPr txBox="1"/>
          <p:nvPr/>
        </p:nvSpPr>
        <p:spPr>
          <a:xfrm>
            <a:off x="1913355" y="522284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(x2, y2)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4C141D-418B-EB49-80B1-8CD4D1CBD4F3}"/>
              </a:ext>
            </a:extLst>
          </p:cNvPr>
          <p:cNvSpPr txBox="1"/>
          <p:nvPr/>
        </p:nvSpPr>
        <p:spPr>
          <a:xfrm>
            <a:off x="2854579" y="522555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(x3, y3)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52E9CBC-F671-7B4A-AE82-E7F11705A067}"/>
              </a:ext>
            </a:extLst>
          </p:cNvPr>
          <p:cNvSpPr txBox="1"/>
          <p:nvPr/>
        </p:nvSpPr>
        <p:spPr>
          <a:xfrm>
            <a:off x="2854579" y="522284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(x3, y3)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52A3004-FB5F-9441-9B5B-291551E3E885}"/>
              </a:ext>
            </a:extLst>
          </p:cNvPr>
          <p:cNvSpPr txBox="1"/>
          <p:nvPr/>
        </p:nvSpPr>
        <p:spPr>
          <a:xfrm>
            <a:off x="9467428" y="52495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(x4, y4)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AB29496-7D75-3241-8371-3B1A487EEE03}"/>
              </a:ext>
            </a:extLst>
          </p:cNvPr>
          <p:cNvSpPr txBox="1"/>
          <p:nvPr/>
        </p:nvSpPr>
        <p:spPr>
          <a:xfrm>
            <a:off x="9467426" y="52495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(x4, y4)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3EFAE2D-D8A4-1146-81B4-9C42FC018427}"/>
              </a:ext>
            </a:extLst>
          </p:cNvPr>
          <p:cNvSpPr txBox="1"/>
          <p:nvPr/>
        </p:nvSpPr>
        <p:spPr>
          <a:xfrm>
            <a:off x="3992714" y="3576000"/>
            <a:ext cx="420339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Each process broadcasts the positions of </a:t>
            </a:r>
          </a:p>
          <a:p>
            <a:pPr algn="ctr"/>
            <a:r>
              <a:rPr lang="en-GB" dirty="0"/>
              <a:t>the infected individuals that it is monitoring </a:t>
            </a:r>
          </a:p>
        </p:txBody>
      </p:sp>
    </p:spTree>
    <p:extLst>
      <p:ext uri="{BB962C8B-B14F-4D97-AF65-F5344CB8AC3E}">
        <p14:creationId xmlns:p14="http://schemas.microsoft.com/office/powerpoint/2010/main" val="22492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24 0.02269 L -0.38203 0.4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2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15898 0.428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27 0.00833 L 0.45274 -0.422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3" y="-2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4.07407E-6 L 0.53997 0.059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06" y="29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7 -0.02685 L 0.30365 -0.363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-1685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417 L 0.54193 0.059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96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43 -0.04143 L -0.16679 -0.36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-163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1042 L -0.54232 0.049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  <p:bldP spid="24" grpId="1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29B9F1-7E41-4747-AADB-AEC7BFA6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4 – local update 2</a:t>
            </a:r>
          </a:p>
        </p:txBody>
      </p:sp>
      <p:pic>
        <p:nvPicPr>
          <p:cNvPr id="5" name="Elemento grafico 4" descr="Uomo con riempimento a tinta unita">
            <a:extLst>
              <a:ext uri="{FF2B5EF4-FFF2-40B4-BE49-F238E27FC236}">
                <a16:creationId xmlns:a16="http://schemas.microsoft.com/office/drawing/2014/main" id="{D8B37F41-0F7F-4747-84CC-D534CEE2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364" y="2030305"/>
            <a:ext cx="540000" cy="54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5CCD20-077B-184A-B130-D8765D2C2B15}"/>
              </a:ext>
            </a:extLst>
          </p:cNvPr>
          <p:cNvSpPr txBox="1"/>
          <p:nvPr/>
        </p:nvSpPr>
        <p:spPr>
          <a:xfrm>
            <a:off x="3606800" y="2116713"/>
            <a:ext cx="21595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is close to an infected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C4C887-1699-3842-80EC-14B661BA84E8}"/>
              </a:ext>
            </a:extLst>
          </p:cNvPr>
          <p:cNvSpPr txBox="1"/>
          <p:nvPr/>
        </p:nvSpPr>
        <p:spPr>
          <a:xfrm>
            <a:off x="6662057" y="1978213"/>
            <a:ext cx="246742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has he been close to an infected for enough time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1185380-41E0-0B40-879D-CF38248D764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766366" y="2301379"/>
            <a:ext cx="8956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Elemento grafico 13" descr="Uomo con riempimento a tinta unita">
            <a:extLst>
              <a:ext uri="{FF2B5EF4-FFF2-40B4-BE49-F238E27FC236}">
                <a16:creationId xmlns:a16="http://schemas.microsoft.com/office/drawing/2014/main" id="{9DA9A79F-13A5-974D-ABDF-823575DB4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7469" y="2031378"/>
            <a:ext cx="540000" cy="540000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9B8EF5D-785A-C447-826A-2029834580FF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9129485" y="2301378"/>
            <a:ext cx="9279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9A6C42-6038-0340-983D-9F7E8F196822}"/>
              </a:ext>
            </a:extLst>
          </p:cNvPr>
          <p:cNvSpPr txBox="1"/>
          <p:nvPr/>
        </p:nvSpPr>
        <p:spPr>
          <a:xfrm>
            <a:off x="9866445" y="252529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infected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CFC920-421A-C64C-B7E9-1C54060ED3BC}"/>
              </a:ext>
            </a:extLst>
          </p:cNvPr>
          <p:cNvSpPr txBox="1"/>
          <p:nvPr/>
        </p:nvSpPr>
        <p:spPr>
          <a:xfrm>
            <a:off x="9378619" y="1932046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9CB69E7-41A4-7142-9EBB-D9A90FF3CE85}"/>
              </a:ext>
            </a:extLst>
          </p:cNvPr>
          <p:cNvSpPr txBox="1"/>
          <p:nvPr/>
        </p:nvSpPr>
        <p:spPr>
          <a:xfrm>
            <a:off x="5948529" y="1932046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A0D2C1E-45F3-3740-AA1A-74C67BAAC2CB}"/>
              </a:ext>
            </a:extLst>
          </p:cNvPr>
          <p:cNvSpPr txBox="1"/>
          <p:nvPr/>
        </p:nvSpPr>
        <p:spPr>
          <a:xfrm>
            <a:off x="1695901" y="253961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susceptible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7B1A1F-9AB3-C249-B9BF-A8D5F5A24E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54364" y="2300305"/>
            <a:ext cx="1052436" cy="1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Elemento grafico 23" descr="Uomo con riempimento a tinta unita">
            <a:extLst>
              <a:ext uri="{FF2B5EF4-FFF2-40B4-BE49-F238E27FC236}">
                <a16:creationId xmlns:a16="http://schemas.microsoft.com/office/drawing/2014/main" id="{5DB5F741-D2F2-8449-9BB7-E3F0A0CFC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9686" y="3373838"/>
            <a:ext cx="540000" cy="5400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AC98FE1-92BD-3743-82A1-F53E0F9BF3D6}"/>
              </a:ext>
            </a:extLst>
          </p:cNvPr>
          <p:cNvSpPr txBox="1"/>
          <p:nvPr/>
        </p:nvSpPr>
        <p:spPr>
          <a:xfrm>
            <a:off x="1988662" y="386775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infected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B150832-C906-E643-AB7C-6B0FC7219C64}"/>
              </a:ext>
            </a:extLst>
          </p:cNvPr>
          <p:cNvSpPr txBox="1"/>
          <p:nvPr/>
        </p:nvSpPr>
        <p:spPr>
          <a:xfrm>
            <a:off x="4108826" y="3458370"/>
            <a:ext cx="367940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has it been 10 days since the infection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13E110B-CACB-1D44-90D1-84F75816DCC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2719686" y="3643036"/>
            <a:ext cx="1389140" cy="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 descr="Uomo con riempimento a tinta unita">
            <a:extLst>
              <a:ext uri="{FF2B5EF4-FFF2-40B4-BE49-F238E27FC236}">
                <a16:creationId xmlns:a16="http://schemas.microsoft.com/office/drawing/2014/main" id="{DC74C2A4-5BB3-E148-BED4-E5EAD4093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2088" y="3369329"/>
            <a:ext cx="540000" cy="5400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2D0DEEA-375B-4945-86EB-A091F640C83A}"/>
              </a:ext>
            </a:extLst>
          </p:cNvPr>
          <p:cNvSpPr txBox="1"/>
          <p:nvPr/>
        </p:nvSpPr>
        <p:spPr>
          <a:xfrm>
            <a:off x="9069213" y="3867753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immune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76F35D7-20B4-014C-968F-4C39678413F4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7788231" y="3639329"/>
            <a:ext cx="1443857" cy="3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F3E7F1A-4F0D-9341-8BB6-E4A365E188C8}"/>
              </a:ext>
            </a:extLst>
          </p:cNvPr>
          <p:cNvSpPr txBox="1"/>
          <p:nvPr/>
        </p:nvSpPr>
        <p:spPr>
          <a:xfrm>
            <a:off x="8204262" y="32742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pic>
        <p:nvPicPr>
          <p:cNvPr id="39" name="Elemento grafico 38" descr="Uomo con riempimento a tinta unita">
            <a:extLst>
              <a:ext uri="{FF2B5EF4-FFF2-40B4-BE49-F238E27FC236}">
                <a16:creationId xmlns:a16="http://schemas.microsoft.com/office/drawing/2014/main" id="{EC9618C8-5A1F-794A-807A-C21590856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9686" y="4832602"/>
            <a:ext cx="540000" cy="540000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5450C4B-BE4F-B04F-B194-7516D8F173DF}"/>
              </a:ext>
            </a:extLst>
          </p:cNvPr>
          <p:cNvSpPr txBox="1"/>
          <p:nvPr/>
        </p:nvSpPr>
        <p:spPr>
          <a:xfrm>
            <a:off x="1988662" y="5326517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immune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1423780-1C8B-A848-9965-96BB5BB8F489}"/>
              </a:ext>
            </a:extLst>
          </p:cNvPr>
          <p:cNvSpPr txBox="1"/>
          <p:nvPr/>
        </p:nvSpPr>
        <p:spPr>
          <a:xfrm>
            <a:off x="4108826" y="4786508"/>
            <a:ext cx="362310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has it been 3 months since he became</a:t>
            </a:r>
          </a:p>
          <a:p>
            <a:pPr algn="ctr"/>
            <a:r>
              <a:rPr lang="en-GB" dirty="0"/>
              <a:t>immune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053930A-1017-5A4C-8985-42A451B3586E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>
            <a:off x="2719686" y="5102602"/>
            <a:ext cx="1389140" cy="7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Elemento grafico 42" descr="Uomo con riempimento a tinta unita">
            <a:extLst>
              <a:ext uri="{FF2B5EF4-FFF2-40B4-BE49-F238E27FC236}">
                <a16:creationId xmlns:a16="http://schemas.microsoft.com/office/drawing/2014/main" id="{D24C2653-989D-A744-ADA5-48281E5B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2088" y="4828093"/>
            <a:ext cx="540000" cy="540000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7B30CB3-6D68-204E-BFC0-41874C0C87A0}"/>
              </a:ext>
            </a:extLst>
          </p:cNvPr>
          <p:cNvSpPr txBox="1"/>
          <p:nvPr/>
        </p:nvSpPr>
        <p:spPr>
          <a:xfrm>
            <a:off x="8913625" y="534286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susceptible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1ACAC66-5A1F-FF4A-9F23-5127282BF088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7731934" y="5098093"/>
            <a:ext cx="1500154" cy="11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F4F7905-750E-6447-A583-FAF916B4C1C2}"/>
              </a:ext>
            </a:extLst>
          </p:cNvPr>
          <p:cNvSpPr txBox="1"/>
          <p:nvPr/>
        </p:nvSpPr>
        <p:spPr>
          <a:xfrm>
            <a:off x="8204262" y="4674975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32861C1-7C2D-9D41-9F5F-6A3BD9A1A79B}"/>
              </a:ext>
            </a:extLst>
          </p:cNvPr>
          <p:cNvSpPr txBox="1"/>
          <p:nvPr/>
        </p:nvSpPr>
        <p:spPr>
          <a:xfrm>
            <a:off x="2541890" y="6432293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 phase 2, phase 3, phase 4 for each time-step until the end of the day</a:t>
            </a:r>
          </a:p>
        </p:txBody>
      </p:sp>
    </p:spTree>
    <p:extLst>
      <p:ext uri="{BB962C8B-B14F-4D97-AF65-F5344CB8AC3E}">
        <p14:creationId xmlns:p14="http://schemas.microsoft.com/office/powerpoint/2010/main" val="86141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19679-7835-AE47-87EA-54356F62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5 - reduce</a:t>
            </a:r>
          </a:p>
        </p:txBody>
      </p:sp>
      <p:pic>
        <p:nvPicPr>
          <p:cNvPr id="4" name="Elemento grafico 3" descr="Processore con riempimento a tinta unita">
            <a:extLst>
              <a:ext uri="{FF2B5EF4-FFF2-40B4-BE49-F238E27FC236}">
                <a16:creationId xmlns:a16="http://schemas.microsoft.com/office/drawing/2014/main" id="{3A579DCD-F9BA-F84F-AAD4-865DA821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4385" y="5004826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67D182DE-7F68-9641-853C-A5BA9E62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8239" y="3508490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EA1AC397-E5AF-434D-AD15-D509A94F9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8359" y="2215019"/>
            <a:ext cx="914400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2E709E-8558-0F46-B48F-765281826E46}"/>
              </a:ext>
            </a:extLst>
          </p:cNvPr>
          <p:cNvSpPr txBox="1"/>
          <p:nvPr/>
        </p:nvSpPr>
        <p:spPr>
          <a:xfrm>
            <a:off x="1151392" y="3846513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E2B8B7-602E-444D-A458-9EFB027A89B8}"/>
              </a:ext>
            </a:extLst>
          </p:cNvPr>
          <p:cNvSpPr txBox="1"/>
          <p:nvPr/>
        </p:nvSpPr>
        <p:spPr>
          <a:xfrm>
            <a:off x="1139668" y="2478013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01519FE-C6EA-174C-98C8-AF8B29853B0D}"/>
              </a:ext>
            </a:extLst>
          </p:cNvPr>
          <p:cNvSpPr txBox="1"/>
          <p:nvPr/>
        </p:nvSpPr>
        <p:spPr>
          <a:xfrm>
            <a:off x="1067537" y="5258046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FA25935-6DCE-F946-979D-0C7C9D230CA0}"/>
              </a:ext>
            </a:extLst>
          </p:cNvPr>
          <p:cNvSpPr txBox="1"/>
          <p:nvPr/>
        </p:nvSpPr>
        <p:spPr>
          <a:xfrm>
            <a:off x="5682411" y="3642524"/>
            <a:ext cx="247074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For each country sum all</a:t>
            </a:r>
          </a:p>
          <a:p>
            <a:pPr algn="ctr"/>
            <a:r>
              <a:rPr lang="en-GB" dirty="0"/>
              <a:t>the statistics to process 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F03251-8FB2-AA4E-A1C3-D1462496E53A}"/>
              </a:ext>
            </a:extLst>
          </p:cNvPr>
          <p:cNvSpPr txBox="1"/>
          <p:nvPr/>
        </p:nvSpPr>
        <p:spPr>
          <a:xfrm>
            <a:off x="3091337" y="3492652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n_susceptible</a:t>
            </a:r>
            <a:r>
              <a:rPr lang="en-GB" sz="1600" dirty="0">
                <a:solidFill>
                  <a:schemeClr val="bg1"/>
                </a:solidFill>
              </a:rPr>
              <a:t> = 10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2F3FBC5-A89D-5248-805F-6DA100D6FB2D}"/>
              </a:ext>
            </a:extLst>
          </p:cNvPr>
          <p:cNvSpPr txBox="1"/>
          <p:nvPr/>
        </p:nvSpPr>
        <p:spPr>
          <a:xfrm>
            <a:off x="3091337" y="3846513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n_infected</a:t>
            </a:r>
            <a:r>
              <a:rPr lang="en-GB" sz="1600" dirty="0">
                <a:solidFill>
                  <a:srgbClr val="FF0000"/>
                </a:solidFill>
              </a:rPr>
              <a:t> = 20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C4997C0-89E7-A04E-B050-43B58D372AE9}"/>
              </a:ext>
            </a:extLst>
          </p:cNvPr>
          <p:cNvSpPr txBox="1"/>
          <p:nvPr/>
        </p:nvSpPr>
        <p:spPr>
          <a:xfrm>
            <a:off x="3068785" y="4196957"/>
            <a:ext cx="1456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n_immune</a:t>
            </a:r>
            <a:r>
              <a:rPr lang="en-GB" sz="1600" dirty="0"/>
              <a:t> = 15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BA9A00D-3542-A748-8BF2-D50ED78E00D5}"/>
              </a:ext>
            </a:extLst>
          </p:cNvPr>
          <p:cNvSpPr txBox="1"/>
          <p:nvPr/>
        </p:nvSpPr>
        <p:spPr>
          <a:xfrm>
            <a:off x="2982667" y="4896435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n_susceptible</a:t>
            </a:r>
            <a:r>
              <a:rPr lang="en-GB" sz="1600" dirty="0">
                <a:solidFill>
                  <a:schemeClr val="bg1"/>
                </a:solidFill>
              </a:rPr>
              <a:t> = 10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C761110-B7EE-D748-AC59-D22018E94356}"/>
              </a:ext>
            </a:extLst>
          </p:cNvPr>
          <p:cNvSpPr txBox="1"/>
          <p:nvPr/>
        </p:nvSpPr>
        <p:spPr>
          <a:xfrm>
            <a:off x="2982667" y="5250296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n_infected</a:t>
            </a:r>
            <a:r>
              <a:rPr lang="en-GB" sz="1600" dirty="0">
                <a:solidFill>
                  <a:srgbClr val="FF0000"/>
                </a:solidFill>
              </a:rPr>
              <a:t> = 20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EE71C9A-582C-6E48-8EC8-79FFE1952354}"/>
              </a:ext>
            </a:extLst>
          </p:cNvPr>
          <p:cNvSpPr txBox="1"/>
          <p:nvPr/>
        </p:nvSpPr>
        <p:spPr>
          <a:xfrm>
            <a:off x="2960115" y="5600740"/>
            <a:ext cx="1456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n_immune</a:t>
            </a:r>
            <a:r>
              <a:rPr lang="en-GB" sz="1600" dirty="0"/>
              <a:t> = 15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0869920-8D9E-E04B-95C5-CFC88AF54F21}"/>
              </a:ext>
            </a:extLst>
          </p:cNvPr>
          <p:cNvSpPr txBox="1"/>
          <p:nvPr/>
        </p:nvSpPr>
        <p:spPr>
          <a:xfrm>
            <a:off x="3015180" y="2165966"/>
            <a:ext cx="17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n_susceptible</a:t>
            </a:r>
            <a:r>
              <a:rPr lang="en-GB" sz="1600" dirty="0">
                <a:solidFill>
                  <a:schemeClr val="bg1"/>
                </a:solidFill>
              </a:rPr>
              <a:t> = 10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D46E1A0-CE9E-E246-8FB1-E6EBBA4BA915}"/>
              </a:ext>
            </a:extLst>
          </p:cNvPr>
          <p:cNvSpPr txBox="1"/>
          <p:nvPr/>
        </p:nvSpPr>
        <p:spPr>
          <a:xfrm>
            <a:off x="3015180" y="2519827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0000"/>
                </a:solidFill>
              </a:rPr>
              <a:t>n_infected</a:t>
            </a:r>
            <a:r>
              <a:rPr lang="en-GB" sz="1600" dirty="0">
                <a:solidFill>
                  <a:srgbClr val="FF0000"/>
                </a:solidFill>
              </a:rPr>
              <a:t> = 20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5C60991-CCE6-7442-911B-DEA987DEE558}"/>
              </a:ext>
            </a:extLst>
          </p:cNvPr>
          <p:cNvSpPr txBox="1"/>
          <p:nvPr/>
        </p:nvSpPr>
        <p:spPr>
          <a:xfrm>
            <a:off x="2992628" y="2870271"/>
            <a:ext cx="1456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n_immune</a:t>
            </a:r>
            <a:r>
              <a:rPr lang="en-GB" sz="1600" dirty="0"/>
              <a:t> = 15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C413CF6-0F96-9B47-A014-B9379E58E1AD}"/>
              </a:ext>
            </a:extLst>
          </p:cNvPr>
          <p:cNvSpPr txBox="1"/>
          <p:nvPr/>
        </p:nvSpPr>
        <p:spPr>
          <a:xfrm>
            <a:off x="8475268" y="3457858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n_susceptible_total</a:t>
            </a:r>
            <a:r>
              <a:rPr lang="en-GB" dirty="0">
                <a:solidFill>
                  <a:schemeClr val="bg1"/>
                </a:solidFill>
              </a:rPr>
              <a:t> = 30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03E91CC-B87B-9446-87C9-DCFD863231BC}"/>
              </a:ext>
            </a:extLst>
          </p:cNvPr>
          <p:cNvSpPr txBox="1"/>
          <p:nvPr/>
        </p:nvSpPr>
        <p:spPr>
          <a:xfrm>
            <a:off x="8475268" y="378102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n_infected_total</a:t>
            </a:r>
            <a:r>
              <a:rPr lang="en-GB" dirty="0">
                <a:solidFill>
                  <a:srgbClr val="FF0000"/>
                </a:solidFill>
              </a:rPr>
              <a:t> = 60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B1E1059-5B06-AA42-BCA4-1ADA5D082C87}"/>
              </a:ext>
            </a:extLst>
          </p:cNvPr>
          <p:cNvSpPr txBox="1"/>
          <p:nvPr/>
        </p:nvSpPr>
        <p:spPr>
          <a:xfrm>
            <a:off x="8475268" y="4104189"/>
            <a:ext cx="21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n_immune_total</a:t>
            </a:r>
            <a:r>
              <a:rPr lang="en-GB" dirty="0"/>
              <a:t> = 45</a:t>
            </a:r>
          </a:p>
        </p:txBody>
      </p:sp>
    </p:spTree>
    <p:extLst>
      <p:ext uri="{BB962C8B-B14F-4D97-AF65-F5344CB8AC3E}">
        <p14:creationId xmlns:p14="http://schemas.microsoft.com/office/powerpoint/2010/main" val="28060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D96EF-AD1F-FF45-9A93-80963586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 &amp; results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D9A0016-B185-D149-ADA7-847140B10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430890"/>
              </p:ext>
            </p:extLst>
          </p:nvPr>
        </p:nvGraphicFramePr>
        <p:xfrm>
          <a:off x="1141413" y="2475804"/>
          <a:ext cx="10179728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44932">
                  <a:extLst>
                    <a:ext uri="{9D8B030D-6E8A-4147-A177-3AD203B41FA5}">
                      <a16:colId xmlns:a16="http://schemas.microsoft.com/office/drawing/2014/main" val="3328351235"/>
                    </a:ext>
                  </a:extLst>
                </a:gridCol>
                <a:gridCol w="2544932">
                  <a:extLst>
                    <a:ext uri="{9D8B030D-6E8A-4147-A177-3AD203B41FA5}">
                      <a16:colId xmlns:a16="http://schemas.microsoft.com/office/drawing/2014/main" val="3280424202"/>
                    </a:ext>
                  </a:extLst>
                </a:gridCol>
                <a:gridCol w="2544932">
                  <a:extLst>
                    <a:ext uri="{9D8B030D-6E8A-4147-A177-3AD203B41FA5}">
                      <a16:colId xmlns:a16="http://schemas.microsoft.com/office/drawing/2014/main" val="3045148544"/>
                    </a:ext>
                  </a:extLst>
                </a:gridCol>
                <a:gridCol w="2544932">
                  <a:extLst>
                    <a:ext uri="{9D8B030D-6E8A-4147-A177-3AD203B41FA5}">
                      <a16:colId xmlns:a16="http://schemas.microsoft.com/office/drawing/2014/main" val="93142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core (local)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cores (local)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cores (2 hosts, 1 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 cores (2 hosts, 2 cores)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176.734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97.448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113.847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89.006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62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6FDC64-9B1D-9444-A066-72DEEE87F3E8}"/>
              </a:ext>
            </a:extLst>
          </p:cNvPr>
          <p:cNvSpPr txBox="1"/>
          <p:nvPr/>
        </p:nvSpPr>
        <p:spPr>
          <a:xfrm>
            <a:off x="2065745" y="2062930"/>
            <a:ext cx="833106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Parameters: N=5000, I=50, W=10000, L=5000, w=10000, l=2500, v=1, d=5, t=300</a:t>
            </a: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06278115-947C-5B4B-847E-8B158A2E5F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197480"/>
              </p:ext>
            </p:extLst>
          </p:nvPr>
        </p:nvGraphicFramePr>
        <p:xfrm>
          <a:off x="1141413" y="4229406"/>
          <a:ext cx="10179728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44932">
                  <a:extLst>
                    <a:ext uri="{9D8B030D-6E8A-4147-A177-3AD203B41FA5}">
                      <a16:colId xmlns:a16="http://schemas.microsoft.com/office/drawing/2014/main" val="3328351235"/>
                    </a:ext>
                  </a:extLst>
                </a:gridCol>
                <a:gridCol w="2544932">
                  <a:extLst>
                    <a:ext uri="{9D8B030D-6E8A-4147-A177-3AD203B41FA5}">
                      <a16:colId xmlns:a16="http://schemas.microsoft.com/office/drawing/2014/main" val="3280424202"/>
                    </a:ext>
                  </a:extLst>
                </a:gridCol>
                <a:gridCol w="2544932">
                  <a:extLst>
                    <a:ext uri="{9D8B030D-6E8A-4147-A177-3AD203B41FA5}">
                      <a16:colId xmlns:a16="http://schemas.microsoft.com/office/drawing/2014/main" val="3045148544"/>
                    </a:ext>
                  </a:extLst>
                </a:gridCol>
                <a:gridCol w="2544932">
                  <a:extLst>
                    <a:ext uri="{9D8B030D-6E8A-4147-A177-3AD203B41FA5}">
                      <a16:colId xmlns:a16="http://schemas.microsoft.com/office/drawing/2014/main" val="93142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core (local)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cores (local)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cores (2 hosts, 1 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 cores (2 hosts, 2 cores)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356.658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208.092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222.457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172.547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6219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FA5DCE-4260-1441-835F-CD9D08F7CA24}"/>
              </a:ext>
            </a:extLst>
          </p:cNvPr>
          <p:cNvSpPr txBox="1"/>
          <p:nvPr/>
        </p:nvSpPr>
        <p:spPr>
          <a:xfrm>
            <a:off x="1875789" y="3816532"/>
            <a:ext cx="8710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Parameters: N=10000, I=100, W=10000, L=10000, w=10000, l=5000, v=1, d=5, t=300</a:t>
            </a:r>
          </a:p>
        </p:txBody>
      </p:sp>
    </p:spTree>
    <p:extLst>
      <p:ext uri="{BB962C8B-B14F-4D97-AF65-F5344CB8AC3E}">
        <p14:creationId xmlns:p14="http://schemas.microsoft.com/office/powerpoint/2010/main" val="2088070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246</TotalTime>
  <Words>548</Words>
  <Application>Microsoft Macintosh PowerPoint</Application>
  <PresentationFormat>Widescreen</PresentationFormat>
  <Paragraphs>103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Circuito</vt:lpstr>
      <vt:lpstr>A Simple Model For Virus Spreading</vt:lpstr>
      <vt:lpstr>problem</vt:lpstr>
      <vt:lpstr>Implementation</vt:lpstr>
      <vt:lpstr>phase 1 – Initialisation</vt:lpstr>
      <vt:lpstr>Phase 2 – LOCAL UPDATE</vt:lpstr>
      <vt:lpstr>PHASE 3 – BROADCAST</vt:lpstr>
      <vt:lpstr>Phase 4 – local update 2</vt:lpstr>
      <vt:lpstr>Phase 5 - reduce</vt:lpstr>
      <vt:lpstr>Tests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Model For Virus Spreading</dc:title>
  <dc:creator>Niccolò Zangrando</dc:creator>
  <cp:lastModifiedBy>Niccolò Zangrando</cp:lastModifiedBy>
  <cp:revision>28</cp:revision>
  <dcterms:created xsi:type="dcterms:W3CDTF">2021-04-22T12:42:44Z</dcterms:created>
  <dcterms:modified xsi:type="dcterms:W3CDTF">2021-04-22T16:49:33Z</dcterms:modified>
</cp:coreProperties>
</file>