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73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5" r:id="rId42"/>
    <p:sldId id="266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267" r:id="rId55"/>
    <p:sldId id="304" r:id="rId56"/>
    <p:sldId id="268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269" r:id="rId80"/>
    <p:sldId id="342" r:id="rId81"/>
    <p:sldId id="270" r:id="rId82"/>
    <p:sldId id="341" r:id="rId83"/>
    <p:sldId id="345" r:id="rId84"/>
    <p:sldId id="343" r:id="rId85"/>
    <p:sldId id="344" r:id="rId86"/>
    <p:sldId id="271" r:id="rId87"/>
    <p:sldId id="327" r:id="rId88"/>
    <p:sldId id="272" r:id="rId89"/>
    <p:sldId id="328" r:id="rId90"/>
    <p:sldId id="329" r:id="rId9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3699-A550-4082-B3B4-76259EA9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394C9-FAD4-437C-9E55-726E4647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CCE1F-153B-4DD1-A121-6800CD1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F5BB-99A3-42BF-8C3A-A702C27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D0C1-A60E-4623-A8FB-8CE4571B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59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C7C4-946E-424A-B343-0815BB1C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A922-70E2-4025-9D67-BF8A385D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6753-C6DC-4641-A069-9E24E2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6446-4F15-4C48-B911-FB67AC02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A5A0-40DF-4A37-A2C8-E16106E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8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9450-AEF6-421F-8ACD-A34F35C1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DB1D-4DCB-4DB9-A984-3483CEB9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6CAB-5E7C-443B-B278-FAB4E27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FF28-CA01-4A01-B8D5-3D648960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ADD4-1737-431D-88F2-A86D867C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DA0-D9C4-49CE-9893-26AC4E6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7289-43AA-4754-B366-F56ED005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4672-58C1-4EED-813A-96916559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CE65-35FF-43E3-9531-39B6875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32CA-CC98-4EDB-A1C6-6E0E8B3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0AE-5540-44A9-AECD-FDB1BD89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42E1-1288-43E5-BD2C-DA80701F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2D6D-BC1F-4FA6-8339-F01CFAE4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E89-3DEC-4F9E-8D5E-16075CC0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C77B-B297-499E-A241-9495C09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4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D6B4-5752-4459-BD6A-FECFA9B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5BEF-E521-4649-9395-BEC23E75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BD8D-E057-4997-BA2B-08408E57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FBC0-2DC3-4A89-A5F5-5B216A3E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F3D0-1A84-4462-A19D-AC9EF91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BE81-1EDF-47FA-B2EA-D5939156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E757-54BC-4AF1-82A5-EF68D1C5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57EB-9912-4185-ADC5-A2C71A90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03F2-7E49-4017-A0F3-6DAE5CD4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7780A-9BBF-4C6F-951E-81EB89E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0193-519D-4A88-BA93-F0229648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40DF5-D396-4CA3-A579-1B4BB143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70E4-6124-4E06-8D71-3A2A63C1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CD8D-A623-474B-AB23-7F8BC5C6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6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E5A-EF64-47B4-94AB-6DC54D0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D214-3EF1-46B9-AF81-B1F1875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F8C79-084C-43BD-89BD-BE65C3BB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D5DA-10C8-4B62-97A0-883AA38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B0E1F-F1BA-40A0-A185-B6BB5E6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BE9CB-94F5-46C4-BFA9-4D7A1093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1E22-4943-4705-A81D-290455ED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2DCD-6EC1-4DAE-8FB0-A8189ED6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CED-46C2-42E0-B278-D8B83F12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AB37-B307-4087-B883-051832D9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93FB-82FE-45E4-B7E4-5766F82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D99A-F355-4394-914A-EF5CF3D9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EE71-8AD9-4BB8-99A3-016EAFC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2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D9A-F0C2-4184-A278-1C8AE6A8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3247-5F38-4583-810F-C4F9B52B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2B2A9-CD54-4B8A-B68E-F3EBFD65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E88A-6902-4955-984B-D5E41B9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2FF9-43CE-486F-970A-404360BF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9632-FE60-4F45-A40C-75DFBCF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583FE-CEFE-48DE-9E0F-35DC56AF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CF5D-0C89-415C-85CA-AC06A422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B5D0-347F-46B3-9B1E-4FB5CB6B0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55FA-71D0-40E3-8412-38112021179B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4EE9-5A70-4050-ACFA-9CCC7684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8B26-795D-4675-8F79-35FC3FE1D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4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2C21-DFE0-4E5C-8D96-623CED9F6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bases 2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1DBC-D5A0-4E8E-96A6-BE5BE37E5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 of</a:t>
            </a:r>
          </a:p>
          <a:p>
            <a:r>
              <a:rPr lang="en-US" dirty="0"/>
              <a:t>Mattia Siriani</a:t>
            </a:r>
          </a:p>
          <a:p>
            <a:r>
              <a:rPr lang="en-US" dirty="0"/>
              <a:t>Matteo </a:t>
            </a:r>
            <a:r>
              <a:rPr lang="en-US" dirty="0" err="1"/>
              <a:t>Visotto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5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CFA1-6C46-458F-B69C-FE6E8400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check_validity_period_validity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89B8-B5A5-41C0-8CD6-5110B09C0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INT;</a:t>
            </a:r>
          </a:p>
          <a:p>
            <a:pPr marL="0" indent="0">
              <a:buNone/>
            </a:pPr>
            <a:r>
              <a:rPr lang="it-IT" sz="1500" dirty="0"/>
              <a:t>SET val = (SELECT COUNT(*) FROM </a:t>
            </a:r>
            <a:r>
              <a:rPr lang="it-IT" sz="1500" dirty="0" err="1"/>
              <a:t>package_price</a:t>
            </a:r>
            <a:r>
              <a:rPr lang="it-IT" sz="1500" dirty="0"/>
              <a:t> AS p WHERE </a:t>
            </a:r>
            <a:r>
              <a:rPr lang="it-IT" sz="1500" dirty="0" err="1"/>
              <a:t>p.package_id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</a:t>
            </a:r>
            <a:r>
              <a:rPr lang="it-IT" sz="1500" dirty="0" err="1"/>
              <a:t>p.validity_period</a:t>
            </a:r>
            <a:r>
              <a:rPr lang="it-IT" sz="1500" dirty="0"/>
              <a:t> = </a:t>
            </a:r>
            <a:r>
              <a:rPr lang="it-IT" sz="1500" dirty="0" err="1"/>
              <a:t>new.validity_period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 SET MESSAGE_TEXT = 	'</a:t>
            </a:r>
            <a:r>
              <a:rPr lang="it-IT" sz="1500" dirty="0" err="1"/>
              <a:t>Invalid</a:t>
            </a:r>
            <a:r>
              <a:rPr lang="it-IT" sz="1500" dirty="0"/>
              <a:t> </a:t>
            </a:r>
            <a:r>
              <a:rPr lang="it-IT" sz="1500" dirty="0" err="1"/>
              <a:t>validity</a:t>
            </a:r>
            <a:r>
              <a:rPr lang="it-IT" sz="1500" dirty="0"/>
              <a:t> </a:t>
            </a:r>
            <a:r>
              <a:rPr lang="it-IT" sz="1500" dirty="0" err="1"/>
              <a:t>period</a:t>
            </a:r>
            <a:r>
              <a:rPr lang="it-IT" sz="1500" dirty="0"/>
              <a:t>’;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48C8B-A50E-43F0-A64D-C83B95EE3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checks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inserted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for the new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69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A9D6-3CA0-4C1E-AE56-6FDA9DF2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create_activation_record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84B4-9990-4CA9-ABF6-F4AC03363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l_package_id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l_start_date</a:t>
            </a:r>
            <a:r>
              <a:rPr lang="it-IT" sz="1500" dirty="0"/>
              <a:t> date;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l_validity_period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l_package_id</a:t>
            </a:r>
            <a:r>
              <a:rPr lang="it-IT" sz="1500" dirty="0"/>
              <a:t> = (SELECT </a:t>
            </a:r>
            <a:r>
              <a:rPr lang="it-IT" sz="1500" dirty="0" err="1"/>
              <a:t>package_id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l_start_date</a:t>
            </a:r>
            <a:r>
              <a:rPr lang="it-IT" sz="1500" dirty="0"/>
              <a:t> = (SELECT </a:t>
            </a:r>
            <a:r>
              <a:rPr lang="it-IT" sz="1500" dirty="0" err="1"/>
              <a:t>start_date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l_validity_period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new.payment_status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activation (</a:t>
            </a:r>
            <a:r>
              <a:rPr lang="it-IT" sz="1500" dirty="0" err="1"/>
              <a:t>user_id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start_date</a:t>
            </a:r>
            <a:r>
              <a:rPr lang="it-IT" sz="1500" dirty="0"/>
              <a:t>, 	</a:t>
            </a:r>
            <a:r>
              <a:rPr lang="it-IT" sz="1500" dirty="0" err="1"/>
              <a:t>end_date</a:t>
            </a:r>
            <a:r>
              <a:rPr lang="it-IT" sz="1500" dirty="0"/>
              <a:t>, </a:t>
            </a:r>
            <a:r>
              <a:rPr lang="it-IT" sz="1500" dirty="0" err="1"/>
              <a:t>order_id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l_package_id</a:t>
            </a:r>
            <a:r>
              <a:rPr lang="it-IT" sz="1500" dirty="0"/>
              <a:t>, 	</a:t>
            </a:r>
            <a:r>
              <a:rPr lang="it-IT" sz="1500" dirty="0" err="1"/>
              <a:t>l_start_date</a:t>
            </a:r>
            <a:r>
              <a:rPr lang="it-IT" sz="1500" dirty="0"/>
              <a:t>, DATE_ADD(</a:t>
            </a:r>
            <a:r>
              <a:rPr lang="it-IT" sz="1500" dirty="0" err="1"/>
              <a:t>l_start_date</a:t>
            </a:r>
            <a:r>
              <a:rPr lang="it-IT" sz="1500" dirty="0"/>
              <a:t>, INTERVAL 	</a:t>
            </a:r>
            <a:r>
              <a:rPr lang="it-IT" sz="1500" dirty="0" err="1"/>
              <a:t>l_validity_period</a:t>
            </a:r>
            <a:r>
              <a:rPr lang="it-IT" sz="1500" dirty="0"/>
              <a:t> MONTH),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86624-18F8-4FF4-B9F1-FFEC15F60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</a:t>
            </a:r>
            <a:r>
              <a:rPr lang="it-IT" dirty="0" err="1"/>
              <a:t>automatically</a:t>
            </a:r>
            <a:r>
              <a:rPr lang="it-IT" dirty="0"/>
              <a:t> the activation record for the user order after a payment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20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729-316B-41D8-811E-D9C4CAA5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C174-BD39-441D-8ACC-EE5DBE88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failed_payment</a:t>
            </a:r>
            <a:r>
              <a:rPr lang="en-US" sz="1500" dirty="0"/>
              <a:t> (</a:t>
            </a:r>
            <a:r>
              <a:rPr lang="en-US" sz="1500" dirty="0" err="1"/>
              <a:t>user_id</a:t>
            </a:r>
            <a:r>
              <a:rPr lang="en-US" sz="1500" dirty="0"/>
              <a:t>, </a:t>
            </a:r>
            <a:r>
              <a:rPr lang="en-US" sz="1500" dirty="0" err="1"/>
              <a:t>last_failure</a:t>
            </a:r>
            <a:r>
              <a:rPr lang="en-US" sz="1500" dirty="0"/>
              <a:t>, </a:t>
            </a:r>
            <a:r>
              <a:rPr lang="en-US" sz="1500" dirty="0" err="1"/>
              <a:t>n_failures</a:t>
            </a:r>
            <a:r>
              <a:rPr lang="en-US" sz="1500" dirty="0"/>
              <a:t>) VALUES (new.id, NULL,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91C3-858A-4DC1-8E8D-5A63C05EE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, </a:t>
            </a:r>
            <a:r>
              <a:rPr lang="it-IT" dirty="0" err="1"/>
              <a:t>initializing</a:t>
            </a:r>
            <a:r>
              <a:rPr lang="it-IT" dirty="0"/>
              <a:t> the record to 0 </a:t>
            </a:r>
            <a:r>
              <a:rPr lang="it-IT" dirty="0" err="1"/>
              <a:t>failure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1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F7A-6979-4929-BE09-C4E20D01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C912-2358-4322-B78F-E53911AFE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optional_id</a:t>
            </a:r>
            <a:r>
              <a:rPr lang="en-US" sz="1500" dirty="0"/>
              <a:t>, </a:t>
            </a:r>
            <a:r>
              <a:rPr lang="en-US" sz="1500" dirty="0" err="1"/>
              <a:t>optional_name</a:t>
            </a:r>
            <a:r>
              <a:rPr lang="en-US" sz="1500" dirty="0"/>
              <a:t>) VALUES (0, new.id, new.name);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01FB-6A28-4D5B-A111-776FB16FE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9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EB5-595E-4C8C-A275-6D0A4E98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EB1F-6CD4-4F0B-B6E7-AB9711027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(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avg_optional</a:t>
            </a:r>
            <a:r>
              <a:rPr lang="it-IT" sz="1500" dirty="0"/>
              <a:t>) VALUES (new.id, new.name, 0);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FD7C7-1EA7-437B-84CB-C3F888A58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avarage_purchase_optional_package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31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B59-F23F-40DD-AF62-A2B97B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D39A-B94E-4F18-93F9-396D6A641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</a:t>
            </a:r>
            <a:r>
              <a:rPr lang="en-US" sz="1500" dirty="0"/>
              <a:t> (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tot_purchase</a:t>
            </a:r>
            <a:r>
              <a:rPr lang="en-US" sz="1500" dirty="0"/>
              <a:t>) VALUES (NEW.id, NEW.name,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DC92-1BCF-4214-8934-975709714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14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FDCA-FD9C-4A00-90D9-97A15ED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8F0A-FEB6-4229-AC05-3D52158E8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has_optional_product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9BA35-5C93-4071-8029-07590AD33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88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6117-C76B-4EDF-A08A-7A3D1FB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D72C-68A0-4F16-86A6-39105DF79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total_purchase_package_validity</a:t>
            </a:r>
            <a:r>
              <a:rPr lang="it-IT" sz="1500" dirty="0"/>
              <a:t> (</a:t>
            </a:r>
            <a:r>
              <a:rPr lang="it-IT" sz="1500" dirty="0" err="1"/>
              <a:t>tot_purchase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validity_period</a:t>
            </a:r>
            <a:r>
              <a:rPr lang="it-IT" sz="1500" dirty="0"/>
              <a:t>) VALUES (0, new.id, new.name, 12), (0, new.id, new.name, 24), (0, new.id, new.name, 36);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382F-60B7-466B-90CD-8BFA20732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total_purchase_package_validity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7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8FF-4CFC-46EE-8D31-44492C1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DF5D-1AE2-449E-AE85-9A8DAE52C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tot_value_optional_no_optional</a:t>
            </a:r>
            <a:r>
              <a:rPr lang="en-US" sz="1500" dirty="0"/>
              <a:t> (</a:t>
            </a:r>
            <a:r>
              <a:rPr lang="en-US" sz="1500" dirty="0" err="1"/>
              <a:t>tot_value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with_optional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C3C1-FD53-4F7E-A4E1-A21EAF6D3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tot_value_optional_no_optional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27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A6BE-38BA-4ABD-910F-E5DC6FB6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29BE-38CD-4382-A3B4-4DB3ACCD7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failed_payment</a:t>
            </a:r>
            <a:r>
              <a:rPr lang="en-US" sz="1500" dirty="0"/>
              <a:t> WHERE </a:t>
            </a:r>
            <a:r>
              <a:rPr lang="en-US" sz="1500" dirty="0" err="1"/>
              <a:t>user_id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42DBB-3BCA-4DB6-8824-2E0EBC631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user from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1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EA10-49AF-43E6-9A01-ACCAF1C8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00D1-E1F0-4015-8CCF-AA77DE97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 err="1"/>
              <a:t>Specification</a:t>
            </a:r>
            <a:endParaRPr lang="it-IT" sz="2400" dirty="0"/>
          </a:p>
          <a:p>
            <a:pPr lvl="1"/>
            <a:r>
              <a:rPr lang="it-IT" sz="2000" dirty="0" err="1"/>
              <a:t>Revision</a:t>
            </a:r>
            <a:r>
              <a:rPr lang="it-IT" sz="2000" dirty="0"/>
              <a:t> of the </a:t>
            </a:r>
            <a:r>
              <a:rPr lang="it-IT" sz="2000" dirty="0" err="1"/>
              <a:t>specifications</a:t>
            </a:r>
            <a:r>
              <a:rPr lang="it-IT" sz="2000" dirty="0"/>
              <a:t>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models</a:t>
            </a:r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ER </a:t>
            </a:r>
            <a:r>
              <a:rPr lang="it-IT" sz="2000" dirty="0" err="1"/>
              <a:t>diagram</a:t>
            </a:r>
            <a:r>
              <a:rPr lang="it-IT" sz="2000" dirty="0"/>
              <a:t>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</a:t>
            </a:r>
            <a:r>
              <a:rPr lang="it-IT" sz="2000" dirty="0" err="1"/>
              <a:t>logical</a:t>
            </a:r>
            <a:r>
              <a:rPr lang="it-IT" sz="2000" dirty="0"/>
              <a:t> model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</a:t>
            </a:r>
            <a:r>
              <a:rPr lang="it-IT" sz="2400" dirty="0" err="1"/>
              <a:t>relationship</a:t>
            </a:r>
            <a:r>
              <a:rPr lang="it-IT" sz="2400" dirty="0"/>
              <a:t> design with </a:t>
            </a:r>
            <a:r>
              <a:rPr lang="it-IT" sz="2400" dirty="0" err="1"/>
              <a:t>explanations</a:t>
            </a:r>
            <a:endParaRPr lang="it-IT" sz="2400" dirty="0"/>
          </a:p>
          <a:p>
            <a:r>
              <a:rPr lang="it-IT" sz="2400" dirty="0" err="1"/>
              <a:t>Entities</a:t>
            </a:r>
            <a:r>
              <a:rPr lang="it-IT" sz="2400" dirty="0"/>
              <a:t> code</a:t>
            </a:r>
          </a:p>
          <a:p>
            <a:r>
              <a:rPr lang="it-IT" sz="2400" dirty="0"/>
              <a:t>Interface </a:t>
            </a:r>
            <a:r>
              <a:rPr lang="it-IT" sz="2400" dirty="0" err="1"/>
              <a:t>diagrams</a:t>
            </a:r>
            <a:r>
              <a:rPr lang="it-IT" sz="2400" dirty="0"/>
              <a:t> or </a:t>
            </a:r>
            <a:r>
              <a:rPr lang="it-IT" sz="2400" dirty="0" err="1"/>
              <a:t>functional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r>
              <a:rPr lang="it-IT" sz="2400" dirty="0"/>
              <a:t> of the </a:t>
            </a:r>
            <a:r>
              <a:rPr lang="it-IT" sz="2400" dirty="0" err="1"/>
              <a:t>specifications</a:t>
            </a:r>
            <a:endParaRPr lang="it-IT" sz="2400" dirty="0"/>
          </a:p>
          <a:p>
            <a:r>
              <a:rPr lang="it-IT" sz="2400" dirty="0"/>
              <a:t>List of </a:t>
            </a:r>
            <a:r>
              <a:rPr lang="it-IT" sz="2400" dirty="0" err="1"/>
              <a:t>components</a:t>
            </a:r>
            <a:endParaRPr lang="it-IT" sz="2400" dirty="0"/>
          </a:p>
          <a:p>
            <a:pPr lvl="1"/>
            <a:r>
              <a:rPr lang="it-IT" sz="2000" dirty="0" err="1"/>
              <a:t>Motivations</a:t>
            </a:r>
            <a:r>
              <a:rPr lang="it-IT" sz="2000" dirty="0"/>
              <a:t> of the </a:t>
            </a:r>
            <a:r>
              <a:rPr lang="it-IT" sz="2000" dirty="0" err="1"/>
              <a:t>components</a:t>
            </a:r>
            <a:r>
              <a:rPr lang="it-IT" sz="2000" dirty="0"/>
              <a:t> design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/>
              <a:t>UML </a:t>
            </a:r>
            <a:r>
              <a:rPr lang="it-IT" sz="2400" dirty="0" err="1"/>
              <a:t>sequence</a:t>
            </a:r>
            <a:r>
              <a:rPr lang="it-IT" sz="2400" dirty="0"/>
              <a:t> </a:t>
            </a:r>
            <a:r>
              <a:rPr lang="it-IT" sz="2400" dirty="0" err="1"/>
              <a:t>diagrams</a:t>
            </a:r>
            <a:r>
              <a:rPr lang="it-IT" sz="2400" dirty="0"/>
              <a:t> (optional, </a:t>
            </a:r>
            <a:r>
              <a:rPr lang="it-IT" sz="2400" dirty="0" err="1"/>
              <a:t>only</a:t>
            </a:r>
            <a:r>
              <a:rPr lang="it-IT" sz="2400" dirty="0"/>
              <a:t> for </a:t>
            </a:r>
            <a:r>
              <a:rPr lang="it-IT" sz="2400" dirty="0" err="1"/>
              <a:t>salient</a:t>
            </a:r>
            <a:r>
              <a:rPr lang="it-IT" sz="2400" dirty="0"/>
              <a:t> events)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88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C88-3432-4662-9837-6092196E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4089-69E4-49CD-96D5-3CC4ECA9F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total_purchase_optional</a:t>
            </a:r>
            <a:r>
              <a:rPr lang="en-US" sz="1500" dirty="0"/>
              <a:t> WHERE </a:t>
            </a:r>
            <a:r>
              <a:rPr lang="en-US" sz="1500" dirty="0" err="1"/>
              <a:t>optional_id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FD0F-E2B4-4BA1-91C7-06D8AE03B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it-IT" dirty="0" err="1"/>
              <a:t>total_purhcase_optional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an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40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F79F-8BA3-4319-85B4-93CCC00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0CCD-E74A-4146-BBD9-CB8CA311F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avarage_purchase_optional_package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410B-D40F-48BE-BB9C-956453421D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avarage_purchase_optional_package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97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125-ED9D-4842-AA7B-660C1C0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146-50C5-4CD5-B69E-4918094E89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 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8D9C-B6D7-49E4-9745-4D5B6A7B6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73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6484-92AF-475F-9196-1EF1BDBC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81C-F1A6-4A14-BC70-AD5FE68FD5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C131-A5D8-4AAC-A369-ED25D51A7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50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15D-2709-4EFA-9DFD-89BB4A4A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A0CC-9DAE-4050-ABA6-0BDE298FE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total_purchase_package_validity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18DCD-4BDB-4988-BDCC-35A865295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total_purchase_package_validity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7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50D-8BA9-4454-B1FC-A8D717F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3EE8-8E79-4EAF-878B-103A5C80E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tot_value_optional_no_optional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44515-08A1-4620-91C1-F93554F67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tot_value_optional_no_optional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046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18B-0350-4B13-978C-982785E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manage_insolvent_user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8F78-69EA-4511-8DF5-81D671F5F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number int;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user set insolvent = 1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SET number = (SELECT COUNT(*) FROM 	</a:t>
            </a:r>
            <a:r>
              <a:rPr lang="en-US" sz="1500" dirty="0" err="1"/>
              <a:t>payment_history</a:t>
            </a:r>
            <a:r>
              <a:rPr lang="en-US" sz="1500" dirty="0"/>
              <a:t> AS p1 WHERE p1.payment_status = 0 	AND p1.user_id = </a:t>
            </a:r>
            <a:r>
              <a:rPr lang="en-US" sz="1500" dirty="0" err="1"/>
              <a:t>new.user_id</a:t>
            </a:r>
            <a:r>
              <a:rPr lang="en-US" sz="1500" dirty="0"/>
              <a:t> AND p1.order_id NOT IN 	(SELECT p2.order_id FROM </a:t>
            </a:r>
            <a:r>
              <a:rPr lang="en-US" sz="1500" dirty="0" err="1"/>
              <a:t>payment_history</a:t>
            </a:r>
            <a:r>
              <a:rPr lang="en-US" sz="1500" dirty="0"/>
              <a:t> AS p2 	WHERE p2.payment_status = 1 AND p2.user_id = 	</a:t>
            </a:r>
            <a:r>
              <a:rPr lang="en-US" sz="1500" dirty="0" err="1"/>
              <a:t>new.user_id</a:t>
            </a:r>
            <a:r>
              <a:rPr lang="en-US" sz="1500" dirty="0"/>
              <a:t>));</a:t>
            </a:r>
          </a:p>
          <a:p>
            <a:pPr marL="0" indent="0">
              <a:buNone/>
            </a:pPr>
            <a:r>
              <a:rPr lang="en-US" sz="1500" dirty="0"/>
              <a:t>IF number = 0 THEN</a:t>
            </a:r>
          </a:p>
          <a:p>
            <a:pPr marL="0" indent="0">
              <a:buNone/>
            </a:pPr>
            <a:r>
              <a:rPr lang="en-US" sz="1500" dirty="0"/>
              <a:t>	UPDATE user set insolvent = 0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END;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668F-DD06-4123-999A-F2FEE09BE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set a user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new payment </a:t>
            </a:r>
            <a:r>
              <a:rPr lang="it-IT" dirty="0" err="1"/>
              <a:t>fails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insolvent</a:t>
            </a:r>
            <a:r>
              <a:rPr lang="it-IT" dirty="0"/>
              <a:t> status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pending</a:t>
            </a:r>
            <a:r>
              <a:rPr lang="it-IT" dirty="0"/>
              <a:t> payments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70ED-885C-4978-A366-3FF3A401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optional_in_package_for_order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DB9C-528A-47D8-8E52-D3B1BCDA6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 DEFAULT 0;</a:t>
            </a:r>
          </a:p>
          <a:p>
            <a:pPr marL="0" indent="0">
              <a:buNone/>
            </a:pPr>
            <a:r>
              <a:rPr lang="it-IT" sz="1500" dirty="0"/>
              <a:t>SET val = (SELECT COUNT(*) </a:t>
            </a:r>
            <a:r>
              <a:rPr lang="it-IT" sz="1500" dirty="0" err="1"/>
              <a:t>as</a:t>
            </a:r>
            <a:r>
              <a:rPr lang="it-IT" sz="1500" dirty="0"/>
              <a:t> </a:t>
            </a:r>
            <a:r>
              <a:rPr lang="it-IT" sz="1500" dirty="0" err="1"/>
              <a:t>verify</a:t>
            </a:r>
            <a:r>
              <a:rPr lang="it-IT" sz="1500" dirty="0"/>
              <a:t> FROM </a:t>
            </a:r>
            <a:r>
              <a:rPr lang="it-IT" sz="1500" dirty="0" err="1"/>
              <a:t>optional_product_in_package</a:t>
            </a:r>
            <a:r>
              <a:rPr lang="it-IT" sz="1500" dirty="0"/>
              <a:t> AS o JOIN </a:t>
            </a:r>
            <a:r>
              <a:rPr lang="it-IT" sz="1500" dirty="0" err="1"/>
              <a:t>orders</a:t>
            </a:r>
            <a:r>
              <a:rPr lang="it-IT" sz="1500" dirty="0"/>
              <a:t> AS t ON </a:t>
            </a:r>
            <a:r>
              <a:rPr lang="it-IT" sz="1500" dirty="0" err="1"/>
              <a:t>t.package_id</a:t>
            </a:r>
            <a:r>
              <a:rPr lang="it-IT" sz="1500" dirty="0"/>
              <a:t> = </a:t>
            </a:r>
            <a:r>
              <a:rPr lang="it-IT" sz="1500" dirty="0" err="1"/>
              <a:t>o.package_id</a:t>
            </a:r>
            <a:r>
              <a:rPr lang="it-IT" sz="1500" dirty="0"/>
              <a:t> WHERE t.id=</a:t>
            </a:r>
            <a:r>
              <a:rPr lang="it-IT" sz="1500" dirty="0" err="1"/>
              <a:t>new.order_id</a:t>
            </a:r>
            <a:r>
              <a:rPr lang="it-IT" sz="1500" dirty="0"/>
              <a:t> AND </a:t>
            </a:r>
            <a:r>
              <a:rPr lang="it-IT" sz="1500" dirty="0" err="1"/>
              <a:t>o.optional_product_id</a:t>
            </a:r>
            <a:r>
              <a:rPr lang="it-IT" sz="1500" dirty="0"/>
              <a:t>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</a:t>
            </a:r>
          </a:p>
          <a:p>
            <a:pPr marL="0" indent="0">
              <a:buNone/>
            </a:pPr>
            <a:r>
              <a:rPr lang="it-IT" sz="1500" dirty="0"/>
              <a:t>	SET MESSAGE_TEXT = 'Optional product not in 	package';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C423-F3CC-44BA-A679-E71CD78EC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optional products </a:t>
            </a:r>
            <a:r>
              <a:rPr lang="it-IT" dirty="0" err="1"/>
              <a:t>associated</a:t>
            </a:r>
            <a:r>
              <a:rPr lang="it-IT" dirty="0"/>
              <a:t> with a service package in an order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belongs</a:t>
            </a:r>
            <a:r>
              <a:rPr lang="it-IT" dirty="0"/>
              <a:t> to the service package. </a:t>
            </a:r>
          </a:p>
        </p:txBody>
      </p:sp>
    </p:spTree>
    <p:extLst>
      <p:ext uri="{BB962C8B-B14F-4D97-AF65-F5344CB8AC3E}">
        <p14:creationId xmlns:p14="http://schemas.microsoft.com/office/powerpoint/2010/main" val="429202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D75-2CB9-493B-8026-549F27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raise_new_alert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40CA-7D7D-4CAA-8B03-B6D0B4154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l_username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l_email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l_amount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l_amount</a:t>
            </a:r>
            <a:r>
              <a:rPr lang="it-IT" sz="1500" dirty="0"/>
              <a:t> = (SELECT SUM(price) FROM </a:t>
            </a:r>
            <a:r>
              <a:rPr lang="it-IT" sz="1500" dirty="0" err="1"/>
              <a:t>orders</a:t>
            </a:r>
            <a:r>
              <a:rPr lang="it-IT" sz="1500" dirty="0"/>
              <a:t> AS o WHERE </a:t>
            </a:r>
            <a:r>
              <a:rPr lang="it-IT" sz="1500" dirty="0" err="1"/>
              <a:t>o.user_id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o.id NOT IN (SELECT </a:t>
            </a:r>
            <a:r>
              <a:rPr lang="it-IT" sz="1500" dirty="0" err="1"/>
              <a:t>p.order_id</a:t>
            </a:r>
            <a:r>
              <a:rPr lang="it-IT" sz="1500" dirty="0"/>
              <a:t> FROM </a:t>
            </a:r>
            <a:r>
              <a:rPr lang="it-IT" sz="1500" dirty="0" err="1"/>
              <a:t>payment_history</a:t>
            </a:r>
            <a:r>
              <a:rPr lang="it-IT" sz="1500" dirty="0"/>
              <a:t> AS p WHERE </a:t>
            </a:r>
            <a:r>
              <a:rPr lang="it-IT" sz="1500" dirty="0" err="1"/>
              <a:t>p.user_id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</a:t>
            </a:r>
            <a:r>
              <a:rPr lang="it-IT" sz="1500" dirty="0" err="1"/>
              <a:t>p.payment_status</a:t>
            </a:r>
            <a:r>
              <a:rPr lang="it-IT" sz="1500" dirty="0"/>
              <a:t> = 1));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l_email</a:t>
            </a:r>
            <a:r>
              <a:rPr lang="it-IT" sz="1500" dirty="0"/>
              <a:t> = (SELECT email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l_username</a:t>
            </a:r>
            <a:r>
              <a:rPr lang="it-IT" sz="1500" dirty="0"/>
              <a:t> = (SELECT username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new.n_failures</a:t>
            </a:r>
            <a:r>
              <a:rPr lang="it-IT" sz="1500" dirty="0"/>
              <a:t> = 3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alerts</a:t>
            </a:r>
            <a:r>
              <a:rPr lang="it-IT" sz="1500" dirty="0"/>
              <a:t> (</a:t>
            </a:r>
            <a:r>
              <a:rPr lang="it-IT" sz="1500" dirty="0" err="1"/>
              <a:t>user_id</a:t>
            </a:r>
            <a:r>
              <a:rPr lang="it-IT" sz="1500" dirty="0"/>
              <a:t>, email, username, </a:t>
            </a:r>
            <a:r>
              <a:rPr lang="it-IT" sz="1500" dirty="0" err="1"/>
              <a:t>amount</a:t>
            </a:r>
            <a:r>
              <a:rPr lang="it-IT" sz="1500" dirty="0"/>
              <a:t>, 	</a:t>
            </a:r>
            <a:r>
              <a:rPr lang="it-IT" sz="1500" dirty="0" err="1"/>
              <a:t>date_time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l_email</a:t>
            </a:r>
            <a:r>
              <a:rPr lang="it-IT" sz="1500" dirty="0"/>
              <a:t>, </a:t>
            </a:r>
            <a:r>
              <a:rPr lang="it-IT" sz="1500" dirty="0" err="1"/>
              <a:t>l_username</a:t>
            </a:r>
            <a:r>
              <a:rPr lang="it-IT" sz="1500" dirty="0"/>
              <a:t>, 	</a:t>
            </a:r>
            <a:r>
              <a:rPr lang="it-IT" sz="1500" dirty="0" err="1"/>
              <a:t>l_amount</a:t>
            </a:r>
            <a:r>
              <a:rPr lang="it-IT" sz="1500" dirty="0"/>
              <a:t>, </a:t>
            </a:r>
            <a:r>
              <a:rPr lang="it-IT" sz="1500" dirty="0" err="1"/>
              <a:t>new.last_failure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C2195-2EF4-405C-B669-BF87F1259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failed_payments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rise an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payment for a user </a:t>
            </a:r>
            <a:r>
              <a:rPr lang="it-IT" dirty="0" err="1"/>
              <a:t>reach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147317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164D-5B6D-4F72-9C2D-292A9E4C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retrieve_insolvent_users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0E8D-1BA5-4091-ADD0-7445A0F6B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old.insolvent</a:t>
            </a:r>
            <a:r>
              <a:rPr lang="it-IT" sz="1500" dirty="0"/>
              <a:t> = 0 and </a:t>
            </a:r>
            <a:r>
              <a:rPr lang="it-IT" sz="1500" dirty="0" err="1"/>
              <a:t>new.insolvent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insolvent_user</a:t>
            </a:r>
            <a:r>
              <a:rPr lang="it-IT" sz="1500" dirty="0"/>
              <a:t> (id, name, </a:t>
            </a:r>
            <a:r>
              <a:rPr lang="it-IT" sz="1500" dirty="0" err="1"/>
              <a:t>surname</a:t>
            </a:r>
            <a:r>
              <a:rPr lang="it-IT" sz="1500" dirty="0"/>
              <a:t>, 	username, email) VALUES (new.id, new.name, 	</a:t>
            </a:r>
            <a:r>
              <a:rPr lang="it-IT" sz="1500" dirty="0" err="1"/>
              <a:t>new.surname</a:t>
            </a:r>
            <a:r>
              <a:rPr lang="it-IT" sz="1500" dirty="0"/>
              <a:t>, </a:t>
            </a:r>
            <a:r>
              <a:rPr lang="it-IT" sz="1500" dirty="0" err="1"/>
              <a:t>new.username</a:t>
            </a:r>
            <a:r>
              <a:rPr lang="it-IT" sz="1500" dirty="0"/>
              <a:t>, </a:t>
            </a:r>
            <a:r>
              <a:rPr lang="it-IT" sz="1500" dirty="0" err="1"/>
              <a:t>new.email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old.insolvent</a:t>
            </a:r>
            <a:r>
              <a:rPr lang="it-IT" sz="1500" dirty="0"/>
              <a:t> = 1 and </a:t>
            </a:r>
            <a:r>
              <a:rPr lang="it-IT" sz="1500" dirty="0" err="1"/>
              <a:t>new.insolvent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insolvent_user</a:t>
            </a:r>
            <a:r>
              <a:rPr lang="it-IT" sz="1500" dirty="0"/>
              <a:t> WHERE id = 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BF9E-F8B3-44A5-9752-95AA1FB53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BEFORE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user to the </a:t>
            </a:r>
            <a:r>
              <a:rPr lang="it-IT" dirty="0" err="1"/>
              <a:t>insolvent</a:t>
            </a:r>
            <a:r>
              <a:rPr lang="it-IT" dirty="0"/>
              <a:t> user lists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wasn’t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he </a:t>
            </a:r>
            <a:r>
              <a:rPr lang="it-IT" dirty="0" err="1"/>
              <a:t>fails</a:t>
            </a:r>
            <a:r>
              <a:rPr lang="it-IT" dirty="0"/>
              <a:t> a payment.</a:t>
            </a:r>
          </a:p>
        </p:txBody>
      </p:sp>
    </p:spTree>
    <p:extLst>
      <p:ext uri="{BB962C8B-B14F-4D97-AF65-F5344CB8AC3E}">
        <p14:creationId xmlns:p14="http://schemas.microsoft.com/office/powerpoint/2010/main" val="42765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BAD-8941-47DA-80E3-F22052EE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61A-1913-41AA-8E43-85689D87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interpret</a:t>
            </a:r>
            <a:r>
              <a:rPr lang="it-IT" dirty="0"/>
              <a:t> or </a:t>
            </a:r>
            <a:r>
              <a:rPr lang="it-IT" dirty="0" err="1"/>
              <a:t>clarify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specifications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design and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19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5EA-7ECF-4E7C-A63B-5766CDC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retrieve_suspended_orders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6294-579C-4B28-A406-07938D06B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number int;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2 THEN</a:t>
            </a:r>
          </a:p>
          <a:p>
            <a:pPr marL="0" indent="0">
              <a:buNone/>
            </a:pPr>
            <a:r>
              <a:rPr lang="it-IT" sz="1500" dirty="0"/>
              <a:t>	SET number = (SELECT count(*) FROM 	</a:t>
            </a:r>
            <a:r>
              <a:rPr lang="it-IT" sz="1500" dirty="0" err="1"/>
              <a:t>suspended_orders</a:t>
            </a:r>
            <a:r>
              <a:rPr lang="it-IT" sz="1500" dirty="0"/>
              <a:t> WHERE order_id=new.id AND 	</a:t>
            </a:r>
            <a:r>
              <a:rPr lang="it-IT" sz="1500" dirty="0" err="1"/>
              <a:t>user_id</a:t>
            </a:r>
            <a:r>
              <a:rPr lang="it-IT" sz="1500" dirty="0"/>
              <a:t>=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IF number = 0 THEN</a:t>
            </a:r>
          </a:p>
          <a:p>
            <a:pPr marL="0" indent="0">
              <a:buNone/>
            </a:pPr>
            <a:r>
              <a:rPr lang="it-IT" sz="1500" dirty="0"/>
              <a:t>		INSERT INTO </a:t>
            </a:r>
            <a:r>
              <a:rPr lang="it-IT" sz="1500" dirty="0" err="1"/>
              <a:t>suspended_orders</a:t>
            </a:r>
            <a:r>
              <a:rPr lang="it-IT" sz="1500" dirty="0"/>
              <a:t> 			(</a:t>
            </a:r>
            <a:r>
              <a:rPr lang="it-IT" sz="1500" dirty="0" err="1"/>
              <a:t>order_id</a:t>
            </a:r>
            <a:r>
              <a:rPr lang="it-IT" sz="1500" dirty="0"/>
              <a:t>, </a:t>
            </a:r>
            <a:r>
              <a:rPr lang="it-IT" sz="1500" dirty="0" err="1"/>
              <a:t>user_id</a:t>
            </a:r>
            <a:r>
              <a:rPr lang="it-IT" sz="1500" dirty="0"/>
              <a:t>) VALUES (new.id, 		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END IF;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new.order_status</a:t>
            </a:r>
            <a:r>
              <a:rPr lang="it-IT" sz="1500" dirty="0"/>
              <a:t> = 1 or </a:t>
            </a:r>
            <a:r>
              <a:rPr lang="it-IT" sz="1500" dirty="0" err="1"/>
              <a:t>new.order_status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suspended_orders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	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3775-7EC6-4265-A7A9-0A8F01B4A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an order to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status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failed</a:t>
            </a:r>
            <a:r>
              <a:rPr lang="it-IT" dirty="0"/>
              <a:t> payment (status=2), </a:t>
            </a:r>
            <a:r>
              <a:rPr lang="it-IT" dirty="0" err="1"/>
              <a:t>otherwise</a:t>
            </a:r>
            <a:r>
              <a:rPr lang="it-IT" dirty="0"/>
              <a:t>, the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from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 (status = 1) or </a:t>
            </a:r>
            <a:r>
              <a:rPr lang="it-IT" dirty="0" err="1"/>
              <a:t>created</a:t>
            </a:r>
            <a:r>
              <a:rPr lang="it-IT" dirty="0"/>
              <a:t> (status=0).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019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95E2-FF8D-4647-A3C3-6FA5B60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set_base_price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305-E964-420A-9CF8-6AE33979A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amount double;</a:t>
            </a:r>
          </a:p>
          <a:p>
            <a:pPr marL="0" indent="0">
              <a:buNone/>
            </a:pPr>
            <a:r>
              <a:rPr lang="en-US" sz="1500" dirty="0"/>
              <a:t>SET amount = (SELECT price FROM </a:t>
            </a:r>
            <a:r>
              <a:rPr lang="en-US" sz="1500" dirty="0" err="1"/>
              <a:t>package_price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</a:t>
            </a:r>
            <a:r>
              <a:rPr lang="en-US" sz="1500" dirty="0" err="1"/>
              <a:t>new.package_id</a:t>
            </a:r>
            <a:r>
              <a:rPr lang="en-US" sz="1500" dirty="0"/>
              <a:t> AND </a:t>
            </a:r>
            <a:r>
              <a:rPr lang="en-US" sz="1500" dirty="0" err="1"/>
              <a:t>validity_period</a:t>
            </a:r>
            <a:r>
              <a:rPr lang="en-US" sz="1500" dirty="0"/>
              <a:t> = </a:t>
            </a:r>
            <a:r>
              <a:rPr lang="en-US" sz="1500" dirty="0" err="1"/>
              <a:t>new.validity_period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SET </a:t>
            </a:r>
            <a:r>
              <a:rPr lang="en-US" sz="1500" dirty="0" err="1"/>
              <a:t>new.price</a:t>
            </a:r>
            <a:r>
              <a:rPr lang="en-US" sz="1500" dirty="0"/>
              <a:t> = amount * </a:t>
            </a:r>
            <a:r>
              <a:rPr lang="en-US" sz="1500" dirty="0" err="1"/>
              <a:t>new.validity_period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A841-AAC0-459B-9E1C-ECE8F34DB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calculate</a:t>
            </a:r>
            <a:r>
              <a:rPr lang="it-IT" dirty="0"/>
              <a:t> and set the price for a new order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value</a:t>
            </a:r>
            <a:r>
              <a:rPr lang="it-IT" dirty="0"/>
              <a:t> of the optional product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166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5AD-694E-4FDA-93BC-79F11DD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update_failed_payment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60A7-CC89-4CB9-AE4B-A77C05C81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failed_payment</a:t>
            </a:r>
            <a:r>
              <a:rPr lang="en-US" sz="1500" dirty="0"/>
              <a:t> SET </a:t>
            </a:r>
            <a:r>
              <a:rPr lang="en-US" sz="1500" dirty="0" err="1"/>
              <a:t>n_failures</a:t>
            </a:r>
            <a:r>
              <a:rPr lang="en-US" sz="1500" dirty="0"/>
              <a:t> = </a:t>
            </a:r>
            <a:r>
              <a:rPr lang="en-US" sz="1500" dirty="0" err="1"/>
              <a:t>n_failures</a:t>
            </a:r>
            <a:r>
              <a:rPr lang="en-US" sz="1500" dirty="0"/>
              <a:t> + 	1, </a:t>
            </a:r>
            <a:r>
              <a:rPr lang="en-US" sz="1500" dirty="0" err="1"/>
              <a:t>last_failure</a:t>
            </a:r>
            <a:r>
              <a:rPr lang="en-US" sz="1500" dirty="0"/>
              <a:t> = CURRENT_TIMESTAMP() WHERE 	</a:t>
            </a:r>
            <a:r>
              <a:rPr lang="en-US" sz="1500" dirty="0" err="1"/>
              <a:t>user_id</a:t>
            </a:r>
            <a:r>
              <a:rPr lang="en-US" sz="1500" dirty="0"/>
              <a:t>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BE2C-DD6C-4C00-8F70-F40778F62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in </a:t>
            </a:r>
            <a:r>
              <a:rPr lang="it-IT" dirty="0" err="1"/>
              <a:t>used</a:t>
            </a:r>
            <a:r>
              <a:rPr lang="it-IT" dirty="0"/>
              <a:t> to update the </a:t>
            </a:r>
            <a:r>
              <a:rPr lang="it-IT" dirty="0" err="1"/>
              <a:t>number</a:t>
            </a:r>
            <a:r>
              <a:rPr lang="it-IT" dirty="0"/>
              <a:t> of payment </a:t>
            </a:r>
            <a:r>
              <a:rPr lang="it-IT" dirty="0" err="1"/>
              <a:t>failures</a:t>
            </a:r>
            <a:r>
              <a:rPr lang="it-IT" dirty="0"/>
              <a:t> of an user </a:t>
            </a:r>
            <a:r>
              <a:rPr lang="it-IT" dirty="0" err="1"/>
              <a:t>when</a:t>
            </a:r>
            <a:r>
              <a:rPr lang="it-IT" dirty="0"/>
              <a:t> a new </a:t>
            </a:r>
            <a:r>
              <a:rPr lang="it-IT" dirty="0" err="1"/>
              <a:t>failed</a:t>
            </a:r>
            <a:r>
              <a:rPr lang="it-IT" dirty="0"/>
              <a:t> payment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22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068-AF45-4530-9D45-E6C427E8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update_order_price_optional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93FC-FDA5-4CC7-91E0-2CC07C1B4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p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p = (SELECT price FROM </a:t>
            </a:r>
            <a:r>
              <a:rPr lang="it-IT" sz="1500" dirty="0" err="1"/>
              <a:t>optional_product</a:t>
            </a:r>
            <a:r>
              <a:rPr lang="it-IT" sz="1500" dirty="0"/>
              <a:t> WHERE id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id=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UPDATE </a:t>
            </a:r>
            <a:r>
              <a:rPr lang="it-IT" sz="1500" dirty="0" err="1"/>
              <a:t>orders</a:t>
            </a:r>
            <a:r>
              <a:rPr lang="it-IT" sz="1500" dirty="0"/>
              <a:t> SET price = price + (p*</a:t>
            </a:r>
            <a:r>
              <a:rPr lang="it-IT" sz="1500" dirty="0" err="1"/>
              <a:t>v_period</a:t>
            </a:r>
            <a:r>
              <a:rPr lang="it-IT" sz="1500" dirty="0"/>
              <a:t>) WHERE id = </a:t>
            </a:r>
            <a:r>
              <a:rPr lang="it-IT" sz="1500" dirty="0" err="1"/>
              <a:t>new.order_id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6B5D-71AB-4E68-89DA-448717037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amount</a:t>
            </a:r>
            <a:r>
              <a:rPr lang="it-IT" dirty="0"/>
              <a:t> of an order </a:t>
            </a:r>
            <a:r>
              <a:rPr lang="it-IT" dirty="0" err="1"/>
              <a:t>summing</a:t>
            </a:r>
            <a:r>
              <a:rPr lang="it-IT" dirty="0"/>
              <a:t> the price of the optional products </a:t>
            </a:r>
            <a:r>
              <a:rPr lang="it-IT" dirty="0" err="1"/>
              <a:t>bought</a:t>
            </a:r>
            <a:r>
              <a:rPr lang="it-IT" dirty="0"/>
              <a:t> with (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order). </a:t>
            </a:r>
          </a:p>
        </p:txBody>
      </p:sp>
    </p:spTree>
    <p:extLst>
      <p:ext uri="{BB962C8B-B14F-4D97-AF65-F5344CB8AC3E}">
        <p14:creationId xmlns:p14="http://schemas.microsoft.com/office/powerpoint/2010/main" val="201417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A766-9E58-4ED9-B018-1D3D4D6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update_order_status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4037-924B-4F67-9B3B-46F8D7B96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2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1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AE63-0B5E-4F63-88F1-FECA9AF2A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update the order for </a:t>
            </a:r>
            <a:r>
              <a:rPr lang="it-IT" dirty="0" err="1"/>
              <a:t>which</a:t>
            </a:r>
            <a:r>
              <a:rPr lang="it-IT" dirty="0"/>
              <a:t> a user make a payment. Status 2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suspended</a:t>
            </a:r>
            <a:r>
              <a:rPr lang="it-IT" dirty="0"/>
              <a:t> (payment </a:t>
            </a:r>
            <a:r>
              <a:rPr lang="it-IT" dirty="0" err="1"/>
              <a:t>failure</a:t>
            </a:r>
            <a:r>
              <a:rPr lang="it-IT" dirty="0"/>
              <a:t> -&gt; 0), status 1 </a:t>
            </a:r>
            <a:r>
              <a:rPr lang="it-IT" dirty="0" err="1"/>
              <a:t>means</a:t>
            </a:r>
            <a:r>
              <a:rPr lang="it-IT" dirty="0"/>
              <a:t> success. </a:t>
            </a:r>
          </a:p>
        </p:txBody>
      </p:sp>
    </p:spTree>
    <p:extLst>
      <p:ext uri="{BB962C8B-B14F-4D97-AF65-F5344CB8AC3E}">
        <p14:creationId xmlns:p14="http://schemas.microsoft.com/office/powerpoint/2010/main" val="80018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FD61-B177-48A6-97CA-0F30F59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9A35-F57C-4733-90F6-4F838CA6B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2228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done</a:t>
            </a:r>
            <a:r>
              <a:rPr lang="it-IT" sz="1500" dirty="0"/>
              <a:t> INT DEFAULT FALSE;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cur</a:t>
            </a:r>
            <a:r>
              <a:rPr lang="it-IT" sz="1500" dirty="0"/>
              <a:t> CURSOR FOR select </a:t>
            </a:r>
            <a:r>
              <a:rPr lang="it-IT" sz="1500" dirty="0" err="1"/>
              <a:t>optional_id</a:t>
            </a:r>
            <a:r>
              <a:rPr lang="it-IT" sz="1500" dirty="0"/>
              <a:t> from </a:t>
            </a:r>
            <a:r>
              <a:rPr lang="it-IT" sz="1500" dirty="0" err="1"/>
              <a:t>optional_product_order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new.id;</a:t>
            </a:r>
          </a:p>
          <a:p>
            <a:pPr marL="0" indent="0">
              <a:buNone/>
            </a:pPr>
            <a:r>
              <a:rPr lang="it-IT" sz="1500" dirty="0"/>
              <a:t>DECLARE CONTINUE HANDLER FOR NOT FOUND SET </a:t>
            </a:r>
            <a:r>
              <a:rPr lang="it-IT" sz="1500" dirty="0" err="1"/>
              <a:t>done</a:t>
            </a:r>
            <a:r>
              <a:rPr lang="it-IT" sz="1500" dirty="0"/>
              <a:t> = TRUE;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OPEN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</a:t>
            </a:r>
            <a:r>
              <a:rPr lang="it-IT" sz="1500" dirty="0" err="1"/>
              <a:t>ins_loop</a:t>
            </a:r>
            <a:r>
              <a:rPr lang="it-IT" sz="1500" dirty="0"/>
              <a:t>: LOOP</a:t>
            </a:r>
          </a:p>
          <a:p>
            <a:pPr marL="0" indent="0">
              <a:buNone/>
            </a:pPr>
            <a:r>
              <a:rPr lang="it-IT" sz="1500" dirty="0"/>
              <a:t>            			FETCH </a:t>
            </a:r>
            <a:r>
              <a:rPr lang="it-IT" sz="1500" dirty="0" err="1"/>
              <a:t>cur</a:t>
            </a:r>
            <a:r>
              <a:rPr lang="it-IT" sz="1500" dirty="0"/>
              <a:t> INTO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IF </a:t>
            </a:r>
            <a:r>
              <a:rPr lang="it-IT" sz="1500" dirty="0" err="1"/>
              <a:t>done</a:t>
            </a:r>
            <a:r>
              <a:rPr lang="it-IT" sz="1500" dirty="0"/>
              <a:t> THEN</a:t>
            </a:r>
          </a:p>
          <a:p>
            <a:pPr marL="0" indent="0">
              <a:buNone/>
            </a:pPr>
            <a:r>
              <a:rPr lang="it-IT" sz="1500" dirty="0"/>
              <a:t>                				LEAVE </a:t>
            </a:r>
            <a:r>
              <a:rPr lang="it-IT" sz="1500" dirty="0" err="1"/>
              <a:t>ins_loop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END IF;</a:t>
            </a:r>
          </a:p>
          <a:p>
            <a:pPr marL="0" indent="0">
              <a:buNone/>
            </a:pPr>
            <a:r>
              <a:rPr lang="it-IT" sz="1500" dirty="0"/>
              <a:t>            			UPDATE </a:t>
            </a:r>
            <a:r>
              <a:rPr lang="it-IT" sz="1500" dirty="0" err="1"/>
              <a:t>total_purchase_optional</a:t>
            </a:r>
            <a:r>
              <a:rPr lang="it-IT" sz="1500" dirty="0"/>
              <a:t> SET 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			WHERE </a:t>
            </a:r>
            <a:r>
              <a:rPr lang="it-IT" sz="1500" dirty="0" err="1"/>
              <a:t>optional_id</a:t>
            </a:r>
            <a:r>
              <a:rPr lang="it-IT" sz="1500" dirty="0"/>
              <a:t> =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END LOOP;</a:t>
            </a:r>
          </a:p>
          <a:p>
            <a:pPr marL="0" indent="0">
              <a:buNone/>
            </a:pPr>
            <a:r>
              <a:rPr lang="it-IT" sz="1500" dirty="0"/>
              <a:t>    	CLOSE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6592-23C4-4662-A1B9-54B30F3B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1820" y="1825625"/>
            <a:ext cx="3291980" cy="4351338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optional products </a:t>
            </a:r>
            <a:r>
              <a:rPr lang="it-IT" dirty="0" err="1"/>
              <a:t>included</a:t>
            </a:r>
            <a:r>
              <a:rPr lang="it-IT" dirty="0"/>
              <a:t> in the order.</a:t>
            </a:r>
          </a:p>
        </p:txBody>
      </p:sp>
    </p:spTree>
    <p:extLst>
      <p:ext uri="{BB962C8B-B14F-4D97-AF65-F5344CB8AC3E}">
        <p14:creationId xmlns:p14="http://schemas.microsoft.com/office/powerpoint/2010/main" val="1356036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6E5-F8F7-4982-944C-7347AFC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4F3-4A69-459F-B27F-79F89C380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total_purchase_package</a:t>
            </a:r>
            <a:r>
              <a:rPr lang="en-US" sz="1500" dirty="0"/>
              <a:t> SET </a:t>
            </a:r>
            <a:r>
              <a:rPr lang="en-US" sz="1500" dirty="0" err="1"/>
              <a:t>tot_purchase</a:t>
            </a:r>
            <a:r>
              <a:rPr lang="en-US" sz="1500" dirty="0"/>
              <a:t> = 	</a:t>
            </a:r>
            <a:r>
              <a:rPr lang="en-US" sz="1500" dirty="0" err="1"/>
              <a:t>tot_purchase</a:t>
            </a:r>
            <a:r>
              <a:rPr lang="en-US" sz="1500" dirty="0"/>
              <a:t> + 1 WHERE 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49E05-1919-4D70-9554-9CB1113B5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</a:t>
            </a:r>
            <a:r>
              <a:rPr lang="it-IT" dirty="0" err="1"/>
              <a:t>ordered</a:t>
            </a:r>
            <a:r>
              <a:rPr lang="it-IT" dirty="0"/>
              <a:t> service package.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63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1369-C9EA-4616-97C3-B336210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DFBA-C039-47C1-A2A9-C9A30903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SET </a:t>
            </a:r>
            <a:r>
              <a:rPr lang="it-IT" sz="1500" dirty="0" err="1"/>
              <a:t>avg_optional</a:t>
            </a:r>
            <a:r>
              <a:rPr lang="it-IT" sz="1500" dirty="0"/>
              <a:t> = 	IFNULL((SELECT SUM(number) FROM </a:t>
            </a:r>
            <a:r>
              <a:rPr lang="it-IT" sz="1500" dirty="0" err="1"/>
              <a:t>number_optional_package</a:t>
            </a:r>
            <a:r>
              <a:rPr lang="it-IT" sz="1500" dirty="0"/>
              <a:t> WHERE 	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),0) / (SELECT count(*) FROM </a:t>
            </a:r>
            <a:r>
              <a:rPr lang="it-IT" sz="1500" dirty="0" err="1"/>
              <a:t>orders</a:t>
            </a:r>
            <a:r>
              <a:rPr lang="it-IT" sz="1500" dirty="0"/>
              <a:t> 	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B817-125C-45FA-9D8F-33E133F0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7262" y="1825625"/>
            <a:ext cx="4046514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recalculate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optional products users </a:t>
            </a:r>
            <a:r>
              <a:rPr lang="it-IT" dirty="0" err="1"/>
              <a:t>buy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package.</a:t>
            </a:r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after update due to the </a:t>
            </a:r>
            <a:r>
              <a:rPr lang="it-IT" dirty="0" err="1"/>
              <a:t>usage</a:t>
            </a:r>
            <a:r>
              <a:rPr lang="it-IT" dirty="0"/>
              <a:t> of a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28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810-3339-46A6-888C-103CC92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4A3B-74D5-4660-B200-B725C30B6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counter int;</a:t>
            </a:r>
          </a:p>
          <a:p>
            <a:pPr marL="0" indent="0">
              <a:buNone/>
            </a:pPr>
            <a:r>
              <a:rPr lang="en-US" sz="1500" dirty="0"/>
              <a:t>SET counter = IFNULL((SELECT count(*) FROM </a:t>
            </a:r>
            <a:r>
              <a:rPr lang="en-US" sz="1500" dirty="0" err="1"/>
              <a:t>optional_product_order</a:t>
            </a:r>
            <a:r>
              <a:rPr lang="en-US" sz="1500" dirty="0"/>
              <a:t> WHERE </a:t>
            </a:r>
            <a:r>
              <a:rPr lang="en-US" sz="1500" dirty="0" err="1"/>
              <a:t>order_id</a:t>
            </a:r>
            <a:r>
              <a:rPr lang="en-US" sz="1500" dirty="0"/>
              <a:t> = new.id GROUP BY </a:t>
            </a:r>
            <a:r>
              <a:rPr lang="en-US" sz="1500" dirty="0" err="1"/>
              <a:t>order_id</a:t>
            </a:r>
            <a:r>
              <a:rPr lang="en-US" sz="1500" dirty="0"/>
              <a:t>), 0);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 </a:t>
            </a:r>
          </a:p>
          <a:p>
            <a:pPr marL="0" indent="0">
              <a:buNone/>
            </a:pPr>
            <a:r>
              <a:rPr lang="en-US" sz="1500" dirty="0"/>
              <a:t>	IF counter = 0 THEN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0;</a:t>
            </a:r>
          </a:p>
          <a:p>
            <a:pPr marL="0" indent="0">
              <a:buNone/>
            </a:pPr>
            <a:r>
              <a:rPr lang="en-US" sz="1500" dirty="0"/>
              <a:t>	ELSE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1;</a:t>
            </a:r>
          </a:p>
          <a:p>
            <a:pPr marL="0" indent="0">
              <a:buNone/>
            </a:pPr>
            <a:r>
              <a:rPr lang="en-US" sz="1500" dirty="0"/>
              <a:t>	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C32F-623C-490F-B3FA-31D0950F4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with or </a:t>
            </a:r>
            <a:r>
              <a:rPr lang="it-IT" dirty="0" err="1"/>
              <a:t>without</a:t>
            </a:r>
            <a:r>
              <a:rPr lang="it-IT" dirty="0"/>
              <a:t> optional products </a:t>
            </a:r>
            <a:r>
              <a:rPr lang="it-IT" dirty="0" err="1"/>
              <a:t>included</a:t>
            </a:r>
            <a:r>
              <a:rPr lang="it-IT" dirty="0"/>
              <a:t>.</a:t>
            </a:r>
          </a:p>
          <a:p>
            <a:r>
              <a:rPr lang="it-IT" dirty="0"/>
              <a:t>(NOT REQUESTED)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72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8E0F-E49A-4528-AE9D-606C3922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1E3-F550-415F-85B4-8886F27992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=2)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total_purchase_package_validity</a:t>
            </a:r>
            <a:r>
              <a:rPr lang="it-IT" sz="1500" dirty="0"/>
              <a:t> SET 		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WHERE </a:t>
            </a:r>
            <a:r>
              <a:rPr lang="it-IT" sz="1500" dirty="0" err="1"/>
              <a:t>package_id</a:t>
            </a:r>
            <a:r>
              <a:rPr lang="it-IT" sz="1500" dirty="0"/>
              <a:t> 	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validity_period</a:t>
            </a:r>
            <a:r>
              <a:rPr lang="it-IT" sz="1500" dirty="0"/>
              <a:t> = 	</a:t>
            </a:r>
            <a:r>
              <a:rPr lang="it-IT" sz="1500" dirty="0" err="1"/>
              <a:t>new.validity_period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0AFC-EE90-4664-9ED7-0A5A43946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8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87EB-0742-418C-99F2-A76763D5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interpretation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F627-8B40-466B-AB9B-66175FFA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22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B109-A26C-44C6-AC16-C7A30896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3D2B-C372-4822-9083-76ACEB84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3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optional_price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validity_price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optional_price</a:t>
            </a:r>
            <a:r>
              <a:rPr lang="it-IT" sz="1500" dirty="0"/>
              <a:t> = (SELECT COALESCE(SUM(</a:t>
            </a:r>
            <a:r>
              <a:rPr lang="it-IT" sz="1500" dirty="0" err="1"/>
              <a:t>o.price</a:t>
            </a:r>
            <a:r>
              <a:rPr lang="it-IT" sz="1500" dirty="0"/>
              <a:t>) , 0) FROM </a:t>
            </a:r>
            <a:r>
              <a:rPr lang="it-IT" sz="1500" dirty="0" err="1"/>
              <a:t>optional_product_order</a:t>
            </a:r>
            <a:r>
              <a:rPr lang="it-IT" sz="1500" dirty="0"/>
              <a:t> AS x JOIN </a:t>
            </a:r>
            <a:r>
              <a:rPr lang="it-IT" sz="1500" dirty="0" err="1"/>
              <a:t>optional_product</a:t>
            </a:r>
            <a:r>
              <a:rPr lang="it-IT" sz="1500" dirty="0"/>
              <a:t> AS o ON o.id = </a:t>
            </a:r>
            <a:r>
              <a:rPr lang="it-IT" sz="1500" dirty="0" err="1"/>
              <a:t>x.optional_id</a:t>
            </a:r>
            <a:r>
              <a:rPr lang="it-IT" sz="1500" dirty="0"/>
              <a:t> WHERE </a:t>
            </a:r>
            <a:r>
              <a:rPr lang="it-IT" sz="1500" dirty="0" err="1"/>
              <a:t>x.order_id</a:t>
            </a:r>
            <a:r>
              <a:rPr lang="it-IT" sz="1500" dirty="0"/>
              <a:t> = new.id);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validity_price</a:t>
            </a:r>
            <a:r>
              <a:rPr lang="it-IT" sz="1500" dirty="0"/>
              <a:t> = (</a:t>
            </a:r>
            <a:r>
              <a:rPr lang="it-IT" sz="1500" dirty="0" err="1"/>
              <a:t>optional_price</a:t>
            </a:r>
            <a:r>
              <a:rPr lang="it-IT" sz="1500" dirty="0"/>
              <a:t> * </a:t>
            </a:r>
            <a:r>
              <a:rPr lang="it-IT" sz="1500" dirty="0" err="1"/>
              <a:t>old.validity_period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 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+ 	</a:t>
            </a:r>
            <a:r>
              <a:rPr lang="it-IT" sz="1500" dirty="0" err="1"/>
              <a:t>new.price</a:t>
            </a:r>
            <a:r>
              <a:rPr lang="it-IT" sz="1500" dirty="0"/>
              <a:t>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with_optional</a:t>
            </a:r>
            <a:r>
              <a:rPr lang="it-IT" sz="1500" dirty="0"/>
              <a:t> = 1;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	+ (</a:t>
            </a:r>
            <a:r>
              <a:rPr lang="it-IT" sz="1500" dirty="0" err="1"/>
              <a:t>new.price</a:t>
            </a:r>
            <a:r>
              <a:rPr lang="it-IT" sz="1500" dirty="0"/>
              <a:t> - </a:t>
            </a:r>
            <a:r>
              <a:rPr lang="it-IT" sz="1500" dirty="0" err="1"/>
              <a:t>validity_price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	AND </a:t>
            </a:r>
            <a:r>
              <a:rPr lang="it-IT" sz="1500" dirty="0" err="1"/>
              <a:t>with_optional</a:t>
            </a:r>
            <a:r>
              <a:rPr lang="it-IT" sz="1500" dirty="0"/>
              <a:t> = 0;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913E-0A69-4559-8E11-3F5730C7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2370" y="1825625"/>
            <a:ext cx="3711429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sold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selected</a:t>
            </a:r>
            <a:r>
              <a:rPr lang="it-IT" dirty="0"/>
              <a:t> service package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optional products. 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39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E4B-5089-48B1-9A37-1BC592D2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ORM design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61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</a:t>
            </a:r>
            <a:r>
              <a:rPr lang="en-US" dirty="0" err="1"/>
              <a:t>Payed</a:t>
            </a:r>
            <a:r>
              <a:rPr lang="en-US" dirty="0"/>
              <a:t>”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E7B0132-2CA6-4FBE-9C09-2FF65D618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Payment @OneToMany</a:t>
            </a:r>
          </a:p>
          <a:p>
            <a:r>
              <a:rPr lang="en-US" dirty="0"/>
              <a:t>Payment -&gt; User @ManyToOne</a:t>
            </a:r>
          </a:p>
        </p:txBody>
      </p:sp>
    </p:spTree>
    <p:extLst>
      <p:ext uri="{BB962C8B-B14F-4D97-AF65-F5344CB8AC3E}">
        <p14:creationId xmlns:p14="http://schemas.microsoft.com/office/powerpoint/2010/main" val="237666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”Fill”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628321D-10A7-4446-9F5C-4860E6096B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Order @OneToMany</a:t>
            </a:r>
          </a:p>
          <a:p>
            <a:r>
              <a:rPr lang="en-US" dirty="0"/>
              <a:t>Order -&gt; </a:t>
            </a:r>
            <a:r>
              <a:rPr lang="it-IT" dirty="0"/>
              <a:t>User @ManyToOne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18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”Rise”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5982697-71A2-42CB-AA04-23E2C99333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Alert @OneToMany</a:t>
            </a:r>
          </a:p>
          <a:p>
            <a:r>
              <a:rPr lang="en-US" dirty="0"/>
              <a:t>Alert -&gt; User @ManyToOne</a:t>
            </a:r>
          </a:p>
        </p:txBody>
      </p:sp>
    </p:spTree>
    <p:extLst>
      <p:ext uri="{BB962C8B-B14F-4D97-AF65-F5344CB8AC3E}">
        <p14:creationId xmlns:p14="http://schemas.microsoft.com/office/powerpoint/2010/main" val="4057527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”Acquire”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AD636F-B9A5-4860-BE21-E437E61B7A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Activation @OneToMany</a:t>
            </a:r>
          </a:p>
          <a:p>
            <a:r>
              <a:rPr lang="en-US" dirty="0"/>
              <a:t>Activation -&gt; User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715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”Provide”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44B7584-9378-410E-92C2-EE04C9442B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Service @ManyToMany</a:t>
            </a:r>
          </a:p>
          <a:p>
            <a:r>
              <a:rPr lang="en-US" dirty="0"/>
              <a:t>Service -&gt; Service Package @ManyToMany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435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”Assigned”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2E87A6-4AF1-41E7-912E-C659F479C2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Package Price @OneToMany</a:t>
            </a:r>
          </a:p>
          <a:p>
            <a:r>
              <a:rPr lang="en-US" dirty="0"/>
              <a:t>Package Price -&gt; Service Package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60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”Used”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34A27C5-4ECC-421C-89DE-A7AECF45B7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127"/>
            <a:ext cx="5181600" cy="3090333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Order @OneToMany</a:t>
            </a:r>
          </a:p>
          <a:p>
            <a:r>
              <a:rPr lang="en-US" dirty="0"/>
              <a:t>Order -&gt; Service Package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490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”Contain”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FB334C8-8B72-41DE-8A52-E4B0CABCA6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Optional product @ManyToMany</a:t>
            </a:r>
          </a:p>
          <a:p>
            <a:r>
              <a:rPr lang="en-US" dirty="0"/>
              <a:t>Optional product -&gt; Service Package @ManyToMany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0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729-06FA-4167-92B1-8A756E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874-C08D-413F-B816-AFC67BAF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79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”Inserted”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39E88AC-25E0-4515-85A2-46C6CF8F10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262981"/>
            <a:ext cx="4219575" cy="3476625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Activation @OneToMany </a:t>
            </a:r>
          </a:p>
          <a:p>
            <a:r>
              <a:rPr lang="en-US" dirty="0"/>
              <a:t>Activation -&gt; Service Package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080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”Completed”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2BD5343-A79C-4339-A142-FB11DA659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Payment @OneToMany</a:t>
            </a:r>
          </a:p>
          <a:p>
            <a:r>
              <a:rPr lang="en-US" dirty="0"/>
              <a:t>Payment -&gt; Order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949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”Choose”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Optional product @ManyToMany</a:t>
            </a:r>
          </a:p>
          <a:p>
            <a:r>
              <a:rPr lang="en-US" dirty="0"/>
              <a:t>Optional product -&gt; Order @ManyToMany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7892656-86C3-4FB0-BC7F-B7BF1AE7C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</p:spTree>
    <p:extLst>
      <p:ext uri="{BB962C8B-B14F-4D97-AF65-F5344CB8AC3E}">
        <p14:creationId xmlns:p14="http://schemas.microsoft.com/office/powerpoint/2010/main" val="2154115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”Activated”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Activation @OneToOne</a:t>
            </a:r>
          </a:p>
          <a:p>
            <a:r>
              <a:rPr lang="en-US" dirty="0"/>
              <a:t>Activation -&gt; Order @OneToOne</a:t>
            </a:r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B6B4877F-80E0-4631-A22E-FFEE578AA8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</p:spTree>
    <p:extLst>
      <p:ext uri="{BB962C8B-B14F-4D97-AF65-F5344CB8AC3E}">
        <p14:creationId xmlns:p14="http://schemas.microsoft.com/office/powerpoint/2010/main" val="1032677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69C-EC82-4DDB-89E4-88125405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design motivations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5530-F9FA-4425-AB9E-4276ED7F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111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CDD94-8D94-41CD-90F0-0882AF49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Entities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4802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A25-3E18-4050-9E9A-6F4E361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086D1-6961-4FDC-937E-B76E04275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"activation")</a:t>
            </a:r>
          </a:p>
          <a:p>
            <a:pPr marL="0" indent="0">
              <a:buNone/>
            </a:pPr>
            <a:r>
              <a:rPr lang="it-IT" dirty="0"/>
              <a:t>public class Activation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</a:t>
            </a:r>
          </a:p>
          <a:p>
            <a:pPr marL="0" indent="0">
              <a:buNone/>
            </a:pPr>
            <a:r>
              <a:rPr lang="it-IT" dirty="0"/>
              <a:t>    @OneToOne(fetch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userId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C7251A-386E-42C5-BA38-8DB72DF31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packageId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end_date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endDate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001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36D540-2EAF-4D1C-BEA5-8AF3F23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BE5BDF-2FB0-429E-8517-FD6B3AB57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administrator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Administrator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C909FB-7847-483B-9332-274679BED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role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role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122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EC0099-3AEE-47B1-876C-5CE57D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93D67A-63C9-4E87-AA7F-1D302068B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alerts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Alert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66C00-F182-4CBE-B639-690374C6C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amount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amount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757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3DD89F-34AE-45FE-A8DB-422D45E8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AveragePurchaseOptionalPackage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D7D137-9C25-428C-9661-627574B0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avarage_purchase_optional_package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AveragePurchaseOptionalPackage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avg_optional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avgOptional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7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34B-966F-4B67-9EA2-273F1F1D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ER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5D26-C183-4845-B55F-85A2AE52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assumptions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made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justify</a:t>
            </a:r>
            <a:r>
              <a:rPr lang="it-IT" dirty="0"/>
              <a:t> the ER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884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997629-40B5-4CF6-9E1F-E697821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FailedPayment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F34CB5-244A-4A89-8066-70DCF769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failed_payment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FailedPayment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last_failure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lastFailure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n_failures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nFailures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738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5F25DE-2C63-4801-A90A-537B478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InsolventUser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5F6E49-6D28-475B-ABE6-F8C563E70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insolvent_user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InsolventUser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9B45C-A596-44A1-B901-6BDEC447D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5087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20867E-7804-40D3-BEB6-EA296455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85CABC-AE03-4D48-946E-498590A7C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EE5AAA-7026-41F4-A92C-D6B80E443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description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description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</a:t>
            </a:r>
            <a:r>
              <a:rPr lang="it-IT" dirty="0" err="1"/>
              <a:t>optionalProducts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013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EE0BB-0F99-4424-8267-1BC8004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OptionalProductInPackage</a:t>
            </a:r>
            <a:endParaRPr lang="it-IT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122531-B1A4-4760-AA46-C3302AFC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optional_product_in_package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OptionalProductInPackage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OptionalProductInPackageId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@MapsId("packageId")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@MapsId("optionalProductId")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optional_product_id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</a:t>
            </a:r>
            <a:r>
              <a:rPr lang="it-IT" dirty="0" err="1"/>
              <a:t>optionalProduct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065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15E892-59B7-4807-AB37-1F0EC493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184C70-E466-435F-9AC2-A529D7B3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optional_product_order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OptionalProductOrder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OptionalProductOrderId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@MapsId("orderId")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optional;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953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8B7CA9-2F8E-48FC-BAA2-3CFD0B8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150E11-134B-47CC-AE8A-9FA9681CF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orders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Order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E185FC-8B22-41AF-93EE-B05F9C368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createdAt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createdAt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optional_product_order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order_id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"order")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114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9B6259-8588-4F04-ADF0-001D84B1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PackagePrice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14B144-7C8F-49D1-B65E-568AE0BF6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package_price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PackagePrice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191FFE-EB85-4EA5-B924-C6B1811606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82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67A9AC-6CA7-439E-98D7-D4FF34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PaymentHistory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4FF202-C977-4451-A2AF-D0B83DBB3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payment_history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PaymentHistory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9ED33A-AE47-4610-B65B-1C022B0F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payment_status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paymentStatus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77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37A7BF-DDA9-4B8A-8015-1D40D41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38E892-C66E-417C-AB95-4E0064122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"service")</a:t>
            </a:r>
          </a:p>
          <a:p>
            <a:pPr marL="0" indent="0">
              <a:buNone/>
            </a:pPr>
            <a:r>
              <a:rPr lang="it-IT" dirty="0"/>
              <a:t>public class Service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"min")</a:t>
            </a:r>
          </a:p>
          <a:p>
            <a:pPr marL="0" indent="0">
              <a:buNone/>
            </a:pPr>
            <a:r>
              <a:rPr lang="it-IT" dirty="0"/>
              <a:t>    Integer min;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"sms")</a:t>
            </a:r>
          </a:p>
          <a:p>
            <a:pPr marL="0" indent="0">
              <a:buNone/>
            </a:pPr>
            <a:r>
              <a:rPr lang="it-IT" dirty="0"/>
              <a:t>    Integer sms;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CA932-6C60-4BEE-843D-807B78561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"internet")</a:t>
            </a:r>
          </a:p>
          <a:p>
            <a:pPr marL="0" indent="0">
              <a:buNone/>
            </a:pPr>
            <a:r>
              <a:rPr lang="it-IT" dirty="0"/>
              <a:t>    Integer internet;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extra_min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extraMin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extra_sms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extraSms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extra_internet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extraInternet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"services")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508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CAD08B-311C-4F1C-8E25-B6EBFF1B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ServiceInPackage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3C9B56-A591-4457-AD54-69863B24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service_in_package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ServiceInPackage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ServiceInPackageId</a:t>
            </a:r>
            <a:r>
              <a:rPr lang="en-US" dirty="0"/>
              <a:t>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@MapsId("packageId")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package_id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ServicePackage</a:t>
            </a:r>
            <a:r>
              <a:rPr lang="en-US" dirty="0"/>
              <a:t> _package;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@MapsId("serviceId")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service_id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Service </a:t>
            </a:r>
            <a:r>
              <a:rPr lang="en-US" dirty="0" err="1"/>
              <a:t>service</a:t>
            </a:r>
            <a:r>
              <a:rPr lang="en-US" dirty="0"/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  <a:endParaRPr lang="it-IT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4133F53-4A74-4930-861E-53134CB00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7" y="2093252"/>
            <a:ext cx="11916115" cy="4324325"/>
          </a:xfrm>
        </p:spPr>
      </p:pic>
    </p:spTree>
    <p:extLst>
      <p:ext uri="{BB962C8B-B14F-4D97-AF65-F5344CB8AC3E}">
        <p14:creationId xmlns:p14="http://schemas.microsoft.com/office/powerpoint/2010/main" val="7272628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909B6C-8E83-44D0-965B-06401888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9DEB9C-2ECA-4BA9-ACA4-436539E22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service_package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ServicePackage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"_package", </a:t>
            </a:r>
            <a:r>
              <a:rPr lang="it-IT" dirty="0" err="1"/>
              <a:t>cascade</a:t>
            </a:r>
            <a:r>
              <a:rPr lang="it-IT" dirty="0"/>
              <a:t> = </a:t>
            </a:r>
            <a:r>
              <a:rPr lang="it-IT" dirty="0" err="1"/>
              <a:t>CascadeType.ALL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PackagePrice</a:t>
            </a:r>
            <a:r>
              <a:rPr lang="it-IT" dirty="0"/>
              <a:t>&gt; </a:t>
            </a:r>
            <a:r>
              <a:rPr lang="it-IT" dirty="0" err="1"/>
              <a:t>packagePrices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BAD3E8-A128-4CCF-A93A-A1EECC88B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optional_product_id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service_in_package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service_id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List&lt;Service&gt; services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9802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B2E617-A6DE-4383-A24D-A9397607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SuspendedOrder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917328-9945-4B7B-856C-3F34AC7E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suspended_orders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SuspendedOrder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SuspendedOrderId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576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0CD77B-936E-4225-8A0E-57786449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27B30F-A370-40DE-BD37-9732DDC9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optionalName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034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EAB3B-C201-4A77-B960-F6B0EBC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26E8F-ADB5-4089-B448-29FFA2F0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853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0BEDC9-26CD-463F-82B4-7663C27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DD8FBE-9C95-4205-8F6E-607A739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234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E29D7C-7DCB-4C99-BA5D-6DB68FEB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TotalPurchasePackageValidity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3EB4FB-6B0E-4D8C-A085-C9EF0A1C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total_purchase_package_validity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TotalPurchasePackageValidity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TotalPurchasePackageValidityId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3287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504374-2515-4B69-AC96-5AD942D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TotValueOptionalNoOptional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D54E13-0F03-44B4-A406-8967A77F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tot_value_optional_no_optional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TotValueOptionalNoOptional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private </a:t>
            </a:r>
            <a:r>
              <a:rPr lang="it-IT" dirty="0" err="1"/>
              <a:t>TotValueOptionalNoOptionalId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private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tot_value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private Double </a:t>
            </a:r>
            <a:r>
              <a:rPr lang="it-IT" dirty="0" err="1"/>
              <a:t>totValue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753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82A0FB-A55D-4839-89A1-9EAF421E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F3B6A3-0908-4595-99F1-EE1F7BAA1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"user")</a:t>
            </a:r>
          </a:p>
          <a:p>
            <a:pPr marL="0" indent="0">
              <a:buNone/>
            </a:pPr>
            <a:r>
              <a:rPr lang="it-IT" dirty="0"/>
              <a:t>public class User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  <a:br>
              <a:rPr lang="it-IT" dirty="0"/>
            </a:b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1D463F-DFA3-48DB-80FD-5F2D7881C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insolvent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insolvent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Alert</a:t>
            </a:r>
            <a:r>
              <a:rPr lang="it-IT" dirty="0"/>
              <a:t>&gt; </a:t>
            </a:r>
            <a:r>
              <a:rPr lang="it-IT" dirty="0" err="1"/>
              <a:t>alerts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List&lt;Order&gt; </a:t>
            </a:r>
            <a:r>
              <a:rPr lang="it-IT" dirty="0" err="1"/>
              <a:t>orders</a:t>
            </a:r>
            <a:r>
              <a:rPr lang="it-IT" dirty="0"/>
              <a:t> = new ArrayList&lt;&gt;();</a:t>
            </a:r>
          </a:p>
        </p:txBody>
      </p:sp>
    </p:spTree>
    <p:extLst>
      <p:ext uri="{BB962C8B-B14F-4D97-AF65-F5344CB8AC3E}">
        <p14:creationId xmlns:p14="http://schemas.microsoft.com/office/powerpoint/2010/main" val="38330581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E80-34FE-4357-AD81-2B6EE7E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Embedded Id interpretation 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18D1-51D9-4D8C-A036-91D9A181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558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02C-D484-421B-B89A-F53BA38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analysis of the interaction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BC30-445F-4F03-96A4-6146D204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Describe</a:t>
            </a:r>
            <a:r>
              <a:rPr lang="it-IT" dirty="0"/>
              <a:t> the interaction </a:t>
            </a:r>
            <a:r>
              <a:rPr lang="it-IT" dirty="0" err="1"/>
              <a:t>diagrams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any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(e.g., IFML or </a:t>
            </a:r>
            <a:r>
              <a:rPr lang="it-IT" dirty="0" err="1"/>
              <a:t>similar</a:t>
            </a:r>
            <a:r>
              <a:rPr lang="it-IT" dirty="0"/>
              <a:t> --- www.ifmledit.org) or a </a:t>
            </a:r>
            <a:r>
              <a:rPr lang="it-IT" dirty="0" err="1"/>
              <a:t>textual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slides)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7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EF3-9AF9-49B3-B445-E487DC33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logical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1C2B-567D-4557-A989-21E01478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61854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FB04A75-5C58-4DA6-8993-B68A5E7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Components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0276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D1E-4177-4871-83AE-DB71FB4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components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56C1-9D15-4FAC-8CF1-B9774F29A8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AdminHomeServlet</a:t>
            </a:r>
            <a:r>
              <a:rPr lang="en-US" dirty="0"/>
              <a:t>: </a:t>
            </a:r>
          </a:p>
          <a:p>
            <a:r>
              <a:rPr lang="en-US" dirty="0" err="1"/>
              <a:t>AdminLoginServlet</a:t>
            </a:r>
            <a:r>
              <a:rPr lang="en-US" dirty="0"/>
              <a:t>: </a:t>
            </a:r>
          </a:p>
          <a:p>
            <a:r>
              <a:rPr lang="en-US" dirty="0" err="1"/>
              <a:t>AdminOptionalProductServlet</a:t>
            </a:r>
            <a:r>
              <a:rPr lang="en-US" dirty="0"/>
              <a:t>: </a:t>
            </a:r>
          </a:p>
          <a:p>
            <a:r>
              <a:rPr lang="en-US" dirty="0" err="1"/>
              <a:t>AdminServicePackageServlet</a:t>
            </a:r>
            <a:r>
              <a:rPr lang="en-US" dirty="0"/>
              <a:t>: </a:t>
            </a:r>
          </a:p>
          <a:p>
            <a:r>
              <a:rPr lang="en-US" dirty="0" err="1"/>
              <a:t>AdminStatsServlet</a:t>
            </a:r>
            <a:r>
              <a:rPr lang="en-US" dirty="0"/>
              <a:t>: </a:t>
            </a:r>
          </a:p>
          <a:p>
            <a:r>
              <a:rPr lang="en-US" dirty="0" err="1"/>
              <a:t>ConfirmOrderServlet</a:t>
            </a:r>
            <a:r>
              <a:rPr lang="en-US" dirty="0"/>
              <a:t>: </a:t>
            </a:r>
          </a:p>
          <a:p>
            <a:r>
              <a:rPr lang="en-US" dirty="0" err="1"/>
              <a:t>CreateOrderServlet</a:t>
            </a:r>
            <a:r>
              <a:rPr lang="en-US" dirty="0"/>
              <a:t>: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BAFD88-BCE0-4D6D-A8D8-42752BC551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HomeServlet</a:t>
            </a:r>
            <a:r>
              <a:rPr lang="en-US" dirty="0"/>
              <a:t>: </a:t>
            </a:r>
          </a:p>
          <a:p>
            <a:r>
              <a:rPr lang="en-US" dirty="0" err="1"/>
              <a:t>LoginServlet</a:t>
            </a:r>
            <a:r>
              <a:rPr lang="en-US" dirty="0"/>
              <a:t>: </a:t>
            </a:r>
          </a:p>
          <a:p>
            <a:r>
              <a:rPr lang="en-US" dirty="0" err="1"/>
              <a:t>LogoutAdminServlet</a:t>
            </a:r>
            <a:r>
              <a:rPr lang="en-US" dirty="0"/>
              <a:t>: </a:t>
            </a:r>
          </a:p>
          <a:p>
            <a:r>
              <a:rPr lang="en-US" dirty="0" err="1"/>
              <a:t>LogoutServlet</a:t>
            </a:r>
            <a:r>
              <a:rPr lang="en-US" dirty="0"/>
              <a:t>: </a:t>
            </a:r>
          </a:p>
          <a:p>
            <a:r>
              <a:rPr lang="en-US" dirty="0" err="1"/>
              <a:t>PaymentServlet</a:t>
            </a:r>
            <a:r>
              <a:rPr lang="en-US" dirty="0"/>
              <a:t>: </a:t>
            </a:r>
          </a:p>
          <a:p>
            <a:r>
              <a:rPr lang="en-US" dirty="0" err="1"/>
              <a:t>RegisterServlet</a:t>
            </a:r>
            <a:r>
              <a:rPr lang="en-US" dirty="0"/>
              <a:t>: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4854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03299-25DE-4CEA-8E01-DA7E9E6B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61F001A-553C-4294-A691-31D2AA06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adminDashboard.html: </a:t>
            </a:r>
          </a:p>
          <a:p>
            <a:r>
              <a:rPr lang="en-US" dirty="0"/>
              <a:t>adminLogin.html: </a:t>
            </a:r>
          </a:p>
          <a:p>
            <a:r>
              <a:rPr lang="en-US" dirty="0"/>
              <a:t>adminStats.html: </a:t>
            </a:r>
          </a:p>
          <a:p>
            <a:r>
              <a:rPr lang="en-US" dirty="0"/>
              <a:t>buyService.html: </a:t>
            </a:r>
          </a:p>
          <a:p>
            <a:r>
              <a:rPr lang="en-US" dirty="0"/>
              <a:t>confirmationPage.html: </a:t>
            </a:r>
          </a:p>
          <a:p>
            <a:r>
              <a:rPr lang="en-US" dirty="0"/>
              <a:t>index.html: </a:t>
            </a:r>
          </a:p>
          <a:p>
            <a:r>
              <a:rPr lang="en-US" dirty="0"/>
              <a:t>paymentPage.html: </a:t>
            </a:r>
          </a:p>
          <a:p>
            <a:r>
              <a:rPr lang="en-US" dirty="0"/>
              <a:t>paymentResult.html: </a:t>
            </a:r>
          </a:p>
        </p:txBody>
      </p:sp>
    </p:spTree>
    <p:extLst>
      <p:ext uri="{BB962C8B-B14F-4D97-AF65-F5344CB8AC3E}">
        <p14:creationId xmlns:p14="http://schemas.microsoft.com/office/powerpoint/2010/main" val="126578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5DFD3-DADF-4A03-95E2-43CC4466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87E06-3FF0-4074-9167-BDDA5CF5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OptionalProductBean</a:t>
            </a:r>
            <a:r>
              <a:rPr lang="en-US" dirty="0"/>
              <a:t>:</a:t>
            </a:r>
            <a:r>
              <a:rPr lang="it-IT" dirty="0"/>
              <a:t> </a:t>
            </a:r>
          </a:p>
          <a:p>
            <a:r>
              <a:rPr lang="it-IT" dirty="0" err="1"/>
              <a:t>PendingOrderBean</a:t>
            </a:r>
            <a:r>
              <a:rPr lang="it-IT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327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709DE-F7A7-41D3-B003-A1AE4FBB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tier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96264E-68A8-4CB3-B2B2-99DE4B711C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</a:t>
            </a:r>
            <a:r>
              <a:rPr lang="it-IT" dirty="0"/>
              <a:t> </a:t>
            </a:r>
            <a:r>
              <a:rPr lang="it-IT" dirty="0" err="1"/>
              <a:t>AdministratorService</a:t>
            </a:r>
            <a:endParaRPr lang="it-IT" dirty="0"/>
          </a:p>
          <a:p>
            <a:pPr lvl="1"/>
            <a:r>
              <a:rPr lang="it-IT" dirty="0" err="1"/>
              <a:t>getAdministratorByEmail</a:t>
            </a:r>
            <a:r>
              <a:rPr lang="it-IT" dirty="0"/>
              <a:t>(String)</a:t>
            </a:r>
          </a:p>
          <a:p>
            <a:r>
              <a:rPr lang="en-US" dirty="0"/>
              <a:t>@Stateless </a:t>
            </a:r>
            <a:r>
              <a:rPr lang="en-US" dirty="0" err="1"/>
              <a:t>AlertService</a:t>
            </a:r>
            <a:endParaRPr lang="en-US" dirty="0"/>
          </a:p>
          <a:p>
            <a:pPr lvl="1"/>
            <a:r>
              <a:rPr lang="en-US" dirty="0" err="1"/>
              <a:t>getAllAlerts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AveragePurchaseOptionalPackageService</a:t>
            </a:r>
            <a:endParaRPr lang="en-US" dirty="0"/>
          </a:p>
          <a:p>
            <a:pPr lvl="1"/>
            <a:r>
              <a:rPr lang="en-US" dirty="0" err="1"/>
              <a:t>getAllAveragePurchaseOptionalPackages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InsolventUserService</a:t>
            </a:r>
            <a:endParaRPr lang="en-US" dirty="0"/>
          </a:p>
          <a:p>
            <a:pPr lvl="1"/>
            <a:r>
              <a:rPr lang="en-US" dirty="0" err="1"/>
              <a:t>getAllInsolventUsers</a:t>
            </a:r>
            <a:r>
              <a:rPr lang="en-US" dirty="0"/>
              <a:t>()</a:t>
            </a:r>
          </a:p>
          <a:p>
            <a:r>
              <a:rPr lang="en-US" dirty="0"/>
              <a:t>@Transactional </a:t>
            </a:r>
            <a:r>
              <a:rPr lang="en-US" dirty="0" err="1"/>
              <a:t>OptionalProductService</a:t>
            </a:r>
            <a:endParaRPr lang="en-US" dirty="0"/>
          </a:p>
          <a:p>
            <a:pPr lvl="1"/>
            <a:r>
              <a:rPr lang="en-US" dirty="0" err="1"/>
              <a:t>getOptionalProductById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isOptionalProductAlreadyExisting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getAllOptionalProducts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createOptionalProduct</a:t>
            </a:r>
            <a:r>
              <a:rPr lang="en-US" dirty="0"/>
              <a:t>(</a:t>
            </a:r>
            <a:r>
              <a:rPr lang="en-US" dirty="0" err="1"/>
              <a:t>OptionalProduct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028AED-BFC2-4BE3-851B-4C6C1E344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@Transactional </a:t>
            </a:r>
            <a:r>
              <a:rPr lang="en-US" dirty="0" err="1"/>
              <a:t>OrderService</a:t>
            </a:r>
            <a:endParaRPr lang="en-US" dirty="0"/>
          </a:p>
          <a:p>
            <a:pPr lvl="1"/>
            <a:r>
              <a:rPr lang="en-US" dirty="0" err="1"/>
              <a:t>getOrderById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getOrdersOfUser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createOrder</a:t>
            </a:r>
            <a:r>
              <a:rPr lang="en-US" dirty="0"/>
              <a:t>(Order)</a:t>
            </a:r>
          </a:p>
          <a:p>
            <a:r>
              <a:rPr lang="en-US" dirty="0"/>
              <a:t>@Transactional </a:t>
            </a:r>
            <a:r>
              <a:rPr lang="en-US" dirty="0" err="1"/>
              <a:t>PaymentService</a:t>
            </a:r>
            <a:endParaRPr lang="en-US" dirty="0"/>
          </a:p>
          <a:p>
            <a:pPr lvl="1"/>
            <a:r>
              <a:rPr lang="en-US" dirty="0" err="1"/>
              <a:t>makePayment</a:t>
            </a:r>
            <a:r>
              <a:rPr lang="en-US" dirty="0"/>
              <a:t>(</a:t>
            </a:r>
            <a:r>
              <a:rPr lang="en-US" dirty="0" err="1"/>
              <a:t>PaymentHistory</a:t>
            </a:r>
            <a:r>
              <a:rPr lang="en-US" dirty="0"/>
              <a:t>)</a:t>
            </a:r>
          </a:p>
          <a:p>
            <a:r>
              <a:rPr lang="en-US" dirty="0"/>
              <a:t>@Transactional </a:t>
            </a:r>
            <a:r>
              <a:rPr lang="en-US" dirty="0" err="1"/>
              <a:t>ServicePackageService</a:t>
            </a:r>
            <a:endParaRPr lang="en-US" dirty="0"/>
          </a:p>
          <a:p>
            <a:pPr lvl="1"/>
            <a:r>
              <a:rPr lang="en-US" dirty="0" err="1"/>
              <a:t>getServicePackageById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getServicePackageByName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isServicePackageNameAlreadyExist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getAllServicePackages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createServicePackage</a:t>
            </a:r>
            <a:r>
              <a:rPr lang="en-US" dirty="0"/>
              <a:t>(</a:t>
            </a:r>
            <a:r>
              <a:rPr lang="en-US" dirty="0" err="1"/>
              <a:t>ServicePackage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6021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BDB65-6920-4E36-8B6C-8659A601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tier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EA754-ECAC-4CB9-A8A3-A87888A08B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 </a:t>
            </a:r>
            <a:r>
              <a:rPr lang="en-US" dirty="0" err="1"/>
              <a:t>ServiceService</a:t>
            </a:r>
            <a:endParaRPr lang="en-US" dirty="0"/>
          </a:p>
          <a:p>
            <a:pPr lvl="1"/>
            <a:r>
              <a:rPr lang="en-US" dirty="0" err="1"/>
              <a:t>getServiceById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getServiceByName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isServiceAlreadyExisting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getAllServices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createService</a:t>
            </a:r>
            <a:r>
              <a:rPr lang="en-US" dirty="0"/>
              <a:t>(Service)</a:t>
            </a:r>
          </a:p>
          <a:p>
            <a:r>
              <a:rPr lang="en-US" dirty="0"/>
              <a:t>@Stateless </a:t>
            </a:r>
            <a:r>
              <a:rPr lang="en-US" dirty="0" err="1"/>
              <a:t>SuspendedOrderService</a:t>
            </a:r>
            <a:endParaRPr lang="en-US" dirty="0"/>
          </a:p>
          <a:p>
            <a:pPr lvl="1"/>
            <a:r>
              <a:rPr lang="en-US" dirty="0" err="1"/>
              <a:t>getAllSuspendedOrders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TotalPurchaseOptionalService</a:t>
            </a:r>
            <a:endParaRPr lang="en-US" dirty="0"/>
          </a:p>
          <a:p>
            <a:pPr lvl="1"/>
            <a:r>
              <a:rPr lang="en-US" dirty="0" err="1"/>
              <a:t>getAllTotalPurchaseOptional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TotalPurchasePackageOptionalService</a:t>
            </a:r>
            <a:endParaRPr lang="en-US" dirty="0"/>
          </a:p>
          <a:p>
            <a:pPr lvl="1"/>
            <a:r>
              <a:rPr lang="en-US" dirty="0" err="1"/>
              <a:t>getAllTotalPurchasePackageOptional</a:t>
            </a:r>
            <a:r>
              <a:rPr lang="en-US" dirty="0"/>
              <a:t>()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136CA-B03A-4767-9947-F4261BFF5A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 </a:t>
            </a:r>
            <a:r>
              <a:rPr lang="en-US" dirty="0" err="1"/>
              <a:t>TotalPurchasePackageService</a:t>
            </a:r>
            <a:endParaRPr lang="en-US" dirty="0"/>
          </a:p>
          <a:p>
            <a:pPr lvl="1"/>
            <a:r>
              <a:rPr lang="en-US" dirty="0" err="1"/>
              <a:t>getAllTotalPurchasePackages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TotalPurchasePackageValidityService</a:t>
            </a:r>
            <a:endParaRPr lang="en-US" dirty="0"/>
          </a:p>
          <a:p>
            <a:pPr lvl="1"/>
            <a:r>
              <a:rPr lang="en-US" dirty="0" err="1"/>
              <a:t>getAllTotalPurchasePackageValidity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TotValueOptionalNoOptionalService</a:t>
            </a:r>
            <a:endParaRPr lang="en-US" dirty="0"/>
          </a:p>
          <a:p>
            <a:pPr lvl="1"/>
            <a:r>
              <a:rPr lang="en-US" dirty="0" err="1"/>
              <a:t>getAllTotValueOptionalNoOptional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UserService</a:t>
            </a:r>
            <a:endParaRPr lang="it-IT" dirty="0"/>
          </a:p>
          <a:p>
            <a:pPr lvl="1"/>
            <a:r>
              <a:rPr lang="it-IT" dirty="0" err="1"/>
              <a:t>getUserById</a:t>
            </a:r>
            <a:r>
              <a:rPr lang="it-IT" dirty="0"/>
              <a:t>(Integer)</a:t>
            </a:r>
          </a:p>
          <a:p>
            <a:pPr lvl="1"/>
            <a:r>
              <a:rPr lang="it-IT" dirty="0" err="1"/>
              <a:t>getUserByEmail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getUserByUsername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checkUsername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checkEmail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createUser</a:t>
            </a:r>
            <a:r>
              <a:rPr lang="it-IT" dirty="0"/>
              <a:t>(User)</a:t>
            </a:r>
          </a:p>
        </p:txBody>
      </p:sp>
    </p:spTree>
    <p:extLst>
      <p:ext uri="{BB962C8B-B14F-4D97-AF65-F5344CB8AC3E}">
        <p14:creationId xmlns:p14="http://schemas.microsoft.com/office/powerpoint/2010/main" val="32502720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4D4-9437-440A-8ED8-684D80C5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components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ADDB-9FD4-46FF-A32E-ADD2F94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</a:t>
            </a:r>
            <a:r>
              <a:rPr lang="it-IT" dirty="0" err="1"/>
              <a:t>components</a:t>
            </a:r>
            <a:r>
              <a:rPr lang="it-IT" dirty="0"/>
              <a:t> design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endParaRPr lang="en-GB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241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7CEC-73C6-4ABA-975F-A7AA86B1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UML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8703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CC3C-4108-49E3-BB8B-49B12D8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7F988A4-1E7A-4A20-BDD4-35338E37C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282031"/>
            <a:ext cx="8582025" cy="3438525"/>
          </a:xfrm>
        </p:spPr>
      </p:pic>
    </p:spTree>
    <p:extLst>
      <p:ext uri="{BB962C8B-B14F-4D97-AF65-F5344CB8AC3E}">
        <p14:creationId xmlns:p14="http://schemas.microsoft.com/office/powerpoint/2010/main" val="1645470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32AE-3912-4C0C-BF19-08F1621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order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2FACED0-5A9A-469E-B09F-414240F0C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996281"/>
            <a:ext cx="8582025" cy="4010025"/>
          </a:xfrm>
        </p:spPr>
      </p:pic>
    </p:spTree>
    <p:extLst>
      <p:ext uri="{BB962C8B-B14F-4D97-AF65-F5344CB8AC3E}">
        <p14:creationId xmlns:p14="http://schemas.microsoft.com/office/powerpoint/2010/main" val="220127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5B5C9-D87A-4E4D-B495-9D7D725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Trigger design &amp;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8971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6C76-CE91-40B7-BCBE-5799F20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789CFF-4FE8-4003-BBC5-F01FF82F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9132"/>
            <a:ext cx="10515600" cy="3844323"/>
          </a:xfrm>
        </p:spPr>
      </p:pic>
    </p:spTree>
    <p:extLst>
      <p:ext uri="{BB962C8B-B14F-4D97-AF65-F5344CB8AC3E}">
        <p14:creationId xmlns:p14="http://schemas.microsoft.com/office/powerpoint/2010/main" val="5822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6786</Words>
  <Application>Microsoft Office PowerPoint</Application>
  <PresentationFormat>Widescreen</PresentationFormat>
  <Paragraphs>861</Paragraphs>
  <Slides>90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90</vt:i4>
      </vt:variant>
    </vt:vector>
  </HeadingPairs>
  <TitlesOfParts>
    <vt:vector size="94" baseType="lpstr">
      <vt:lpstr>Arial</vt:lpstr>
      <vt:lpstr>Calibri</vt:lpstr>
      <vt:lpstr>Calibri Light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Motivations of the logical design</vt:lpstr>
      <vt:lpstr>Trigger design &amp; code</vt:lpstr>
      <vt:lpstr>check_validity_period_validity</vt:lpstr>
      <vt:lpstr>create_activation_record</vt:lpstr>
      <vt:lpstr>create_failure_user</vt:lpstr>
      <vt:lpstr>create_purchase_optional</vt:lpstr>
      <vt:lpstr>create_purchase_optional_avg</vt:lpstr>
      <vt:lpstr>create_purchase_package</vt:lpstr>
      <vt:lpstr>create_purchase_package_optional</vt:lpstr>
      <vt:lpstr>create_purchase_package_validity</vt:lpstr>
      <vt:lpstr>create_tot_value_package</vt:lpstr>
      <vt:lpstr>delete_failure_user</vt:lpstr>
      <vt:lpstr>delete_purchase_optional</vt:lpstr>
      <vt:lpstr>delete_purchase_optional_avg</vt:lpstr>
      <vt:lpstr>delete_purchase_package</vt:lpstr>
      <vt:lpstr>delete_purchase_package_optional</vt:lpstr>
      <vt:lpstr>delete_purchase_package_validity</vt:lpstr>
      <vt:lpstr>delete_tot_value_package</vt:lpstr>
      <vt:lpstr>manage_insolvent_user</vt:lpstr>
      <vt:lpstr>optional_in_package_for_order</vt:lpstr>
      <vt:lpstr>raise_new_alert</vt:lpstr>
      <vt:lpstr>retrieve_insolvent_users</vt:lpstr>
      <vt:lpstr>retrieve_suspended_orders</vt:lpstr>
      <vt:lpstr>set_base_price</vt:lpstr>
      <vt:lpstr>update_failed_payment</vt:lpstr>
      <vt:lpstr>update_order_price_optional</vt:lpstr>
      <vt:lpstr>update_order_status</vt:lpstr>
      <vt:lpstr>update_purchase_optional</vt:lpstr>
      <vt:lpstr>update_purchase_package</vt:lpstr>
      <vt:lpstr>update_purchase_package_avg</vt:lpstr>
      <vt:lpstr>update_purchase_package_optional</vt:lpstr>
      <vt:lpstr>update_purchase_package_validity</vt:lpstr>
      <vt:lpstr>update_tot_value_package</vt:lpstr>
      <vt:lpstr>ORM design</vt:lpstr>
      <vt:lpstr>Relationship ”Payed”</vt:lpstr>
      <vt:lpstr>Relationship ”Fill”</vt:lpstr>
      <vt:lpstr>Relationship ”Rise”</vt:lpstr>
      <vt:lpstr>Relationship ”Acquire”</vt:lpstr>
      <vt:lpstr>Relationship ”Provide”</vt:lpstr>
      <vt:lpstr>Relationship ”Assigned”</vt:lpstr>
      <vt:lpstr>Relationship ”Used”</vt:lpstr>
      <vt:lpstr>Relationship ”Contain”</vt:lpstr>
      <vt:lpstr>Relationship ”Inserted”</vt:lpstr>
      <vt:lpstr>Relationship ”Completed”</vt:lpstr>
      <vt:lpstr>Relationship ”Choose”</vt:lpstr>
      <vt:lpstr>Relationship ”Activated”</vt:lpstr>
      <vt:lpstr>ORM design motivations</vt:lpstr>
      <vt:lpstr>Entities</vt:lpstr>
      <vt:lpstr>Activation</vt:lpstr>
      <vt:lpstr>Administrator</vt:lpstr>
      <vt:lpstr>Alert</vt:lpstr>
      <vt:lpstr>AveragePurchaseOptionalPackage</vt:lpstr>
      <vt:lpstr>FailedPayment</vt:lpstr>
      <vt:lpstr>InsolventUser</vt:lpstr>
      <vt:lpstr>OptionalProduct</vt:lpstr>
      <vt:lpstr>OptionalProductInPackage</vt:lpstr>
      <vt:lpstr>OptionalProductOrder</vt:lpstr>
      <vt:lpstr>Order</vt:lpstr>
      <vt:lpstr>PackagePrice</vt:lpstr>
      <vt:lpstr>PaymentHistory</vt:lpstr>
      <vt:lpstr>Service</vt:lpstr>
      <vt:lpstr>ServiceInPackage</vt:lpstr>
      <vt:lpstr>ServicePackage</vt:lpstr>
      <vt:lpstr>SuspendedOrder</vt:lpstr>
      <vt:lpstr>TotalPurchaseOptional</vt:lpstr>
      <vt:lpstr>TotalPurchasePackage</vt:lpstr>
      <vt:lpstr>TotalPurchasePackageOptional</vt:lpstr>
      <vt:lpstr>TotalPurchasePackageValidity</vt:lpstr>
      <vt:lpstr>TotValueOptionalNoOptional</vt:lpstr>
      <vt:lpstr>User</vt:lpstr>
      <vt:lpstr>Entities Embedded Id interpretation </vt:lpstr>
      <vt:lpstr>Functional analysis of the interaction</vt:lpstr>
      <vt:lpstr>Components</vt:lpstr>
      <vt:lpstr>Client components</vt:lpstr>
      <vt:lpstr>Views</vt:lpstr>
      <vt:lpstr>Java beans</vt:lpstr>
      <vt:lpstr>Business tier</vt:lpstr>
      <vt:lpstr>Business tier</vt:lpstr>
      <vt:lpstr>Motivations of the components design</vt:lpstr>
      <vt:lpstr>UML sequence diagrams</vt:lpstr>
      <vt:lpstr>Create order</vt:lpstr>
      <vt:lpstr>Confirm order</vt:lpstr>
      <vt:lpstr>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Mattia Siriani</dc:creator>
  <cp:lastModifiedBy>Mattia Siriani</cp:lastModifiedBy>
  <cp:revision>14</cp:revision>
  <dcterms:created xsi:type="dcterms:W3CDTF">2022-04-22T14:28:53Z</dcterms:created>
  <dcterms:modified xsi:type="dcterms:W3CDTF">2022-04-24T16:05:12Z</dcterms:modified>
</cp:coreProperties>
</file>