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F3C53"/>
    <a:srgbClr val="3F51C3"/>
    <a:srgbClr val="E6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0"/>
    <p:restoredTop sz="94715"/>
  </p:normalViewPr>
  <p:slideViewPr>
    <p:cSldViewPr snapToGrid="0" snapToObjects="1">
      <p:cViewPr varScale="1">
        <p:scale>
          <a:sx n="165" d="100"/>
          <a:sy n="165" d="100"/>
        </p:scale>
        <p:origin x="2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1163-4F93-9544-967C-41CE9E9A3E47}" type="datetimeFigureOut">
              <a:rPr lang="it-IT" smtClean="0"/>
              <a:t>15/06/22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D37E0-8943-9746-B7FE-8F0BF24C4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6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36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12D5A-1C59-597F-33B8-ABE3491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8285"/>
            <a:ext cx="9144000" cy="20090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52029D-B5AA-C108-D9F4-91B98B5B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5C975-6E1E-DF50-DA83-46295D11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DE5DA-EFA0-E621-F043-5A7E8865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511F63-6B86-96A6-B9BD-9A5C486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25D056-CCF2-325B-09CC-1A02C10E87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333" y="202407"/>
            <a:ext cx="1504554" cy="150992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15EEEF53-1422-DE4E-297F-0A33D03BC24F}"/>
              </a:ext>
            </a:extLst>
          </p:cNvPr>
          <p:cNvSpPr/>
          <p:nvPr userDrawn="1"/>
        </p:nvSpPr>
        <p:spPr>
          <a:xfrm>
            <a:off x="2209800" y="603426"/>
            <a:ext cx="42915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0" noProof="0" dirty="0" err="1">
                <a:solidFill>
                  <a:srgbClr val="3F3C53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myAPTracker</a:t>
            </a:r>
            <a:endParaRPr lang="en-US" sz="2400" b="1" i="0" noProof="0" dirty="0">
              <a:solidFill>
                <a:srgbClr val="3F3C53"/>
              </a:solidFill>
              <a:latin typeface="SF Pro Text Medium" pitchFamily="2" charset="0"/>
              <a:ea typeface="SF Pro Text Medium" pitchFamily="2" charset="0"/>
              <a:cs typeface="SF Pro Text Medium" pitchFamily="2" charset="0"/>
            </a:endParaRPr>
          </a:p>
          <a:p>
            <a:r>
              <a:rPr lang="en-US" sz="1600" b="0" i="1" noProof="0" dirty="0">
                <a:solidFill>
                  <a:srgbClr val="3F3C53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The iOS Amazon price tracker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5111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878114"/>
            <a:ext cx="0" cy="5860143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1447576D-4C76-761A-5115-FF01306D9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921" y="121689"/>
            <a:ext cx="573542" cy="575589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03D0CAE-07A5-05BE-EBA9-8F035C3A0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</p:spTree>
    <p:extLst>
      <p:ext uri="{BB962C8B-B14F-4D97-AF65-F5344CB8AC3E}">
        <p14:creationId xmlns:p14="http://schemas.microsoft.com/office/powerpoint/2010/main" val="48422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87677-ADD2-52F3-2EDF-BB8F41E081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878114"/>
            <a:ext cx="0" cy="5860143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1447576D-4C76-761A-5115-FF01306D9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921" y="121689"/>
            <a:ext cx="573542" cy="575589"/>
          </a:xfrm>
          <a:prstGeom prst="rect">
            <a:avLst/>
          </a:pr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C4AC70B-4E48-C782-AB6E-D91D2185A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670833"/>
            <a:ext cx="11061700" cy="29948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SF Pro Text Light" pitchFamily="2" charset="0"/>
                <a:ea typeface="SF Pro Text Light" pitchFamily="2" charset="0"/>
                <a:cs typeface="SF Pro Text Light" pitchFamily="2" charset="0"/>
              </a:defRPr>
            </a:lvl1pPr>
          </a:lstStyle>
          <a:p>
            <a:pPr lvl="0"/>
            <a:r>
              <a:rPr lang="it-IT" dirty="0"/>
              <a:t>Click per sottotitolo</a:t>
            </a:r>
          </a:p>
        </p:txBody>
      </p:sp>
    </p:spTree>
    <p:extLst>
      <p:ext uri="{BB962C8B-B14F-4D97-AF65-F5344CB8AC3E}">
        <p14:creationId xmlns:p14="http://schemas.microsoft.com/office/powerpoint/2010/main" val="222155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2887C-9805-39B0-636D-6993FB3B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8E153B-C85C-153B-A127-7FBA350E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035AA-1BD6-4D4A-4E41-785D781C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352C7-5DE6-A16B-1A3E-2F34B52B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76944B-FE71-3681-FA77-8AA568344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4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jpe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C1D5-8190-28D4-45D8-592EF7C70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3F51C3"/>
                </a:solidFill>
              </a:rPr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B88A15-6C7E-60D3-7B26-7B60DC4D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099"/>
            <a:ext cx="9144000" cy="1655762"/>
          </a:xfrm>
        </p:spPr>
        <p:txBody>
          <a:bodyPr/>
          <a:lstStyle/>
          <a:p>
            <a:r>
              <a:rPr lang="it-IT" dirty="0"/>
              <a:t>Mattia Siriani (10571322) &amp; Matteo </a:t>
            </a:r>
            <a:r>
              <a:rPr lang="it-IT" dirty="0" err="1"/>
              <a:t>Visotto</a:t>
            </a:r>
            <a:r>
              <a:rPr lang="it-IT" dirty="0"/>
              <a:t> (10608623)</a:t>
            </a:r>
          </a:p>
          <a:p>
            <a:r>
              <a:rPr lang="it-IT" dirty="0"/>
              <a:t>DIMA Course – 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6927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4BAF4-F2D7-3C55-E3CD-C11429FC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1689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The team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FA4027-3CC6-D7DE-0EF9-ECFCC7471C1D}"/>
              </a:ext>
            </a:extLst>
          </p:cNvPr>
          <p:cNvSpPr txBox="1"/>
          <p:nvPr/>
        </p:nvSpPr>
        <p:spPr>
          <a:xfrm>
            <a:off x="2100019" y="4122551"/>
            <a:ext cx="2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MATTIA SIRIANI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AB00FF-6B70-11C9-DEC4-7E7DC712B466}"/>
              </a:ext>
            </a:extLst>
          </p:cNvPr>
          <p:cNvSpPr txBox="1"/>
          <p:nvPr/>
        </p:nvSpPr>
        <p:spPr>
          <a:xfrm>
            <a:off x="1338020" y="4580933"/>
            <a:ext cx="419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M.Sc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Computer Science and Engineering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BEFA74-89FF-76C8-BAC7-E8BAAD0B4D8D}"/>
              </a:ext>
            </a:extLst>
          </p:cNvPr>
          <p:cNvSpPr txBox="1"/>
          <p:nvPr/>
        </p:nvSpPr>
        <p:spPr>
          <a:xfrm>
            <a:off x="7018149" y="4122551"/>
            <a:ext cx="31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MATTEO VISOTTO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4D8B370-CA98-9765-DE52-657F44C3F2FA}"/>
              </a:ext>
            </a:extLst>
          </p:cNvPr>
          <p:cNvSpPr txBox="1"/>
          <p:nvPr/>
        </p:nvSpPr>
        <p:spPr>
          <a:xfrm>
            <a:off x="6511871" y="4580933"/>
            <a:ext cx="419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M.Sc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Computer Science and Engineering</a:t>
            </a:r>
          </a:p>
        </p:txBody>
      </p:sp>
      <p:pic>
        <p:nvPicPr>
          <p:cNvPr id="11" name="Immagine 10" descr="Immagine che contiene edificio, esterni, tuta, persona&#10;&#10;Descrizione generata automaticamente">
            <a:extLst>
              <a:ext uri="{FF2B5EF4-FFF2-40B4-BE49-F238E27FC236}">
                <a16:creationId xmlns:a16="http://schemas.microsoft.com/office/drawing/2014/main" id="{7DC147EE-C3B0-E567-FB45-4C90D5EB4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9" t="43639" r="11834"/>
          <a:stretch/>
        </p:blipFill>
        <p:spPr>
          <a:xfrm>
            <a:off x="2355740" y="1782306"/>
            <a:ext cx="2162014" cy="2162014"/>
          </a:xfrm>
          <a:prstGeom prst="ellipse">
            <a:avLst/>
          </a:prstGeom>
          <a:ln w="12700">
            <a:solidFill>
              <a:srgbClr val="3F3C53"/>
            </a:solidFill>
          </a:ln>
        </p:spPr>
      </p:pic>
      <p:pic>
        <p:nvPicPr>
          <p:cNvPr id="12" name="Immagine 11" descr="Immagine che contiene esterni, edificio, persona, uomo&#10;&#10;Descrizione generata automaticamente">
            <a:extLst>
              <a:ext uri="{FF2B5EF4-FFF2-40B4-BE49-F238E27FC236}">
                <a16:creationId xmlns:a16="http://schemas.microsoft.com/office/drawing/2014/main" id="{3137D6C9-4213-C70E-6337-3397E93E0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21" t="44191" r="10668"/>
          <a:stretch/>
        </p:blipFill>
        <p:spPr>
          <a:xfrm>
            <a:off x="7361694" y="1731346"/>
            <a:ext cx="2162014" cy="2162014"/>
          </a:xfrm>
          <a:prstGeom prst="ellipse">
            <a:avLst/>
          </a:prstGeom>
          <a:ln w="12700">
            <a:solidFill>
              <a:srgbClr val="3F3C53"/>
            </a:solidFill>
          </a:ln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1A543C-688E-9D77-33DF-BE1D609E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891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7FB5C-5023-4A36-28F5-5E1AC8A0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783A39-08DA-C6C5-2E02-9CD18EC7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07B4C60-40C8-10C3-9970-30A709CF0EA9}"/>
              </a:ext>
            </a:extLst>
          </p:cNvPr>
          <p:cNvSpPr/>
          <p:nvPr/>
        </p:nvSpPr>
        <p:spPr>
          <a:xfrm>
            <a:off x="6277554" y="1081903"/>
            <a:ext cx="5418314" cy="186568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The application</a:t>
            </a:r>
          </a:p>
          <a:p>
            <a:endParaRPr lang="en-US" sz="1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Testo </a:t>
            </a:r>
            <a:r>
              <a:rPr lang="en-US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dell’introduzione</a:t>
            </a: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267BE66-8B8A-1519-9367-02C7A698C330}"/>
              </a:ext>
            </a:extLst>
          </p:cNvPr>
          <p:cNvSpPr/>
          <p:nvPr/>
        </p:nvSpPr>
        <p:spPr>
          <a:xfrm>
            <a:off x="766144" y="1081903"/>
            <a:ext cx="5148305" cy="186568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The idea</a:t>
            </a:r>
          </a:p>
          <a:p>
            <a:endParaRPr lang="en-US" sz="1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Testo </a:t>
            </a:r>
            <a:r>
              <a:rPr lang="en-US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dell’introduzione</a:t>
            </a:r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endParaRPr lang="en-US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2050" name="Picture 2" descr="Bending Spoons - Employer Branding Great Place to Work">
            <a:extLst>
              <a:ext uri="{FF2B5EF4-FFF2-40B4-BE49-F238E27FC236}">
                <a16:creationId xmlns:a16="http://schemas.microsoft.com/office/drawing/2014/main" id="{7A18362C-A2A7-7DEA-0D54-13746F3B9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119" y="1539894"/>
            <a:ext cx="2089074" cy="20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EE822F5-13E5-AD8F-C5CA-4C10AD5BA3FF}"/>
              </a:ext>
            </a:extLst>
          </p:cNvPr>
          <p:cNvSpPr/>
          <p:nvPr/>
        </p:nvSpPr>
        <p:spPr>
          <a:xfrm>
            <a:off x="766143" y="3180032"/>
            <a:ext cx="10929724" cy="2887553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Our choice</a:t>
            </a:r>
          </a:p>
          <a:p>
            <a:endParaRPr lang="en-US" sz="1000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r>
              <a:rPr lang="en-US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Obbligo</a:t>
            </a:r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login x tracking</a:t>
            </a:r>
          </a:p>
        </p:txBody>
      </p:sp>
    </p:spTree>
    <p:extLst>
      <p:ext uri="{BB962C8B-B14F-4D97-AF65-F5344CB8AC3E}">
        <p14:creationId xmlns:p14="http://schemas.microsoft.com/office/powerpoint/2010/main" val="418506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CD6A1-9756-0040-146F-CE682A18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1689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Technologies</a:t>
            </a:r>
          </a:p>
        </p:txBody>
      </p:sp>
      <p:pic>
        <p:nvPicPr>
          <p:cNvPr id="1026" name="Picture 2" descr="SwiftUI Overview - Xcode - Apple Developer">
            <a:extLst>
              <a:ext uri="{FF2B5EF4-FFF2-40B4-BE49-F238E27FC236}">
                <a16:creationId xmlns:a16="http://schemas.microsoft.com/office/drawing/2014/main" id="{3C8FA316-E878-3ECE-6237-2C8742757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4" t="17182" r="32530" b="16672"/>
          <a:stretch/>
        </p:blipFill>
        <p:spPr bwMode="auto">
          <a:xfrm>
            <a:off x="825615" y="1438349"/>
            <a:ext cx="1348079" cy="1348881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Language Official ElePHPant Mascot Logo Hoodie&quot; Laptop Skin by  rainwater11 | Redbubble">
            <a:extLst>
              <a:ext uri="{FF2B5EF4-FFF2-40B4-BE49-F238E27FC236}">
                <a16:creationId xmlns:a16="http://schemas.microsoft.com/office/drawing/2014/main" id="{26246CB3-B4DA-278C-6701-1438726ED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2" r="49"/>
          <a:stretch/>
        </p:blipFill>
        <p:spPr bwMode="auto">
          <a:xfrm>
            <a:off x="8372796" y="1440007"/>
            <a:ext cx="1348079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BAA20-15C4-281E-9EA8-D2BF2A4AD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r="22147"/>
          <a:stretch/>
        </p:blipFill>
        <p:spPr bwMode="auto">
          <a:xfrm>
            <a:off x="3668946" y="1435762"/>
            <a:ext cx="1347827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Database - East Asia Network">
            <a:extLst>
              <a:ext uri="{FF2B5EF4-FFF2-40B4-BE49-F238E27FC236}">
                <a16:creationId xmlns:a16="http://schemas.microsoft.com/office/drawing/2014/main" id="{5C884590-4BA1-F189-BE06-869ABBF49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306" y="1442661"/>
            <a:ext cx="1348079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 bug RCE zero-day su Nginx viene sfruttato attivamente.">
            <a:extLst>
              <a:ext uri="{FF2B5EF4-FFF2-40B4-BE49-F238E27FC236}">
                <a16:creationId xmlns:a16="http://schemas.microsoft.com/office/drawing/2014/main" id="{E475EC90-6A66-B027-C4DD-8108A4D5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2" t="-28" r="15651" b="28"/>
          <a:stretch/>
        </p:blipFill>
        <p:spPr bwMode="auto">
          <a:xfrm>
            <a:off x="6726768" y="1439151"/>
            <a:ext cx="1348598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1AAF5B6-87E5-6B5B-EB3B-2AD92468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0" t="-7654" r="20601" b="-6605"/>
          <a:stretch/>
        </p:blipFill>
        <p:spPr bwMode="auto">
          <a:xfrm>
            <a:off x="4900529" y="4324173"/>
            <a:ext cx="1350000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38" name="Picture 14" descr="facebook-logo-png-5a35528eaa4f08.7998622015134439826976 - Don Girò">
            <a:extLst>
              <a:ext uri="{FF2B5EF4-FFF2-40B4-BE49-F238E27FC236}">
                <a16:creationId xmlns:a16="http://schemas.microsoft.com/office/drawing/2014/main" id="{3096B745-6E6D-4405-0315-D8FC0C2DC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9111" y1="35962" x2="50667" y2="33462"/>
                        <a14:foregroundMark x1="51667" y1="30192" x2="46333" y2="27885"/>
                        <a14:foregroundMark x1="46333" y1="27885" x2="56111" y2="29231"/>
                        <a14:foregroundMark x1="56111" y1="29231" x2="50889" y2="29231"/>
                        <a14:foregroundMark x1="50889" y1="29231" x2="55778" y2="29423"/>
                        <a14:foregroundMark x1="55778" y1="29423" x2="49000" y2="28269"/>
                        <a14:foregroundMark x1="49000" y1="28269" x2="54222" y2="27115"/>
                        <a14:foregroundMark x1="54222" y1="27115" x2="48000" y2="28846"/>
                        <a14:foregroundMark x1="48000" y1="28846" x2="52444" y2="29231"/>
                        <a14:foregroundMark x1="52444" y1="29231" x2="48000" y2="30385"/>
                        <a14:foregroundMark x1="48000" y1="30385" x2="53889" y2="31154"/>
                        <a14:foregroundMark x1="53889" y1="31154" x2="47444" y2="31346"/>
                        <a14:foregroundMark x1="47444" y1="31346" x2="56333" y2="28654"/>
                        <a14:foregroundMark x1="56333" y1="28654" x2="51444" y2="31346"/>
                        <a14:foregroundMark x1="51444" y1="31346" x2="53556" y2="31154"/>
                        <a14:foregroundMark x1="49444" y1="32885" x2="45222" y2="37308"/>
                        <a14:foregroundMark x1="45222" y1="37308" x2="51889" y2="39038"/>
                        <a14:foregroundMark x1="51889" y1="39038" x2="46444" y2="39423"/>
                        <a14:foregroundMark x1="46444" y1="39423" x2="51889" y2="40385"/>
                        <a14:foregroundMark x1="51889" y1="40385" x2="47222" y2="42308"/>
                        <a14:foregroundMark x1="47222" y1="42308" x2="46000" y2="49808"/>
                        <a14:foregroundMark x1="46000" y1="49808" x2="53000" y2="52692"/>
                        <a14:foregroundMark x1="53000" y1="52692" x2="47333" y2="55769"/>
                        <a14:foregroundMark x1="47333" y1="55769" x2="54000" y2="58269"/>
                        <a14:foregroundMark x1="54000" y1="58269" x2="49889" y2="63846"/>
                        <a14:foregroundMark x1="49889" y1="63846" x2="55333" y2="65577"/>
                        <a14:foregroundMark x1="55333" y1="65577" x2="48778" y2="69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51" t="13750" r="29735" b="16006"/>
          <a:stretch/>
        </p:blipFill>
        <p:spPr bwMode="auto">
          <a:xfrm>
            <a:off x="3045604" y="4324173"/>
            <a:ext cx="1357608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CF3E415-F552-1DC1-7868-B99EF9EAE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97" t="-6955" r="-6773" b="-7615"/>
          <a:stretch/>
        </p:blipFill>
        <p:spPr bwMode="auto">
          <a:xfrm>
            <a:off x="1198287" y="4324173"/>
            <a:ext cx="1350000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F72DBB-25B7-73E8-AB72-125B57203288}"/>
              </a:ext>
            </a:extLst>
          </p:cNvPr>
          <p:cNvSpPr txBox="1"/>
          <p:nvPr/>
        </p:nvSpPr>
        <p:spPr>
          <a:xfrm>
            <a:off x="2066960" y="3780163"/>
            <a:ext cx="268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Social authentication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66936F3-C345-5EC3-6B5E-87E17E41B59A}"/>
              </a:ext>
            </a:extLst>
          </p:cNvPr>
          <p:cNvSpPr txBox="1"/>
          <p:nvPr/>
        </p:nvSpPr>
        <p:spPr>
          <a:xfrm>
            <a:off x="1049975" y="5738121"/>
            <a:ext cx="164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Google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21B686-4F59-F2EA-E2B1-812AEAB6C0BD}"/>
              </a:ext>
            </a:extLst>
          </p:cNvPr>
          <p:cNvSpPr txBox="1"/>
          <p:nvPr/>
        </p:nvSpPr>
        <p:spPr>
          <a:xfrm>
            <a:off x="2759608" y="5738121"/>
            <a:ext cx="19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Facebook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64C6CE7-759D-2FF9-B2B3-170484D48B89}"/>
              </a:ext>
            </a:extLst>
          </p:cNvPr>
          <p:cNvSpPr txBox="1"/>
          <p:nvPr/>
        </p:nvSpPr>
        <p:spPr>
          <a:xfrm>
            <a:off x="4818866" y="5738121"/>
            <a:ext cx="150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Apple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B1797A-231E-6958-0BE0-0C8F7EAB4A29}"/>
              </a:ext>
            </a:extLst>
          </p:cNvPr>
          <p:cNvSpPr txBox="1"/>
          <p:nvPr/>
        </p:nvSpPr>
        <p:spPr>
          <a:xfrm>
            <a:off x="581583" y="1033333"/>
            <a:ext cx="198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iOS Application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EA0DAD-1C14-11AD-E8D4-580BE67B4B47}"/>
              </a:ext>
            </a:extLst>
          </p:cNvPr>
          <p:cNvSpPr txBox="1"/>
          <p:nvPr/>
        </p:nvSpPr>
        <p:spPr>
          <a:xfrm>
            <a:off x="752333" y="2878119"/>
            <a:ext cx="1494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Apple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SwiftUI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F48922-DACB-E61F-6666-061AFB938DAB}"/>
              </a:ext>
            </a:extLst>
          </p:cNvPr>
          <p:cNvSpPr txBox="1"/>
          <p:nvPr/>
        </p:nvSpPr>
        <p:spPr>
          <a:xfrm>
            <a:off x="3564697" y="1033333"/>
            <a:ext cx="155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E836FD-FFD9-154E-A111-38BD742F636B}"/>
              </a:ext>
            </a:extLst>
          </p:cNvPr>
          <p:cNvSpPr txBox="1"/>
          <p:nvPr/>
        </p:nvSpPr>
        <p:spPr>
          <a:xfrm>
            <a:off x="3373142" y="2878119"/>
            <a:ext cx="19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Firebase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Cloud Messaging (FCM)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B7618-AA7F-418C-6737-06F0C3C62F59}"/>
              </a:ext>
            </a:extLst>
          </p:cNvPr>
          <p:cNvSpPr txBox="1"/>
          <p:nvPr/>
        </p:nvSpPr>
        <p:spPr>
          <a:xfrm>
            <a:off x="8453788" y="1028831"/>
            <a:ext cx="118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8F30F3-9753-BC94-76F5-41D85CFC6DDE}"/>
              </a:ext>
            </a:extLst>
          </p:cNvPr>
          <p:cNvSpPr txBox="1"/>
          <p:nvPr/>
        </p:nvSpPr>
        <p:spPr>
          <a:xfrm>
            <a:off x="10084692" y="2878119"/>
            <a:ext cx="1004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MariaDB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AF499D-F77A-6907-E654-2ACD0DB634FC}"/>
              </a:ext>
            </a:extLst>
          </p:cNvPr>
          <p:cNvSpPr txBox="1"/>
          <p:nvPr/>
        </p:nvSpPr>
        <p:spPr>
          <a:xfrm>
            <a:off x="8484587" y="2871774"/>
            <a:ext cx="112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PHP-FPM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92F21D5-48C3-29E0-0E42-D8A337B2DD07}"/>
              </a:ext>
            </a:extLst>
          </p:cNvPr>
          <p:cNvSpPr txBox="1"/>
          <p:nvPr/>
        </p:nvSpPr>
        <p:spPr>
          <a:xfrm>
            <a:off x="6466507" y="2871774"/>
            <a:ext cx="186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Nginx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WebServer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7D7551-151C-E538-5E64-49FE221C84FB}"/>
              </a:ext>
            </a:extLst>
          </p:cNvPr>
          <p:cNvSpPr txBox="1"/>
          <p:nvPr/>
        </p:nvSpPr>
        <p:spPr>
          <a:xfrm>
            <a:off x="8484586" y="3780163"/>
            <a:ext cx="112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Avatars</a:t>
            </a:r>
            <a:endParaRPr lang="it-IT" b="1" dirty="0">
              <a:solidFill>
                <a:srgbClr val="3F51C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6" name="Immagine 5" descr="Immagine che contiene grafica vettoriale, clipart&#10;&#10;Descrizione generata automaticamente">
            <a:extLst>
              <a:ext uri="{FF2B5EF4-FFF2-40B4-BE49-F238E27FC236}">
                <a16:creationId xmlns:a16="http://schemas.microsoft.com/office/drawing/2014/main" id="{31BB8776-E831-699B-FDAF-74F8A6C8156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-22534"/>
          <a:stretch/>
        </p:blipFill>
        <p:spPr>
          <a:xfrm>
            <a:off x="8372796" y="4324173"/>
            <a:ext cx="1351789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5D75877-DC43-81BB-47DB-889A765E51E5}"/>
              </a:ext>
            </a:extLst>
          </p:cNvPr>
          <p:cNvSpPr txBox="1"/>
          <p:nvPr/>
        </p:nvSpPr>
        <p:spPr>
          <a:xfrm>
            <a:off x="8112274" y="5738121"/>
            <a:ext cx="186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DiceBear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Avatars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A910AA-2661-2C01-DDA1-C32ED12F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649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7AB6371-3E6C-2AD4-2688-BDF6726A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Device and capabilities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2EF8B3E-436E-D98A-79BC-561F3E300933}"/>
              </a:ext>
            </a:extLst>
          </p:cNvPr>
          <p:cNvSpPr/>
          <p:nvPr/>
        </p:nvSpPr>
        <p:spPr>
          <a:xfrm>
            <a:off x="2135186" y="1222528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Support iOS/</a:t>
            </a:r>
            <a:r>
              <a:rPr lang="en-US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iPadOS</a:t>
            </a:r>
            <a:r>
              <a:rPr lang="en-US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14 and later version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A908ADC-BF45-9137-0F6C-8E58F806D137}"/>
              </a:ext>
            </a:extLst>
          </p:cNvPr>
          <p:cNvSpPr/>
          <p:nvPr/>
        </p:nvSpPr>
        <p:spPr>
          <a:xfrm>
            <a:off x="2017610" y="1124836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C6D2013-7DE4-9B35-26AF-F84D02282B87}"/>
              </a:ext>
            </a:extLst>
          </p:cNvPr>
          <p:cNvSpPr/>
          <p:nvPr/>
        </p:nvSpPr>
        <p:spPr>
          <a:xfrm>
            <a:off x="4835975" y="2434440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136F787-97D5-8AD9-497F-90598A855BAA}"/>
              </a:ext>
            </a:extLst>
          </p:cNvPr>
          <p:cNvSpPr/>
          <p:nvPr/>
        </p:nvSpPr>
        <p:spPr>
          <a:xfrm>
            <a:off x="6471567" y="2434440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D036F20-06D7-AFC3-EBED-3F4648758321}"/>
              </a:ext>
            </a:extLst>
          </p:cNvPr>
          <p:cNvSpPr/>
          <p:nvPr/>
        </p:nvSpPr>
        <p:spPr>
          <a:xfrm>
            <a:off x="6471567" y="3664145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4A863FD-3E60-7AAD-946E-4125E11622FD}"/>
              </a:ext>
            </a:extLst>
          </p:cNvPr>
          <p:cNvSpPr/>
          <p:nvPr/>
        </p:nvSpPr>
        <p:spPr>
          <a:xfrm>
            <a:off x="4835975" y="3664145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DB4F5D92-B50B-BF45-2ED4-93C52B5FDE08}"/>
              </a:ext>
            </a:extLst>
          </p:cNvPr>
          <p:cNvSpPr/>
          <p:nvPr/>
        </p:nvSpPr>
        <p:spPr>
          <a:xfrm>
            <a:off x="2168025" y="4321334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Widgets both for iPhone and iPad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4EE72864-7779-A97D-DD40-E05A31DE55B0}"/>
              </a:ext>
            </a:extLst>
          </p:cNvPr>
          <p:cNvSpPr/>
          <p:nvPr/>
        </p:nvSpPr>
        <p:spPr>
          <a:xfrm>
            <a:off x="2050449" y="4223642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25EBEAB-ACC8-235F-D5BC-D292D2415646}"/>
              </a:ext>
            </a:extLst>
          </p:cNvPr>
          <p:cNvSpPr/>
          <p:nvPr/>
        </p:nvSpPr>
        <p:spPr>
          <a:xfrm>
            <a:off x="7510515" y="1222528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iPhone portrait</a:t>
            </a:r>
          </a:p>
          <a:p>
            <a:pPr algn="ctr"/>
            <a:r>
              <a:rPr lang="en-US" b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iPad portrait and landscape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B8464795-1CC2-AAA8-BD7F-B13F20380D88}"/>
              </a:ext>
            </a:extLst>
          </p:cNvPr>
          <p:cNvSpPr/>
          <p:nvPr/>
        </p:nvSpPr>
        <p:spPr>
          <a:xfrm>
            <a:off x="7392939" y="1124836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72F3EEEC-CF96-3B78-C557-FA711E90AEB8}"/>
              </a:ext>
            </a:extLst>
          </p:cNvPr>
          <p:cNvSpPr/>
          <p:nvPr/>
        </p:nvSpPr>
        <p:spPr>
          <a:xfrm>
            <a:off x="7543354" y="4321334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Translation in English and Italian</a:t>
            </a:r>
            <a:endParaRPr lang="en-US" dirty="0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F4AADA01-E759-A7A8-4619-B89409ED4EA7}"/>
              </a:ext>
            </a:extLst>
          </p:cNvPr>
          <p:cNvSpPr/>
          <p:nvPr/>
        </p:nvSpPr>
        <p:spPr>
          <a:xfrm>
            <a:off x="7425778" y="4223642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BF3F3DEE-1B5C-2A6E-4FC1-DAD5A4E9F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466" y="3856636"/>
            <a:ext cx="420930" cy="42093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F085CA6E-3080-B0BA-F133-476F30469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5711" y="2624455"/>
            <a:ext cx="425881" cy="425881"/>
          </a:xfrm>
          <a:prstGeom prst="rect">
            <a:avLst/>
          </a:prstGeom>
        </p:spPr>
      </p:pic>
      <p:pic>
        <p:nvPicPr>
          <p:cNvPr id="27" name="Elemento grafico 26">
            <a:extLst>
              <a:ext uri="{FF2B5EF4-FFF2-40B4-BE49-F238E27FC236}">
                <a16:creationId xmlns:a16="http://schemas.microsoft.com/office/drawing/2014/main" id="{7716EDEC-FFA2-FB4F-F893-3BBB8089B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4004" y="3856636"/>
            <a:ext cx="421037" cy="421037"/>
          </a:xfrm>
          <a:prstGeom prst="rect">
            <a:avLst/>
          </a:prstGeom>
        </p:spPr>
      </p:pic>
      <p:sp>
        <p:nvSpPr>
          <p:cNvPr id="28" name="Segnaposto numero diapositiva 27">
            <a:extLst>
              <a:ext uri="{FF2B5EF4-FFF2-40B4-BE49-F238E27FC236}">
                <a16:creationId xmlns:a16="http://schemas.microsoft.com/office/drawing/2014/main" id="{C044CDA8-CF54-9C2C-09D9-FDC36BAB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30" name="Elemento grafico 29">
            <a:extLst>
              <a:ext uri="{FF2B5EF4-FFF2-40B4-BE49-F238E27FC236}">
                <a16:creationId xmlns:a16="http://schemas.microsoft.com/office/drawing/2014/main" id="{466B2DE3-D29F-C3CC-C3DF-17EF942FC4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7605" y="2624455"/>
            <a:ext cx="421791" cy="42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8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33F62617-49A1-AD24-532B-FC4F4546E4B7}"/>
              </a:ext>
            </a:extLst>
          </p:cNvPr>
          <p:cNvSpPr/>
          <p:nvPr/>
        </p:nvSpPr>
        <p:spPr>
          <a:xfrm>
            <a:off x="1150019" y="1349085"/>
            <a:ext cx="1659680" cy="4631042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180BE6-40E0-6C1A-6DC1-DB6C78CD2433}"/>
              </a:ext>
            </a:extLst>
          </p:cNvPr>
          <p:cNvSpPr/>
          <p:nvPr/>
        </p:nvSpPr>
        <p:spPr>
          <a:xfrm>
            <a:off x="1007293" y="1191885"/>
            <a:ext cx="1945133" cy="4945443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E89D3D4-9CA0-ED98-CF8B-8A767160C60D}"/>
              </a:ext>
            </a:extLst>
          </p:cNvPr>
          <p:cNvSpPr/>
          <p:nvPr/>
        </p:nvSpPr>
        <p:spPr>
          <a:xfrm>
            <a:off x="2549470" y="1655662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9D902341-8272-F68D-9301-30488CD18310}"/>
              </a:ext>
            </a:extLst>
          </p:cNvPr>
          <p:cNvSpPr/>
          <p:nvPr/>
        </p:nvSpPr>
        <p:spPr>
          <a:xfrm>
            <a:off x="2549470" y="2727409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041F5E8-5699-5D70-99DB-33E96CAD4280}"/>
              </a:ext>
            </a:extLst>
          </p:cNvPr>
          <p:cNvSpPr/>
          <p:nvPr/>
        </p:nvSpPr>
        <p:spPr>
          <a:xfrm>
            <a:off x="2549470" y="3799156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7461AF3F-393F-619C-F79F-A7E671DE7D2E}"/>
              </a:ext>
            </a:extLst>
          </p:cNvPr>
          <p:cNvSpPr/>
          <p:nvPr/>
        </p:nvSpPr>
        <p:spPr>
          <a:xfrm>
            <a:off x="2549470" y="4870903"/>
            <a:ext cx="805912" cy="805912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2A02218-6C6F-112E-F8EF-B3D5F7CC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D7553B-667D-7C74-3C16-445CE007B55E}"/>
              </a:ext>
            </a:extLst>
          </p:cNvPr>
          <p:cNvSpPr txBox="1"/>
          <p:nvPr/>
        </p:nvSpPr>
        <p:spPr>
          <a:xfrm>
            <a:off x="3516035" y="1655662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Track product price</a:t>
            </a:r>
          </a:p>
          <a:p>
            <a:r>
              <a:rPr lang="en-US" sz="14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Keep track of the price of your favourite products</a:t>
            </a: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85253182-9526-7780-6538-CF4A5F804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0123" y="1817430"/>
            <a:ext cx="484606" cy="484606"/>
          </a:xfrm>
          <a:prstGeom prst="rect">
            <a:avLst/>
          </a:prstGeom>
        </p:spPr>
      </p:pic>
      <p:pic>
        <p:nvPicPr>
          <p:cNvPr id="32" name="Elemento grafico 31">
            <a:extLst>
              <a:ext uri="{FF2B5EF4-FFF2-40B4-BE49-F238E27FC236}">
                <a16:creationId xmlns:a16="http://schemas.microsoft.com/office/drawing/2014/main" id="{BCCD7A27-0D10-3E03-F761-3B6B23DBD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108215" y="2771836"/>
            <a:ext cx="1638554" cy="1638554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5598B97E-5AB2-B126-80E5-E51543C08C86}"/>
              </a:ext>
            </a:extLst>
          </p:cNvPr>
          <p:cNvSpPr txBox="1"/>
          <p:nvPr/>
        </p:nvSpPr>
        <p:spPr>
          <a:xfrm>
            <a:off x="3516035" y="3894335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</a:p>
          <a:p>
            <a:r>
              <a:rPr lang="en-US" sz="14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Get notified when a tracked product price falls</a:t>
            </a:r>
          </a:p>
        </p:txBody>
      </p:sp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FD48E28F-3662-45A7-AF8B-9E8ABE6D9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8982" y="3974974"/>
            <a:ext cx="454274" cy="454274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5E3C27E-F785-6F26-E7EA-46BCF4D46EDE}"/>
              </a:ext>
            </a:extLst>
          </p:cNvPr>
          <p:cNvSpPr txBox="1"/>
          <p:nvPr/>
        </p:nvSpPr>
        <p:spPr>
          <a:xfrm>
            <a:off x="3516035" y="2803729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Explore</a:t>
            </a:r>
          </a:p>
          <a:p>
            <a:r>
              <a:rPr lang="en-US" sz="14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Explore products added by other users by different criteria</a:t>
            </a:r>
          </a:p>
        </p:txBody>
      </p:sp>
      <p:pic>
        <p:nvPicPr>
          <p:cNvPr id="43" name="Elemento grafico 42">
            <a:extLst>
              <a:ext uri="{FF2B5EF4-FFF2-40B4-BE49-F238E27FC236}">
                <a16:creationId xmlns:a16="http://schemas.microsoft.com/office/drawing/2014/main" id="{A23E1DEC-4ED2-6CC1-F038-D0471DA06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18123" y="2887277"/>
            <a:ext cx="468604" cy="468604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92CB6EDF-2E74-B9B7-76C2-57222E1332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76003" y="4987068"/>
            <a:ext cx="552843" cy="552843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2F48D70-52DA-C5B9-A49C-249F65FFE077}"/>
              </a:ext>
            </a:extLst>
          </p:cNvPr>
          <p:cNvSpPr txBox="1"/>
          <p:nvPr/>
        </p:nvSpPr>
        <p:spPr>
          <a:xfrm>
            <a:off x="3481915" y="4984941"/>
            <a:ext cx="72454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3F51C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Synchronization</a:t>
            </a:r>
          </a:p>
          <a:p>
            <a:r>
              <a:rPr lang="en-US" sz="14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Keep your data and preferences synced with your devices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E896AD-EE4B-D4C3-81C5-311F5DB2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453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63A9284-0C08-8CBB-F377-3F8CC601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B05F6BE-4F57-C91D-4C5D-9C9430773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implementation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B131AE8-FA89-5300-93C1-D8D8099FE80E}"/>
              </a:ext>
            </a:extLst>
          </p:cNvPr>
          <p:cNvCxnSpPr>
            <a:cxnSpLocks/>
          </p:cNvCxnSpPr>
          <p:nvPr/>
        </p:nvCxnSpPr>
        <p:spPr>
          <a:xfrm>
            <a:off x="790414" y="3429000"/>
            <a:ext cx="11183872" cy="0"/>
          </a:xfrm>
          <a:prstGeom prst="straightConnector1">
            <a:avLst/>
          </a:prstGeom>
          <a:ln w="57150" cap="rnd">
            <a:solidFill>
              <a:srgbClr val="3F3C5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>
            <a:extLst>
              <a:ext uri="{FF2B5EF4-FFF2-40B4-BE49-F238E27FC236}">
                <a16:creationId xmlns:a16="http://schemas.microsoft.com/office/drawing/2014/main" id="{94681E17-8E35-71D6-01DB-EE2786BA7FDF}"/>
              </a:ext>
            </a:extLst>
          </p:cNvPr>
          <p:cNvSpPr/>
          <p:nvPr/>
        </p:nvSpPr>
        <p:spPr>
          <a:xfrm>
            <a:off x="2491352" y="3105473"/>
            <a:ext cx="647053" cy="647053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1</a:t>
            </a:r>
            <a:endParaRPr lang="en-US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06D9D78-60D1-D9B2-BD1D-5C5D2F26E6E6}"/>
              </a:ext>
            </a:extLst>
          </p:cNvPr>
          <p:cNvSpPr/>
          <p:nvPr/>
        </p:nvSpPr>
        <p:spPr>
          <a:xfrm>
            <a:off x="1556599" y="1426589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Internationalization of Amazon website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26E445A3-A4AA-2C1C-D4E1-FED4377D037C}"/>
              </a:ext>
            </a:extLst>
          </p:cNvPr>
          <p:cNvSpPr/>
          <p:nvPr/>
        </p:nvSpPr>
        <p:spPr>
          <a:xfrm>
            <a:off x="1439023" y="1328897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E512831A-66C0-72ED-4DEF-4B7A2703F2C3}"/>
              </a:ext>
            </a:extLst>
          </p:cNvPr>
          <p:cNvSpPr/>
          <p:nvPr/>
        </p:nvSpPr>
        <p:spPr>
          <a:xfrm>
            <a:off x="4760231" y="4082561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Currencies internationalization back-end side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5C3C917A-408F-7D7D-A14D-26FD40BB3443}"/>
              </a:ext>
            </a:extLst>
          </p:cNvPr>
          <p:cNvSpPr/>
          <p:nvPr/>
        </p:nvSpPr>
        <p:spPr>
          <a:xfrm>
            <a:off x="4642655" y="3984869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8FDBD43B-55BA-40C6-6D10-819162606FD8}"/>
              </a:ext>
            </a:extLst>
          </p:cNvPr>
          <p:cNvSpPr/>
          <p:nvPr/>
        </p:nvSpPr>
        <p:spPr>
          <a:xfrm>
            <a:off x="8117531" y="1427332"/>
            <a:ext cx="2532635" cy="1359148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Improve user suggestion</a:t>
            </a:r>
          </a:p>
          <a:p>
            <a:pPr algn="ctr"/>
            <a:endParaRPr lang="en-US" sz="10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  <a:p>
            <a:pPr algn="ctr"/>
            <a:r>
              <a:rPr lang="en-US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(ML backend engine)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33661704-9700-E61D-CFB0-7A8C1A55A0B1}"/>
              </a:ext>
            </a:extLst>
          </p:cNvPr>
          <p:cNvSpPr/>
          <p:nvPr/>
        </p:nvSpPr>
        <p:spPr>
          <a:xfrm>
            <a:off x="7999955" y="1329640"/>
            <a:ext cx="2751709" cy="1556018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53C6C2-6D58-E737-42CD-968336DFC126}"/>
              </a:ext>
            </a:extLst>
          </p:cNvPr>
          <p:cNvSpPr/>
          <p:nvPr/>
        </p:nvSpPr>
        <p:spPr>
          <a:xfrm>
            <a:off x="5699234" y="3105472"/>
            <a:ext cx="647053" cy="647053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2</a:t>
            </a:r>
            <a:endParaRPr lang="en-US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F49C282F-CA2B-4881-308D-A21714AFD686}"/>
              </a:ext>
            </a:extLst>
          </p:cNvPr>
          <p:cNvSpPr/>
          <p:nvPr/>
        </p:nvSpPr>
        <p:spPr>
          <a:xfrm>
            <a:off x="9060321" y="3105471"/>
            <a:ext cx="647053" cy="647053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3</a:t>
            </a:r>
            <a:endParaRPr lang="en-US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82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C44AB29-1B85-EE06-C4B6-782D7B07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FFF5EFA-8A11-2573-E9C1-400C65263EFD}"/>
              </a:ext>
            </a:extLst>
          </p:cNvPr>
          <p:cNvSpPr/>
          <p:nvPr/>
        </p:nvSpPr>
        <p:spPr>
          <a:xfrm>
            <a:off x="829279" y="3587858"/>
            <a:ext cx="2293630" cy="2293630"/>
          </a:xfrm>
          <a:prstGeom prst="ellipse">
            <a:avLst/>
          </a:prstGeom>
          <a:solidFill>
            <a:srgbClr val="3F5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FFFF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B83F0FC-3087-73BF-9D2A-1FFD847B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732" y="3981739"/>
            <a:ext cx="1503766" cy="150376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FD62E58-230D-6BD8-2C99-BEEB24736136}"/>
              </a:ext>
            </a:extLst>
          </p:cNvPr>
          <p:cNvSpPr/>
          <p:nvPr/>
        </p:nvSpPr>
        <p:spPr>
          <a:xfrm>
            <a:off x="3122909" y="1270861"/>
            <a:ext cx="8477572" cy="2316997"/>
          </a:xfrm>
          <a:prstGeom prst="roundRect">
            <a:avLst>
              <a:gd name="adj" fmla="val 30571"/>
            </a:avLst>
          </a:prstGeom>
          <a:solidFill>
            <a:srgbClr val="FFFFFF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DEMO TIME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32630C0-F7A9-4F4C-CA0E-38783665105A}"/>
              </a:ext>
            </a:extLst>
          </p:cNvPr>
          <p:cNvSpPr/>
          <p:nvPr/>
        </p:nvSpPr>
        <p:spPr>
          <a:xfrm>
            <a:off x="2949858" y="1124835"/>
            <a:ext cx="8790107" cy="2618005"/>
          </a:xfrm>
          <a:prstGeom prst="roundRect">
            <a:avLst>
              <a:gd name="adj" fmla="val 30571"/>
            </a:avLst>
          </a:prstGeom>
          <a:noFill/>
          <a:ln w="38100">
            <a:solidFill>
              <a:srgbClr val="3F3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74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E6ECF7"/>
      </a:lt1>
      <a:dk2>
        <a:srgbClr val="3F3C53"/>
      </a:dk2>
      <a:lt2>
        <a:srgbClr val="E6ECF7"/>
      </a:lt2>
      <a:accent1>
        <a:srgbClr val="3F51C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51C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184</Words>
  <Application>Microsoft Macintosh PowerPoint</Application>
  <PresentationFormat>Widescreen</PresentationFormat>
  <Paragraphs>67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SF Pro Text</vt:lpstr>
      <vt:lpstr>SF Pro Text Light</vt:lpstr>
      <vt:lpstr>SF Pro Text Medium</vt:lpstr>
      <vt:lpstr>Tema di Office</vt:lpstr>
      <vt:lpstr>Project Presentation</vt:lpstr>
      <vt:lpstr>The team</vt:lpstr>
      <vt:lpstr>Introduction</vt:lpstr>
      <vt:lpstr>Technologies</vt:lpstr>
      <vt:lpstr>Device and capabilities</vt:lpstr>
      <vt:lpstr>Functionalities</vt:lpstr>
      <vt:lpstr>Further implementation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Matteo Visotto</dc:creator>
  <cp:lastModifiedBy>Matteo Visotto</cp:lastModifiedBy>
  <cp:revision>18</cp:revision>
  <dcterms:created xsi:type="dcterms:W3CDTF">2022-05-31T15:23:15Z</dcterms:created>
  <dcterms:modified xsi:type="dcterms:W3CDTF">2022-06-15T20:26:54Z</dcterms:modified>
</cp:coreProperties>
</file>