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90DB"/>
    <a:srgbClr val="3838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Stile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Stile medio 1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Stile medio 1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10"/>
    <p:restoredTop sz="94731"/>
  </p:normalViewPr>
  <p:slideViewPr>
    <p:cSldViewPr snapToGrid="0" snapToObjects="1">
      <p:cViewPr>
        <p:scale>
          <a:sx n="140" d="100"/>
          <a:sy n="140" d="100"/>
        </p:scale>
        <p:origin x="368"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684B9-ADD7-C348-A339-CF235DDC735C}" type="datetimeFigureOut">
              <a:rPr lang="it-IT" smtClean="0"/>
              <a:t>19/06/20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494FE8-C3A5-1D49-9777-C117519B47D9}" type="slidenum">
              <a:rPr lang="it-IT" smtClean="0"/>
              <a:t>‹N›</a:t>
            </a:fld>
            <a:endParaRPr lang="it-IT"/>
          </a:p>
        </p:txBody>
      </p:sp>
    </p:spTree>
    <p:extLst>
      <p:ext uri="{BB962C8B-B14F-4D97-AF65-F5344CB8AC3E}">
        <p14:creationId xmlns:p14="http://schemas.microsoft.com/office/powerpoint/2010/main" val="3277612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3</a:t>
            </a:fld>
            <a:endParaRPr lang="it-IT"/>
          </a:p>
        </p:txBody>
      </p:sp>
    </p:spTree>
    <p:extLst>
      <p:ext uri="{BB962C8B-B14F-4D97-AF65-F5344CB8AC3E}">
        <p14:creationId xmlns:p14="http://schemas.microsoft.com/office/powerpoint/2010/main" val="2103074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4</a:t>
            </a:fld>
            <a:endParaRPr lang="it-IT"/>
          </a:p>
        </p:txBody>
      </p:sp>
    </p:spTree>
    <p:extLst>
      <p:ext uri="{BB962C8B-B14F-4D97-AF65-F5344CB8AC3E}">
        <p14:creationId xmlns:p14="http://schemas.microsoft.com/office/powerpoint/2010/main" val="1996737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8</a:t>
            </a:fld>
            <a:endParaRPr lang="it-IT"/>
          </a:p>
        </p:txBody>
      </p:sp>
    </p:spTree>
    <p:extLst>
      <p:ext uri="{BB962C8B-B14F-4D97-AF65-F5344CB8AC3E}">
        <p14:creationId xmlns:p14="http://schemas.microsoft.com/office/powerpoint/2010/main" val="2512402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9</a:t>
            </a:fld>
            <a:endParaRPr lang="it-IT"/>
          </a:p>
        </p:txBody>
      </p:sp>
    </p:spTree>
    <p:extLst>
      <p:ext uri="{BB962C8B-B14F-4D97-AF65-F5344CB8AC3E}">
        <p14:creationId xmlns:p14="http://schemas.microsoft.com/office/powerpoint/2010/main" val="4025473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10</a:t>
            </a:fld>
            <a:endParaRPr lang="it-IT"/>
          </a:p>
        </p:txBody>
      </p:sp>
    </p:spTree>
    <p:extLst>
      <p:ext uri="{BB962C8B-B14F-4D97-AF65-F5344CB8AC3E}">
        <p14:creationId xmlns:p14="http://schemas.microsoft.com/office/powerpoint/2010/main" val="2466938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11</a:t>
            </a:fld>
            <a:endParaRPr lang="it-IT"/>
          </a:p>
        </p:txBody>
      </p:sp>
    </p:spTree>
    <p:extLst>
      <p:ext uri="{BB962C8B-B14F-4D97-AF65-F5344CB8AC3E}">
        <p14:creationId xmlns:p14="http://schemas.microsoft.com/office/powerpoint/2010/main" val="1112419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13</a:t>
            </a:fld>
            <a:endParaRPr lang="it-IT"/>
          </a:p>
        </p:txBody>
      </p:sp>
    </p:spTree>
    <p:extLst>
      <p:ext uri="{BB962C8B-B14F-4D97-AF65-F5344CB8AC3E}">
        <p14:creationId xmlns:p14="http://schemas.microsoft.com/office/powerpoint/2010/main" val="45714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17</a:t>
            </a:fld>
            <a:endParaRPr lang="it-IT"/>
          </a:p>
        </p:txBody>
      </p:sp>
    </p:spTree>
    <p:extLst>
      <p:ext uri="{BB962C8B-B14F-4D97-AF65-F5344CB8AC3E}">
        <p14:creationId xmlns:p14="http://schemas.microsoft.com/office/powerpoint/2010/main" val="3102052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44CFD342-E72E-8344-9C65-A262D4B5BD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38BC3C3-EC7B-B24A-98B0-7475917AC26F}"/>
              </a:ext>
            </a:extLst>
          </p:cNvPr>
          <p:cNvSpPr>
            <a:spLocks noGrp="1"/>
          </p:cNvSpPr>
          <p:nvPr>
            <p:ph type="dt" sz="half" idx="10"/>
          </p:nvPr>
        </p:nvSpPr>
        <p:spPr/>
        <p:txBody>
          <a:bodyPr/>
          <a:lstStyle/>
          <a:p>
            <a:fld id="{2A12A1A8-2FB2-0043-B871-82F83EC72A7D}" type="datetimeFigureOut">
              <a:rPr lang="it-IT" smtClean="0"/>
              <a:t>19/06/20</a:t>
            </a:fld>
            <a:endParaRPr lang="it-IT"/>
          </a:p>
        </p:txBody>
      </p:sp>
      <p:sp>
        <p:nvSpPr>
          <p:cNvPr id="5" name="Segnaposto piè di pagina 4">
            <a:extLst>
              <a:ext uri="{FF2B5EF4-FFF2-40B4-BE49-F238E27FC236}">
                <a16:creationId xmlns:a16="http://schemas.microsoft.com/office/drawing/2014/main" id="{C6E38FCB-7488-8C4F-938C-AC1B757B3B3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2161D49-83E9-9E46-8948-81924037D4B0}"/>
              </a:ext>
            </a:extLst>
          </p:cNvPr>
          <p:cNvSpPr>
            <a:spLocks noGrp="1"/>
          </p:cNvSpPr>
          <p:nvPr>
            <p:ph type="sldNum" sz="quarter" idx="12"/>
          </p:nvPr>
        </p:nvSpPr>
        <p:spPr/>
        <p:txBody>
          <a:bodyPr/>
          <a:lstStyle/>
          <a:p>
            <a:fld id="{8EF2499D-F002-C04D-864E-3A60D86B1379}" type="slidenum">
              <a:rPr lang="it-IT" smtClean="0"/>
              <a:t>‹N›</a:t>
            </a:fld>
            <a:endParaRPr lang="it-IT"/>
          </a:p>
        </p:txBody>
      </p:sp>
      <p:sp>
        <p:nvSpPr>
          <p:cNvPr id="7" name="Titolo 6">
            <a:extLst>
              <a:ext uri="{FF2B5EF4-FFF2-40B4-BE49-F238E27FC236}">
                <a16:creationId xmlns:a16="http://schemas.microsoft.com/office/drawing/2014/main" id="{000E9E8D-6F8A-0543-AFC5-2D63ACEEB83F}"/>
              </a:ext>
            </a:extLst>
          </p:cNvPr>
          <p:cNvSpPr>
            <a:spLocks noGrp="1"/>
          </p:cNvSpPr>
          <p:nvPr>
            <p:ph type="title"/>
          </p:nvPr>
        </p:nvSpPr>
        <p:spPr/>
        <p:txBody>
          <a:bodyPr/>
          <a:lstStyle/>
          <a:p>
            <a:r>
              <a:rPr lang="it-IT"/>
              <a:t>Fare clic per modificare lo stile del titolo dello schema</a:t>
            </a:r>
          </a:p>
        </p:txBody>
      </p:sp>
    </p:spTree>
    <p:extLst>
      <p:ext uri="{BB962C8B-B14F-4D97-AF65-F5344CB8AC3E}">
        <p14:creationId xmlns:p14="http://schemas.microsoft.com/office/powerpoint/2010/main" val="3193004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E67D64-6765-CB45-85AC-93F46BF1C3A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0D8AF00-8D8C-3045-BCC8-7BD2B091FA0C}"/>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3338AF9-F666-BA40-BC68-85E4A2528F61}"/>
              </a:ext>
            </a:extLst>
          </p:cNvPr>
          <p:cNvSpPr>
            <a:spLocks noGrp="1"/>
          </p:cNvSpPr>
          <p:nvPr>
            <p:ph type="dt" sz="half" idx="10"/>
          </p:nvPr>
        </p:nvSpPr>
        <p:spPr/>
        <p:txBody>
          <a:bodyPr/>
          <a:lstStyle/>
          <a:p>
            <a:fld id="{2A12A1A8-2FB2-0043-B871-82F83EC72A7D}" type="datetimeFigureOut">
              <a:rPr lang="it-IT" smtClean="0"/>
              <a:t>19/06/20</a:t>
            </a:fld>
            <a:endParaRPr lang="it-IT"/>
          </a:p>
        </p:txBody>
      </p:sp>
      <p:sp>
        <p:nvSpPr>
          <p:cNvPr id="5" name="Segnaposto piè di pagina 4">
            <a:extLst>
              <a:ext uri="{FF2B5EF4-FFF2-40B4-BE49-F238E27FC236}">
                <a16:creationId xmlns:a16="http://schemas.microsoft.com/office/drawing/2014/main" id="{8C27630C-057D-BE40-A1FC-3EB968AFF51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A84D2EA-0514-F64C-9246-9304D1950F63}"/>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1866523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D2AEA97-7AD2-AD4F-9D10-810F0564C2F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2504850-0C5D-674B-9D88-28E9C7F4C18F}"/>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C0D427A-09E0-8548-BAEF-4BC7F6066551}"/>
              </a:ext>
            </a:extLst>
          </p:cNvPr>
          <p:cNvSpPr>
            <a:spLocks noGrp="1"/>
          </p:cNvSpPr>
          <p:nvPr>
            <p:ph type="dt" sz="half" idx="10"/>
          </p:nvPr>
        </p:nvSpPr>
        <p:spPr/>
        <p:txBody>
          <a:bodyPr/>
          <a:lstStyle/>
          <a:p>
            <a:fld id="{2A12A1A8-2FB2-0043-B871-82F83EC72A7D}" type="datetimeFigureOut">
              <a:rPr lang="it-IT" smtClean="0"/>
              <a:t>19/06/20</a:t>
            </a:fld>
            <a:endParaRPr lang="it-IT"/>
          </a:p>
        </p:txBody>
      </p:sp>
      <p:sp>
        <p:nvSpPr>
          <p:cNvPr id="5" name="Segnaposto piè di pagina 4">
            <a:extLst>
              <a:ext uri="{FF2B5EF4-FFF2-40B4-BE49-F238E27FC236}">
                <a16:creationId xmlns:a16="http://schemas.microsoft.com/office/drawing/2014/main" id="{25974CA7-68B9-DE4B-8A8C-F6E71D36EFA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C99BBF9-22A9-B740-B87C-49105CBC4E56}"/>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424849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843CAE-36A1-1142-AFBC-4876636E43A5}"/>
              </a:ext>
            </a:extLst>
          </p:cNvPr>
          <p:cNvSpPr>
            <a:spLocks noGrp="1"/>
          </p:cNvSpPr>
          <p:nvPr>
            <p:ph type="title"/>
          </p:nvPr>
        </p:nvSpPr>
        <p:spPr>
          <a:xfrm>
            <a:off x="2352584" y="107348"/>
            <a:ext cx="9721048" cy="681037"/>
          </a:xfrm>
        </p:spPr>
        <p:txBody>
          <a:bodyPr/>
          <a:lstStyle>
            <a:lvl1pPr>
              <a:defRPr>
                <a:solidFill>
                  <a:schemeClr val="bg1"/>
                </a:solidFill>
              </a:defRPr>
            </a:lvl1pPr>
          </a:lstStyle>
          <a:p>
            <a:r>
              <a:rPr lang="it-IT" dirty="0"/>
              <a:t>Fare clic per modificare lo stile del titolo</a:t>
            </a:r>
          </a:p>
        </p:txBody>
      </p:sp>
      <p:sp>
        <p:nvSpPr>
          <p:cNvPr id="3" name="Segnaposto contenuto 2">
            <a:extLst>
              <a:ext uri="{FF2B5EF4-FFF2-40B4-BE49-F238E27FC236}">
                <a16:creationId xmlns:a16="http://schemas.microsoft.com/office/drawing/2014/main" id="{442E4378-D47E-9D4D-8AC4-E51B5005107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B08F253-3D1A-F846-8072-9BC8822E4BB5}"/>
              </a:ext>
            </a:extLst>
          </p:cNvPr>
          <p:cNvSpPr>
            <a:spLocks noGrp="1"/>
          </p:cNvSpPr>
          <p:nvPr>
            <p:ph type="dt" sz="half" idx="10"/>
          </p:nvPr>
        </p:nvSpPr>
        <p:spPr/>
        <p:txBody>
          <a:bodyPr/>
          <a:lstStyle/>
          <a:p>
            <a:fld id="{2A12A1A8-2FB2-0043-B871-82F83EC72A7D}" type="datetimeFigureOut">
              <a:rPr lang="it-IT" smtClean="0"/>
              <a:t>19/06/20</a:t>
            </a:fld>
            <a:endParaRPr lang="it-IT"/>
          </a:p>
        </p:txBody>
      </p:sp>
      <p:sp>
        <p:nvSpPr>
          <p:cNvPr id="5" name="Segnaposto piè di pagina 4">
            <a:extLst>
              <a:ext uri="{FF2B5EF4-FFF2-40B4-BE49-F238E27FC236}">
                <a16:creationId xmlns:a16="http://schemas.microsoft.com/office/drawing/2014/main" id="{6A2CBDCB-F8A2-2D4D-8B28-78D8165234F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AC21ADA-9B5A-7C4E-9B58-F668FD7B1533}"/>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3162200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3A7108-32A1-4140-9B2A-B96089AFD78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3BF6D90-920F-6F4B-B28B-10CACBC331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E5E447C-7F57-114B-9530-53B6A5B65315}"/>
              </a:ext>
            </a:extLst>
          </p:cNvPr>
          <p:cNvSpPr>
            <a:spLocks noGrp="1"/>
          </p:cNvSpPr>
          <p:nvPr>
            <p:ph type="dt" sz="half" idx="10"/>
          </p:nvPr>
        </p:nvSpPr>
        <p:spPr/>
        <p:txBody>
          <a:bodyPr/>
          <a:lstStyle/>
          <a:p>
            <a:fld id="{2A12A1A8-2FB2-0043-B871-82F83EC72A7D}" type="datetimeFigureOut">
              <a:rPr lang="it-IT" smtClean="0"/>
              <a:t>19/06/20</a:t>
            </a:fld>
            <a:endParaRPr lang="it-IT"/>
          </a:p>
        </p:txBody>
      </p:sp>
      <p:sp>
        <p:nvSpPr>
          <p:cNvPr id="5" name="Segnaposto piè di pagina 4">
            <a:extLst>
              <a:ext uri="{FF2B5EF4-FFF2-40B4-BE49-F238E27FC236}">
                <a16:creationId xmlns:a16="http://schemas.microsoft.com/office/drawing/2014/main" id="{20BA5CAE-4438-5745-82D9-A125B713E80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845F0CB-B63F-A449-98DD-E38C3FDECBAD}"/>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3790852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95E449-24AF-2949-A9FA-47B71A750CC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55B728F-B8D2-3844-848E-BEDFAC765BD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3F1192D-215A-7D44-AA01-BEEFE98EFE5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5E0F5F7C-6E13-B74F-BA1A-2A6D6B1634F1}"/>
              </a:ext>
            </a:extLst>
          </p:cNvPr>
          <p:cNvSpPr>
            <a:spLocks noGrp="1"/>
          </p:cNvSpPr>
          <p:nvPr>
            <p:ph type="dt" sz="half" idx="10"/>
          </p:nvPr>
        </p:nvSpPr>
        <p:spPr/>
        <p:txBody>
          <a:bodyPr/>
          <a:lstStyle/>
          <a:p>
            <a:fld id="{2A12A1A8-2FB2-0043-B871-82F83EC72A7D}" type="datetimeFigureOut">
              <a:rPr lang="it-IT" smtClean="0"/>
              <a:t>19/06/20</a:t>
            </a:fld>
            <a:endParaRPr lang="it-IT"/>
          </a:p>
        </p:txBody>
      </p:sp>
      <p:sp>
        <p:nvSpPr>
          <p:cNvPr id="6" name="Segnaposto piè di pagina 5">
            <a:extLst>
              <a:ext uri="{FF2B5EF4-FFF2-40B4-BE49-F238E27FC236}">
                <a16:creationId xmlns:a16="http://schemas.microsoft.com/office/drawing/2014/main" id="{30596DF0-E111-6346-901B-F616360EFA8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971E1D6-2478-CA48-A097-EC565D67FDF4}"/>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2153861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F1CE89-90BD-504F-8E69-5B14E04CE58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BE34080-7C80-3F42-B4EE-3FC65B8884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DF54688-CBDC-9845-9CAE-B8868D3ACD7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B9EC80E-0E72-1045-98A7-F3AF97FCFF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DB9C30D1-822B-474C-98C1-B428ADD9B7B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2BB60692-7AF5-5A49-90B4-37DABBA8ADE9}"/>
              </a:ext>
            </a:extLst>
          </p:cNvPr>
          <p:cNvSpPr>
            <a:spLocks noGrp="1"/>
          </p:cNvSpPr>
          <p:nvPr>
            <p:ph type="dt" sz="half" idx="10"/>
          </p:nvPr>
        </p:nvSpPr>
        <p:spPr/>
        <p:txBody>
          <a:bodyPr/>
          <a:lstStyle/>
          <a:p>
            <a:fld id="{2A12A1A8-2FB2-0043-B871-82F83EC72A7D}" type="datetimeFigureOut">
              <a:rPr lang="it-IT" smtClean="0"/>
              <a:t>19/06/20</a:t>
            </a:fld>
            <a:endParaRPr lang="it-IT"/>
          </a:p>
        </p:txBody>
      </p:sp>
      <p:sp>
        <p:nvSpPr>
          <p:cNvPr id="8" name="Segnaposto piè di pagina 7">
            <a:extLst>
              <a:ext uri="{FF2B5EF4-FFF2-40B4-BE49-F238E27FC236}">
                <a16:creationId xmlns:a16="http://schemas.microsoft.com/office/drawing/2014/main" id="{55475C4A-B935-0549-9019-D084CB56EF4C}"/>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8AB29050-66E6-134B-9836-EFB1D93ED3B5}"/>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1828535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980B80-CAE0-2049-BB3D-92C6BF8B7B7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18851E4-CB0A-9845-A372-235C7725F915}"/>
              </a:ext>
            </a:extLst>
          </p:cNvPr>
          <p:cNvSpPr>
            <a:spLocks noGrp="1"/>
          </p:cNvSpPr>
          <p:nvPr>
            <p:ph type="dt" sz="half" idx="10"/>
          </p:nvPr>
        </p:nvSpPr>
        <p:spPr/>
        <p:txBody>
          <a:bodyPr/>
          <a:lstStyle/>
          <a:p>
            <a:fld id="{2A12A1A8-2FB2-0043-B871-82F83EC72A7D}" type="datetimeFigureOut">
              <a:rPr lang="it-IT" smtClean="0"/>
              <a:t>19/06/20</a:t>
            </a:fld>
            <a:endParaRPr lang="it-IT"/>
          </a:p>
        </p:txBody>
      </p:sp>
      <p:sp>
        <p:nvSpPr>
          <p:cNvPr id="4" name="Segnaposto piè di pagina 3">
            <a:extLst>
              <a:ext uri="{FF2B5EF4-FFF2-40B4-BE49-F238E27FC236}">
                <a16:creationId xmlns:a16="http://schemas.microsoft.com/office/drawing/2014/main" id="{A933B027-DDEB-FE49-BBEB-EF861FDB12A9}"/>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B1C84F3E-6EB1-FA45-910E-A12E8DC68C1D}"/>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192537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E5040AC-1278-2B45-8B2B-4582508F8A42}"/>
              </a:ext>
            </a:extLst>
          </p:cNvPr>
          <p:cNvSpPr>
            <a:spLocks noGrp="1"/>
          </p:cNvSpPr>
          <p:nvPr>
            <p:ph type="dt" sz="half" idx="10"/>
          </p:nvPr>
        </p:nvSpPr>
        <p:spPr/>
        <p:txBody>
          <a:bodyPr/>
          <a:lstStyle/>
          <a:p>
            <a:fld id="{2A12A1A8-2FB2-0043-B871-82F83EC72A7D}" type="datetimeFigureOut">
              <a:rPr lang="it-IT" smtClean="0"/>
              <a:t>19/06/20</a:t>
            </a:fld>
            <a:endParaRPr lang="it-IT"/>
          </a:p>
        </p:txBody>
      </p:sp>
      <p:sp>
        <p:nvSpPr>
          <p:cNvPr id="3" name="Segnaposto piè di pagina 2">
            <a:extLst>
              <a:ext uri="{FF2B5EF4-FFF2-40B4-BE49-F238E27FC236}">
                <a16:creationId xmlns:a16="http://schemas.microsoft.com/office/drawing/2014/main" id="{71618556-5017-2F4F-A78F-22DE3BDB4ED8}"/>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46868AF-7028-674E-8823-788A1991488E}"/>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88908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DAA447-D25C-6C44-8AAA-44A8E7C02BA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B22E10E-7977-684A-B7A6-4429DB28CC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87FF119D-20B9-164F-BD27-AFF6D2834A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2937F3E-1B4A-DB43-90A7-2FA606249DF4}"/>
              </a:ext>
            </a:extLst>
          </p:cNvPr>
          <p:cNvSpPr>
            <a:spLocks noGrp="1"/>
          </p:cNvSpPr>
          <p:nvPr>
            <p:ph type="dt" sz="half" idx="10"/>
          </p:nvPr>
        </p:nvSpPr>
        <p:spPr/>
        <p:txBody>
          <a:bodyPr/>
          <a:lstStyle/>
          <a:p>
            <a:fld id="{2A12A1A8-2FB2-0043-B871-82F83EC72A7D}" type="datetimeFigureOut">
              <a:rPr lang="it-IT" smtClean="0"/>
              <a:t>19/06/20</a:t>
            </a:fld>
            <a:endParaRPr lang="it-IT"/>
          </a:p>
        </p:txBody>
      </p:sp>
      <p:sp>
        <p:nvSpPr>
          <p:cNvPr id="6" name="Segnaposto piè di pagina 5">
            <a:extLst>
              <a:ext uri="{FF2B5EF4-FFF2-40B4-BE49-F238E27FC236}">
                <a16:creationId xmlns:a16="http://schemas.microsoft.com/office/drawing/2014/main" id="{25CB5BEF-521B-BE4F-8669-D40AA754910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9F327FC-4E35-1440-9FFF-BB34F9704D82}"/>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2829768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1F36B5-DF11-D047-A39C-2DF39C9D65A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BDDBCBC3-4993-6949-B178-9373BFD60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BF54B201-B029-8A46-A51B-D3149774CC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8434EC6-1FE1-EB44-BB6C-066886231DB2}"/>
              </a:ext>
            </a:extLst>
          </p:cNvPr>
          <p:cNvSpPr>
            <a:spLocks noGrp="1"/>
          </p:cNvSpPr>
          <p:nvPr>
            <p:ph type="dt" sz="half" idx="10"/>
          </p:nvPr>
        </p:nvSpPr>
        <p:spPr/>
        <p:txBody>
          <a:bodyPr/>
          <a:lstStyle/>
          <a:p>
            <a:fld id="{2A12A1A8-2FB2-0043-B871-82F83EC72A7D}" type="datetimeFigureOut">
              <a:rPr lang="it-IT" smtClean="0"/>
              <a:t>19/06/20</a:t>
            </a:fld>
            <a:endParaRPr lang="it-IT"/>
          </a:p>
        </p:txBody>
      </p:sp>
      <p:sp>
        <p:nvSpPr>
          <p:cNvPr id="6" name="Segnaposto piè di pagina 5">
            <a:extLst>
              <a:ext uri="{FF2B5EF4-FFF2-40B4-BE49-F238E27FC236}">
                <a16:creationId xmlns:a16="http://schemas.microsoft.com/office/drawing/2014/main" id="{3D8D3CA4-3BC3-B14C-B503-C598EFF9AAE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9F5CE53-C0CD-BB41-9A10-4BB53D581384}"/>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2509307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23932F2-9AE5-4A46-9DA4-575F21A1D0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BF097B5-3AD7-5E43-A5D6-46D8B46F35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9E2A2DA-7140-0948-BDCF-B597774ED9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2A1A8-2FB2-0043-B871-82F83EC72A7D}" type="datetimeFigureOut">
              <a:rPr lang="it-IT" smtClean="0"/>
              <a:t>19/06/20</a:t>
            </a:fld>
            <a:endParaRPr lang="it-IT"/>
          </a:p>
        </p:txBody>
      </p:sp>
      <p:sp>
        <p:nvSpPr>
          <p:cNvPr id="5" name="Segnaposto piè di pagina 4">
            <a:extLst>
              <a:ext uri="{FF2B5EF4-FFF2-40B4-BE49-F238E27FC236}">
                <a16:creationId xmlns:a16="http://schemas.microsoft.com/office/drawing/2014/main" id="{23596CAC-D0A5-0F49-8A33-70208C7C84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66F53163-0ADA-894E-B497-983232F4E1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2499D-F002-C04D-864E-3A60D86B1379}" type="slidenum">
              <a:rPr lang="it-IT" smtClean="0"/>
              <a:t>‹N›</a:t>
            </a:fld>
            <a:endParaRPr lang="it-IT"/>
          </a:p>
        </p:txBody>
      </p:sp>
      <p:sp>
        <p:nvSpPr>
          <p:cNvPr id="7" name="Rettangolo con angoli arrotondati 6">
            <a:extLst>
              <a:ext uri="{FF2B5EF4-FFF2-40B4-BE49-F238E27FC236}">
                <a16:creationId xmlns:a16="http://schemas.microsoft.com/office/drawing/2014/main" id="{03163FB0-3D47-3C4F-A89A-02620CEBBDEA}"/>
              </a:ext>
            </a:extLst>
          </p:cNvPr>
          <p:cNvSpPr/>
          <p:nvPr userDrawn="1"/>
        </p:nvSpPr>
        <p:spPr>
          <a:xfrm>
            <a:off x="103573" y="113783"/>
            <a:ext cx="11984854" cy="656948"/>
          </a:xfrm>
          <a:prstGeom prst="roundRect">
            <a:avLst/>
          </a:prstGeom>
          <a:solidFill>
            <a:srgbClr val="3838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con angoli arrotondati 7">
            <a:extLst>
              <a:ext uri="{FF2B5EF4-FFF2-40B4-BE49-F238E27FC236}">
                <a16:creationId xmlns:a16="http://schemas.microsoft.com/office/drawing/2014/main" id="{F7802BFA-7185-E24B-986F-02C0B13153B0}"/>
              </a:ext>
            </a:extLst>
          </p:cNvPr>
          <p:cNvSpPr/>
          <p:nvPr userDrawn="1"/>
        </p:nvSpPr>
        <p:spPr>
          <a:xfrm>
            <a:off x="94048" y="109329"/>
            <a:ext cx="2015231" cy="720718"/>
          </a:xfrm>
          <a:prstGeom prst="roundRect">
            <a:avLst/>
          </a:prstGeom>
          <a:solidFill>
            <a:srgbClr val="2F90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Gestione riunioni</a:t>
            </a:r>
          </a:p>
        </p:txBody>
      </p:sp>
    </p:spTree>
    <p:extLst>
      <p:ext uri="{BB962C8B-B14F-4D97-AF65-F5344CB8AC3E}">
        <p14:creationId xmlns:p14="http://schemas.microsoft.com/office/powerpoint/2010/main" val="2494079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114E7B-28CC-4249-AF12-E33BF20DD1D7}"/>
              </a:ext>
            </a:extLst>
          </p:cNvPr>
          <p:cNvSpPr>
            <a:spLocks noGrp="1"/>
          </p:cNvSpPr>
          <p:nvPr>
            <p:ph type="ctrTitle"/>
          </p:nvPr>
        </p:nvSpPr>
        <p:spPr>
          <a:xfrm>
            <a:off x="1524000" y="1122363"/>
            <a:ext cx="9144000" cy="2387600"/>
          </a:xfrm>
        </p:spPr>
        <p:txBody>
          <a:bodyPr>
            <a:normAutofit/>
          </a:bodyPr>
          <a:lstStyle/>
          <a:p>
            <a:pPr algn="ctr"/>
            <a:r>
              <a:rPr lang="it-IT" sz="5400" dirty="0"/>
              <a:t>Gestione di Riunioni</a:t>
            </a:r>
            <a:br>
              <a:rPr lang="it-IT" dirty="0"/>
            </a:br>
            <a:r>
              <a:rPr lang="it-IT" sz="4000" dirty="0"/>
              <a:t>Versione architettura </a:t>
            </a:r>
            <a:r>
              <a:rPr lang="it-IT" sz="4000" dirty="0" err="1"/>
              <a:t>client-server</a:t>
            </a:r>
            <a:endParaRPr lang="it-IT" dirty="0"/>
          </a:p>
        </p:txBody>
      </p:sp>
      <p:sp>
        <p:nvSpPr>
          <p:cNvPr id="3" name="Sottotitolo 2">
            <a:extLst>
              <a:ext uri="{FF2B5EF4-FFF2-40B4-BE49-F238E27FC236}">
                <a16:creationId xmlns:a16="http://schemas.microsoft.com/office/drawing/2014/main" id="{369EE833-E666-6948-8721-A9C3979CD1B8}"/>
              </a:ext>
            </a:extLst>
          </p:cNvPr>
          <p:cNvSpPr>
            <a:spLocks noGrp="1"/>
          </p:cNvSpPr>
          <p:nvPr>
            <p:ph type="subTitle" idx="1"/>
          </p:nvPr>
        </p:nvSpPr>
        <p:spPr/>
        <p:txBody>
          <a:bodyPr/>
          <a:lstStyle/>
          <a:p>
            <a:r>
              <a:rPr lang="it-IT" dirty="0"/>
              <a:t>Esame Tecnologie Informatiche per il WEB</a:t>
            </a:r>
          </a:p>
          <a:p>
            <a:r>
              <a:rPr lang="it-IT" dirty="0"/>
              <a:t>Svolto da: Silvia Maria Talenti, Alessandro Villa, Matteo Visotto</a:t>
            </a:r>
          </a:p>
        </p:txBody>
      </p:sp>
    </p:spTree>
    <p:extLst>
      <p:ext uri="{BB962C8B-B14F-4D97-AF65-F5344CB8AC3E}">
        <p14:creationId xmlns:p14="http://schemas.microsoft.com/office/powerpoint/2010/main" val="3129373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B787A0-124D-7B4F-B04D-4449BA55AC96}"/>
              </a:ext>
            </a:extLst>
          </p:cNvPr>
          <p:cNvSpPr>
            <a:spLocks noGrp="1"/>
          </p:cNvSpPr>
          <p:nvPr>
            <p:ph type="title"/>
          </p:nvPr>
        </p:nvSpPr>
        <p:spPr/>
        <p:txBody>
          <a:bodyPr>
            <a:normAutofit fontScale="90000"/>
          </a:bodyPr>
          <a:lstStyle/>
          <a:p>
            <a:r>
              <a:rPr lang="it-IT" dirty="0"/>
              <a:t>Application design (3)</a:t>
            </a:r>
          </a:p>
        </p:txBody>
      </p:sp>
      <p:sp>
        <p:nvSpPr>
          <p:cNvPr id="4" name="Rettangolo 3">
            <a:extLst>
              <a:ext uri="{FF2B5EF4-FFF2-40B4-BE49-F238E27FC236}">
                <a16:creationId xmlns:a16="http://schemas.microsoft.com/office/drawing/2014/main" id="{A7DF5A0C-099F-9B46-84D1-F3C7D5A7E1D9}"/>
              </a:ext>
            </a:extLst>
          </p:cNvPr>
          <p:cNvSpPr/>
          <p:nvPr/>
        </p:nvSpPr>
        <p:spPr>
          <a:xfrm>
            <a:off x="138466" y="1892808"/>
            <a:ext cx="9892502" cy="471830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sp>
        <p:nvSpPr>
          <p:cNvPr id="5" name="CasellaDiTesto 4">
            <a:extLst>
              <a:ext uri="{FF2B5EF4-FFF2-40B4-BE49-F238E27FC236}">
                <a16:creationId xmlns:a16="http://schemas.microsoft.com/office/drawing/2014/main" id="{CC182E7B-7CB6-2148-974A-A549D4C2F13E}"/>
              </a:ext>
            </a:extLst>
          </p:cNvPr>
          <p:cNvSpPr txBox="1"/>
          <p:nvPr/>
        </p:nvSpPr>
        <p:spPr>
          <a:xfrm>
            <a:off x="138466" y="1887674"/>
            <a:ext cx="790601" cy="369332"/>
          </a:xfrm>
          <a:prstGeom prst="rect">
            <a:avLst/>
          </a:prstGeom>
          <a:noFill/>
        </p:spPr>
        <p:txBody>
          <a:bodyPr wrap="none" rtlCol="0">
            <a:spAutoFit/>
          </a:bodyPr>
          <a:lstStyle/>
          <a:p>
            <a:r>
              <a:rPr lang="it-IT" dirty="0"/>
              <a:t>HOME</a:t>
            </a:r>
          </a:p>
        </p:txBody>
      </p:sp>
      <p:sp>
        <p:nvSpPr>
          <p:cNvPr id="6" name="Rettangolo con angoli arrotondati 5">
            <a:extLst>
              <a:ext uri="{FF2B5EF4-FFF2-40B4-BE49-F238E27FC236}">
                <a16:creationId xmlns:a16="http://schemas.microsoft.com/office/drawing/2014/main" id="{177C038A-DBA1-B049-93C3-A3A7FC852576}"/>
              </a:ext>
            </a:extLst>
          </p:cNvPr>
          <p:cNvSpPr/>
          <p:nvPr/>
        </p:nvSpPr>
        <p:spPr>
          <a:xfrm>
            <a:off x="322616" y="2317468"/>
            <a:ext cx="2029968" cy="112744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:List</a:t>
            </a:r>
          </a:p>
          <a:p>
            <a:pPr algn="ctr"/>
            <a:r>
              <a:rPr lang="it-IT" dirty="0"/>
              <a:t>[</a:t>
            </a:r>
            <a:r>
              <a:rPr lang="it-IT" dirty="0" err="1"/>
              <a:t>databinding</a:t>
            </a:r>
            <a:r>
              <a:rPr lang="it-IT" dirty="0"/>
              <a:t>: </a:t>
            </a:r>
            <a:r>
              <a:rPr lang="it-IT" dirty="0" err="1"/>
              <a:t>myMeetings</a:t>
            </a:r>
            <a:r>
              <a:rPr lang="it-IT" dirty="0"/>
              <a:t>]</a:t>
            </a:r>
          </a:p>
        </p:txBody>
      </p:sp>
      <p:sp>
        <p:nvSpPr>
          <p:cNvPr id="8" name="Parallelogramma 7">
            <a:extLst>
              <a:ext uri="{FF2B5EF4-FFF2-40B4-BE49-F238E27FC236}">
                <a16:creationId xmlns:a16="http://schemas.microsoft.com/office/drawing/2014/main" id="{5FEA6C5F-1C57-7142-93F7-72269F158C24}"/>
              </a:ext>
            </a:extLst>
          </p:cNvPr>
          <p:cNvSpPr/>
          <p:nvPr/>
        </p:nvSpPr>
        <p:spPr>
          <a:xfrm>
            <a:off x="391278" y="1043411"/>
            <a:ext cx="1642506" cy="718280"/>
          </a:xfrm>
          <a:prstGeom prst="parallelogram">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Get</a:t>
            </a:r>
            <a:r>
              <a:rPr lang="it-IT" dirty="0"/>
              <a:t> My </a:t>
            </a:r>
            <a:r>
              <a:rPr lang="it-IT" dirty="0" err="1"/>
              <a:t>Meetings</a:t>
            </a:r>
            <a:endParaRPr lang="it-IT" dirty="0"/>
          </a:p>
        </p:txBody>
      </p:sp>
      <p:cxnSp>
        <p:nvCxnSpPr>
          <p:cNvPr id="10" name="Connettore 2 9">
            <a:extLst>
              <a:ext uri="{FF2B5EF4-FFF2-40B4-BE49-F238E27FC236}">
                <a16:creationId xmlns:a16="http://schemas.microsoft.com/office/drawing/2014/main" id="{B44D9D1C-D321-D040-9E0A-E41239C6659B}"/>
              </a:ext>
            </a:extLst>
          </p:cNvPr>
          <p:cNvCxnSpPr>
            <a:cxnSpLocks/>
          </p:cNvCxnSpPr>
          <p:nvPr/>
        </p:nvCxnSpPr>
        <p:spPr>
          <a:xfrm>
            <a:off x="7725038" y="4644803"/>
            <a:ext cx="0" cy="667688"/>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15" name="Connettore 1 14">
            <a:extLst>
              <a:ext uri="{FF2B5EF4-FFF2-40B4-BE49-F238E27FC236}">
                <a16:creationId xmlns:a16="http://schemas.microsoft.com/office/drawing/2014/main" id="{7BBA708B-68CF-8F42-84A5-AB2B93BB64E9}"/>
              </a:ext>
            </a:extLst>
          </p:cNvPr>
          <p:cNvCxnSpPr>
            <a:cxnSpLocks/>
            <a:stCxn id="3" idx="2"/>
            <a:endCxn id="8" idx="2"/>
          </p:cNvCxnSpPr>
          <p:nvPr/>
        </p:nvCxnSpPr>
        <p:spPr>
          <a:xfrm flipH="1">
            <a:off x="1943999" y="1169420"/>
            <a:ext cx="490312" cy="233131"/>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ttangolo con angoli arrotondati 23">
            <a:extLst>
              <a:ext uri="{FF2B5EF4-FFF2-40B4-BE49-F238E27FC236}">
                <a16:creationId xmlns:a16="http://schemas.microsoft.com/office/drawing/2014/main" id="{4BC325E9-19FD-814F-952F-F789AD382804}"/>
              </a:ext>
            </a:extLst>
          </p:cNvPr>
          <p:cNvSpPr/>
          <p:nvPr/>
        </p:nvSpPr>
        <p:spPr>
          <a:xfrm>
            <a:off x="2586621" y="2323880"/>
            <a:ext cx="2097777" cy="112744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:List</a:t>
            </a:r>
          </a:p>
          <a:p>
            <a:pPr algn="ctr"/>
            <a:r>
              <a:rPr lang="it-IT" dirty="0"/>
              <a:t>[</a:t>
            </a:r>
            <a:r>
              <a:rPr lang="it-IT" dirty="0" err="1"/>
              <a:t>databinding</a:t>
            </a:r>
            <a:r>
              <a:rPr lang="it-IT" dirty="0"/>
              <a:t>: </a:t>
            </a:r>
            <a:r>
              <a:rPr lang="it-IT" dirty="0" err="1"/>
              <a:t>availableMeetings</a:t>
            </a:r>
            <a:r>
              <a:rPr lang="it-IT" dirty="0"/>
              <a:t>]</a:t>
            </a:r>
          </a:p>
        </p:txBody>
      </p:sp>
      <p:sp>
        <p:nvSpPr>
          <p:cNvPr id="28" name="Parallelogramma 27">
            <a:extLst>
              <a:ext uri="{FF2B5EF4-FFF2-40B4-BE49-F238E27FC236}">
                <a16:creationId xmlns:a16="http://schemas.microsoft.com/office/drawing/2014/main" id="{652A6C5F-3961-CA45-B296-10A56BFF43C1}"/>
              </a:ext>
            </a:extLst>
          </p:cNvPr>
          <p:cNvSpPr/>
          <p:nvPr/>
        </p:nvSpPr>
        <p:spPr>
          <a:xfrm>
            <a:off x="2699538" y="1043411"/>
            <a:ext cx="1871944" cy="718280"/>
          </a:xfrm>
          <a:prstGeom prst="parallelogram">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Get</a:t>
            </a:r>
            <a:r>
              <a:rPr lang="it-IT" dirty="0"/>
              <a:t> </a:t>
            </a:r>
            <a:r>
              <a:rPr lang="it-IT" dirty="0" err="1"/>
              <a:t>Available</a:t>
            </a:r>
            <a:r>
              <a:rPr lang="it-IT" dirty="0"/>
              <a:t> </a:t>
            </a:r>
            <a:r>
              <a:rPr lang="it-IT" dirty="0" err="1"/>
              <a:t>Meetings</a:t>
            </a:r>
            <a:endParaRPr lang="it-IT" dirty="0"/>
          </a:p>
        </p:txBody>
      </p:sp>
      <p:sp>
        <p:nvSpPr>
          <p:cNvPr id="3" name="CasellaDiTesto 2">
            <a:extLst>
              <a:ext uri="{FF2B5EF4-FFF2-40B4-BE49-F238E27FC236}">
                <a16:creationId xmlns:a16="http://schemas.microsoft.com/office/drawing/2014/main" id="{F414A50F-33BD-A346-AFD7-10AD24CEFCE3}"/>
              </a:ext>
            </a:extLst>
          </p:cNvPr>
          <p:cNvSpPr txBox="1"/>
          <p:nvPr/>
        </p:nvSpPr>
        <p:spPr>
          <a:xfrm>
            <a:off x="2033784" y="800088"/>
            <a:ext cx="801053" cy="369332"/>
          </a:xfrm>
          <a:prstGeom prst="rect">
            <a:avLst/>
          </a:prstGeom>
          <a:noFill/>
        </p:spPr>
        <p:txBody>
          <a:bodyPr wrap="none" rtlCol="0">
            <a:spAutoFit/>
          </a:bodyPr>
          <a:lstStyle/>
          <a:p>
            <a:r>
              <a:rPr lang="it-IT" dirty="0" err="1"/>
              <a:t>user.id</a:t>
            </a:r>
            <a:endParaRPr lang="it-IT" dirty="0"/>
          </a:p>
        </p:txBody>
      </p:sp>
      <p:cxnSp>
        <p:nvCxnSpPr>
          <p:cNvPr id="31" name="Connettore 1 30">
            <a:extLst>
              <a:ext uri="{FF2B5EF4-FFF2-40B4-BE49-F238E27FC236}">
                <a16:creationId xmlns:a16="http://schemas.microsoft.com/office/drawing/2014/main" id="{3B6156FE-BA48-B942-9A31-EAC921344C3B}"/>
              </a:ext>
            </a:extLst>
          </p:cNvPr>
          <p:cNvCxnSpPr>
            <a:cxnSpLocks/>
            <a:stCxn id="3" idx="2"/>
            <a:endCxn id="28" idx="5"/>
          </p:cNvCxnSpPr>
          <p:nvPr/>
        </p:nvCxnSpPr>
        <p:spPr>
          <a:xfrm>
            <a:off x="2434311" y="1169420"/>
            <a:ext cx="355012" cy="233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nettore 2 33">
            <a:extLst>
              <a:ext uri="{FF2B5EF4-FFF2-40B4-BE49-F238E27FC236}">
                <a16:creationId xmlns:a16="http://schemas.microsoft.com/office/drawing/2014/main" id="{859E9297-4E85-8742-82B7-9935883B3A39}"/>
              </a:ext>
            </a:extLst>
          </p:cNvPr>
          <p:cNvCxnSpPr>
            <a:cxnSpLocks/>
            <a:stCxn id="8" idx="4"/>
          </p:cNvCxnSpPr>
          <p:nvPr/>
        </p:nvCxnSpPr>
        <p:spPr>
          <a:xfrm>
            <a:off x="1212531" y="1761691"/>
            <a:ext cx="0" cy="5557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Connettore 2 38">
            <a:extLst>
              <a:ext uri="{FF2B5EF4-FFF2-40B4-BE49-F238E27FC236}">
                <a16:creationId xmlns:a16="http://schemas.microsoft.com/office/drawing/2014/main" id="{56713390-AA19-824F-83BC-1B1C063FE01C}"/>
              </a:ext>
            </a:extLst>
          </p:cNvPr>
          <p:cNvCxnSpPr>
            <a:cxnSpLocks/>
          </p:cNvCxnSpPr>
          <p:nvPr/>
        </p:nvCxnSpPr>
        <p:spPr>
          <a:xfrm>
            <a:off x="3635509" y="1768103"/>
            <a:ext cx="0" cy="5557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0" name="Rettangolo con angoli arrotondati 39">
            <a:extLst>
              <a:ext uri="{FF2B5EF4-FFF2-40B4-BE49-F238E27FC236}">
                <a16:creationId xmlns:a16="http://schemas.microsoft.com/office/drawing/2014/main" id="{4A978270-4CF2-0B45-B38C-9DE36F92EEE5}"/>
              </a:ext>
            </a:extLst>
          </p:cNvPr>
          <p:cNvSpPr/>
          <p:nvPr/>
        </p:nvSpPr>
        <p:spPr>
          <a:xfrm>
            <a:off x="5733286" y="2317468"/>
            <a:ext cx="2591753" cy="2153939"/>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Wizard</a:t>
            </a:r>
            <a:endParaRPr lang="it-IT" dirty="0"/>
          </a:p>
          <a:p>
            <a:pPr algn="ctr"/>
            <a:r>
              <a:rPr lang="it-IT" dirty="0"/>
              <a:t>[</a:t>
            </a:r>
            <a:r>
              <a:rPr lang="it-IT" dirty="0" err="1"/>
              <a:t>field</a:t>
            </a:r>
            <a:r>
              <a:rPr lang="it-IT" dirty="0"/>
              <a:t>: </a:t>
            </a:r>
            <a:r>
              <a:rPr lang="it-IT" dirty="0" err="1"/>
              <a:t>title</a:t>
            </a:r>
            <a:endParaRPr lang="it-IT" dirty="0"/>
          </a:p>
          <a:p>
            <a:pPr algn="ctr"/>
            <a:r>
              <a:rPr lang="it-IT" dirty="0" err="1"/>
              <a:t>field</a:t>
            </a:r>
            <a:r>
              <a:rPr lang="it-IT" dirty="0"/>
              <a:t>: date</a:t>
            </a:r>
          </a:p>
          <a:p>
            <a:pPr algn="ctr"/>
            <a:r>
              <a:rPr lang="it-IT" dirty="0" err="1"/>
              <a:t>field</a:t>
            </a:r>
            <a:r>
              <a:rPr lang="it-IT" dirty="0"/>
              <a:t>: time</a:t>
            </a:r>
          </a:p>
          <a:p>
            <a:pPr algn="ctr"/>
            <a:r>
              <a:rPr lang="it-IT" dirty="0" err="1"/>
              <a:t>field</a:t>
            </a:r>
            <a:r>
              <a:rPr lang="it-IT" dirty="0"/>
              <a:t>: </a:t>
            </a:r>
            <a:r>
              <a:rPr lang="it-IT" dirty="0" err="1"/>
              <a:t>duration</a:t>
            </a:r>
            <a:endParaRPr lang="it-IT" dirty="0"/>
          </a:p>
          <a:p>
            <a:pPr algn="ctr"/>
            <a:r>
              <a:rPr lang="it-IT" dirty="0" err="1"/>
              <a:t>field</a:t>
            </a:r>
            <a:r>
              <a:rPr lang="it-IT" dirty="0"/>
              <a:t>: </a:t>
            </a:r>
            <a:r>
              <a:rPr lang="it-IT" dirty="0" err="1"/>
              <a:t>maxpartecipants</a:t>
            </a:r>
            <a:r>
              <a:rPr lang="it-IT" dirty="0"/>
              <a:t>]</a:t>
            </a:r>
          </a:p>
          <a:p>
            <a:pPr algn="ctr"/>
            <a:r>
              <a:rPr lang="it-IT" dirty="0" err="1"/>
              <a:t>step</a:t>
            </a:r>
            <a:r>
              <a:rPr lang="it-IT" dirty="0"/>
              <a:t>=</a:t>
            </a:r>
            <a:r>
              <a:rPr lang="it-IT" dirty="0" err="1"/>
              <a:t>firstStep</a:t>
            </a:r>
            <a:endParaRPr lang="it-IT" dirty="0"/>
          </a:p>
        </p:txBody>
      </p:sp>
      <p:sp>
        <p:nvSpPr>
          <p:cNvPr id="7" name="Ovale 6">
            <a:extLst>
              <a:ext uri="{FF2B5EF4-FFF2-40B4-BE49-F238E27FC236}">
                <a16:creationId xmlns:a16="http://schemas.microsoft.com/office/drawing/2014/main" id="{FE308591-5386-9240-B683-FC0AD854E303}"/>
              </a:ext>
            </a:extLst>
          </p:cNvPr>
          <p:cNvSpPr/>
          <p:nvPr/>
        </p:nvSpPr>
        <p:spPr>
          <a:xfrm>
            <a:off x="7583306" y="4360497"/>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Ovale 40">
            <a:extLst>
              <a:ext uri="{FF2B5EF4-FFF2-40B4-BE49-F238E27FC236}">
                <a16:creationId xmlns:a16="http://schemas.microsoft.com/office/drawing/2014/main" id="{C423A754-EB61-354E-BE83-AE21AFE1433C}"/>
              </a:ext>
            </a:extLst>
          </p:cNvPr>
          <p:cNvSpPr/>
          <p:nvPr/>
        </p:nvSpPr>
        <p:spPr>
          <a:xfrm>
            <a:off x="6065318" y="4360497"/>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3" name="CasellaDiTesto 22">
            <a:extLst>
              <a:ext uri="{FF2B5EF4-FFF2-40B4-BE49-F238E27FC236}">
                <a16:creationId xmlns:a16="http://schemas.microsoft.com/office/drawing/2014/main" id="{D2A76B65-36D3-3E40-8B4B-77BDA669A4C6}"/>
              </a:ext>
            </a:extLst>
          </p:cNvPr>
          <p:cNvSpPr txBox="1"/>
          <p:nvPr/>
        </p:nvSpPr>
        <p:spPr>
          <a:xfrm>
            <a:off x="5023872" y="5512694"/>
            <a:ext cx="832279" cy="369332"/>
          </a:xfrm>
          <a:prstGeom prst="rect">
            <a:avLst/>
          </a:prstGeom>
          <a:noFill/>
        </p:spPr>
        <p:txBody>
          <a:bodyPr wrap="none" rtlCol="0">
            <a:spAutoFit/>
          </a:bodyPr>
          <a:lstStyle/>
          <a:p>
            <a:r>
              <a:rPr lang="it-IT" dirty="0" err="1"/>
              <a:t>submit</a:t>
            </a:r>
            <a:endParaRPr lang="it-IT" dirty="0"/>
          </a:p>
        </p:txBody>
      </p:sp>
      <p:cxnSp>
        <p:nvCxnSpPr>
          <p:cNvPr id="43" name="Connettore 2 42">
            <a:extLst>
              <a:ext uri="{FF2B5EF4-FFF2-40B4-BE49-F238E27FC236}">
                <a16:creationId xmlns:a16="http://schemas.microsoft.com/office/drawing/2014/main" id="{6EFBE1EF-2C29-704F-B0F3-F07324D0B9A6}"/>
              </a:ext>
            </a:extLst>
          </p:cNvPr>
          <p:cNvCxnSpPr>
            <a:cxnSpLocks/>
          </p:cNvCxnSpPr>
          <p:nvPr/>
        </p:nvCxnSpPr>
        <p:spPr>
          <a:xfrm>
            <a:off x="7725038" y="4896067"/>
            <a:ext cx="245655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4" name="CasellaDiTesto 43">
            <a:extLst>
              <a:ext uri="{FF2B5EF4-FFF2-40B4-BE49-F238E27FC236}">
                <a16:creationId xmlns:a16="http://schemas.microsoft.com/office/drawing/2014/main" id="{1BFA0E38-7ACB-A24F-833C-80CEE00843AA}"/>
              </a:ext>
            </a:extLst>
          </p:cNvPr>
          <p:cNvSpPr txBox="1"/>
          <p:nvPr/>
        </p:nvSpPr>
        <p:spPr>
          <a:xfrm>
            <a:off x="7725038" y="4567263"/>
            <a:ext cx="773353" cy="369332"/>
          </a:xfrm>
          <a:prstGeom prst="rect">
            <a:avLst/>
          </a:prstGeom>
          <a:noFill/>
        </p:spPr>
        <p:txBody>
          <a:bodyPr wrap="none" rtlCol="0">
            <a:spAutoFit/>
          </a:bodyPr>
          <a:lstStyle/>
          <a:p>
            <a:r>
              <a:rPr lang="it-IT" dirty="0"/>
              <a:t>create</a:t>
            </a:r>
          </a:p>
        </p:txBody>
      </p:sp>
      <p:sp>
        <p:nvSpPr>
          <p:cNvPr id="46" name="Parallelogramma 45">
            <a:extLst>
              <a:ext uri="{FF2B5EF4-FFF2-40B4-BE49-F238E27FC236}">
                <a16:creationId xmlns:a16="http://schemas.microsoft.com/office/drawing/2014/main" id="{18FFDCE2-7683-1240-8ABB-D0B09F47ADAD}"/>
              </a:ext>
            </a:extLst>
          </p:cNvPr>
          <p:cNvSpPr/>
          <p:nvPr/>
        </p:nvSpPr>
        <p:spPr>
          <a:xfrm>
            <a:off x="10181590" y="4360497"/>
            <a:ext cx="1871944" cy="718280"/>
          </a:xfrm>
          <a:prstGeom prst="parallelogram">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Add</a:t>
            </a:r>
            <a:r>
              <a:rPr lang="it-IT" dirty="0"/>
              <a:t> Meeting</a:t>
            </a:r>
          </a:p>
        </p:txBody>
      </p:sp>
      <p:cxnSp>
        <p:nvCxnSpPr>
          <p:cNvPr id="50" name="Connettore 2 49">
            <a:extLst>
              <a:ext uri="{FF2B5EF4-FFF2-40B4-BE49-F238E27FC236}">
                <a16:creationId xmlns:a16="http://schemas.microsoft.com/office/drawing/2014/main" id="{43D300AC-8237-8E4A-8A22-8A5F64281686}"/>
              </a:ext>
            </a:extLst>
          </p:cNvPr>
          <p:cNvCxnSpPr>
            <a:cxnSpLocks/>
          </p:cNvCxnSpPr>
          <p:nvPr/>
        </p:nvCxnSpPr>
        <p:spPr>
          <a:xfrm>
            <a:off x="11138762" y="3692809"/>
            <a:ext cx="0" cy="667688"/>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51" name="Connettore 2 50">
            <a:extLst>
              <a:ext uri="{FF2B5EF4-FFF2-40B4-BE49-F238E27FC236}">
                <a16:creationId xmlns:a16="http://schemas.microsoft.com/office/drawing/2014/main" id="{2A2131B6-9E1C-9F4D-9B1D-3466009986FB}"/>
              </a:ext>
            </a:extLst>
          </p:cNvPr>
          <p:cNvCxnSpPr>
            <a:cxnSpLocks/>
          </p:cNvCxnSpPr>
          <p:nvPr/>
        </p:nvCxnSpPr>
        <p:spPr>
          <a:xfrm flipH="1">
            <a:off x="10030968" y="3692809"/>
            <a:ext cx="110779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4" name="CasellaDiTesto 53">
            <a:extLst>
              <a:ext uri="{FF2B5EF4-FFF2-40B4-BE49-F238E27FC236}">
                <a16:creationId xmlns:a16="http://schemas.microsoft.com/office/drawing/2014/main" id="{87845DF3-7B8E-2D42-87C8-36220C9EEA91}"/>
              </a:ext>
            </a:extLst>
          </p:cNvPr>
          <p:cNvSpPr txBox="1"/>
          <p:nvPr/>
        </p:nvSpPr>
        <p:spPr>
          <a:xfrm>
            <a:off x="10067778" y="3343741"/>
            <a:ext cx="1123513" cy="369332"/>
          </a:xfrm>
          <a:prstGeom prst="rect">
            <a:avLst/>
          </a:prstGeom>
          <a:noFill/>
        </p:spPr>
        <p:txBody>
          <a:bodyPr wrap="none" rtlCol="0">
            <a:spAutoFit/>
          </a:bodyPr>
          <a:lstStyle/>
          <a:p>
            <a:r>
              <a:rPr lang="it-IT" dirty="0" err="1"/>
              <a:t>Error</a:t>
            </a:r>
            <a:r>
              <a:rPr lang="it-IT" dirty="0"/>
              <a:t> / OK</a:t>
            </a:r>
          </a:p>
        </p:txBody>
      </p:sp>
      <p:cxnSp>
        <p:nvCxnSpPr>
          <p:cNvPr id="55" name="Connettore 2 54">
            <a:extLst>
              <a:ext uri="{FF2B5EF4-FFF2-40B4-BE49-F238E27FC236}">
                <a16:creationId xmlns:a16="http://schemas.microsoft.com/office/drawing/2014/main" id="{597F332B-0443-4B4B-A594-A73DEFC44785}"/>
              </a:ext>
            </a:extLst>
          </p:cNvPr>
          <p:cNvCxnSpPr>
            <a:cxnSpLocks/>
          </p:cNvCxnSpPr>
          <p:nvPr/>
        </p:nvCxnSpPr>
        <p:spPr>
          <a:xfrm flipH="1">
            <a:off x="4864608" y="5312491"/>
            <a:ext cx="286043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8" name="Rettangolo con angoli arrotondati 57">
            <a:extLst>
              <a:ext uri="{FF2B5EF4-FFF2-40B4-BE49-F238E27FC236}">
                <a16:creationId xmlns:a16="http://schemas.microsoft.com/office/drawing/2014/main" id="{E7FA00BD-D598-2B4E-A4E8-1DB2637FC2D1}"/>
              </a:ext>
            </a:extLst>
          </p:cNvPr>
          <p:cNvSpPr/>
          <p:nvPr/>
        </p:nvSpPr>
        <p:spPr>
          <a:xfrm>
            <a:off x="2257124" y="4255806"/>
            <a:ext cx="2591753" cy="2153939"/>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Modal</a:t>
            </a:r>
            <a:r>
              <a:rPr lang="it-IT" dirty="0"/>
              <a:t> Anagrafica</a:t>
            </a:r>
          </a:p>
          <a:p>
            <a:pPr algn="ctr"/>
            <a:r>
              <a:rPr lang="it-IT" dirty="0"/>
              <a:t>:Form :List </a:t>
            </a:r>
          </a:p>
          <a:p>
            <a:pPr algn="ctr"/>
            <a:r>
              <a:rPr lang="it-IT" dirty="0"/>
              <a:t>[</a:t>
            </a:r>
            <a:r>
              <a:rPr lang="it-IT" dirty="0" err="1"/>
              <a:t>databinding</a:t>
            </a:r>
            <a:r>
              <a:rPr lang="it-IT" dirty="0"/>
              <a:t>: </a:t>
            </a:r>
            <a:r>
              <a:rPr lang="it-IT" dirty="0" err="1"/>
              <a:t>availableUsers</a:t>
            </a:r>
            <a:r>
              <a:rPr lang="it-IT" dirty="0"/>
              <a:t>]</a:t>
            </a:r>
          </a:p>
          <a:p>
            <a:pPr algn="ctr"/>
            <a:r>
              <a:rPr lang="it-IT" dirty="0" err="1"/>
              <a:t>step</a:t>
            </a:r>
            <a:r>
              <a:rPr lang="it-IT" dirty="0"/>
              <a:t>=</a:t>
            </a:r>
            <a:r>
              <a:rPr lang="it-IT" dirty="0" err="1"/>
              <a:t>secondStep</a:t>
            </a:r>
            <a:endParaRPr lang="it-IT" dirty="0"/>
          </a:p>
        </p:txBody>
      </p:sp>
      <p:sp>
        <p:nvSpPr>
          <p:cNvPr id="59" name="Ovale 58">
            <a:extLst>
              <a:ext uri="{FF2B5EF4-FFF2-40B4-BE49-F238E27FC236}">
                <a16:creationId xmlns:a16="http://schemas.microsoft.com/office/drawing/2014/main" id="{6086DD44-5A32-5846-85DB-A029D24835E3}"/>
              </a:ext>
            </a:extLst>
          </p:cNvPr>
          <p:cNvSpPr/>
          <p:nvPr/>
        </p:nvSpPr>
        <p:spPr>
          <a:xfrm>
            <a:off x="2115393" y="5188084"/>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0" name="CasellaDiTesto 59">
            <a:extLst>
              <a:ext uri="{FF2B5EF4-FFF2-40B4-BE49-F238E27FC236}">
                <a16:creationId xmlns:a16="http://schemas.microsoft.com/office/drawing/2014/main" id="{988B4371-DFCC-5243-8C19-AFCD5EFF86A5}"/>
              </a:ext>
            </a:extLst>
          </p:cNvPr>
          <p:cNvSpPr txBox="1"/>
          <p:nvPr/>
        </p:nvSpPr>
        <p:spPr>
          <a:xfrm>
            <a:off x="5802931" y="4653105"/>
            <a:ext cx="779059" cy="369332"/>
          </a:xfrm>
          <a:prstGeom prst="rect">
            <a:avLst/>
          </a:prstGeom>
          <a:noFill/>
        </p:spPr>
        <p:txBody>
          <a:bodyPr wrap="none" rtlCol="0">
            <a:spAutoFit/>
          </a:bodyPr>
          <a:lstStyle/>
          <a:p>
            <a:r>
              <a:rPr lang="it-IT" dirty="0" err="1"/>
              <a:t>cancel</a:t>
            </a:r>
            <a:endParaRPr lang="it-IT" dirty="0"/>
          </a:p>
        </p:txBody>
      </p:sp>
      <p:sp>
        <p:nvSpPr>
          <p:cNvPr id="61" name="Ovale 60">
            <a:extLst>
              <a:ext uri="{FF2B5EF4-FFF2-40B4-BE49-F238E27FC236}">
                <a16:creationId xmlns:a16="http://schemas.microsoft.com/office/drawing/2014/main" id="{D986CC36-C977-3A48-B375-C3AF26783112}"/>
              </a:ext>
            </a:extLst>
          </p:cNvPr>
          <p:cNvSpPr/>
          <p:nvPr/>
        </p:nvSpPr>
        <p:spPr>
          <a:xfrm>
            <a:off x="4715011" y="5712550"/>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62" name="Connettore 2 61">
            <a:extLst>
              <a:ext uri="{FF2B5EF4-FFF2-40B4-BE49-F238E27FC236}">
                <a16:creationId xmlns:a16="http://schemas.microsoft.com/office/drawing/2014/main" id="{6FE1DA67-D66D-8B4A-B7E7-81DF5D9AE470}"/>
              </a:ext>
            </a:extLst>
          </p:cNvPr>
          <p:cNvCxnSpPr>
            <a:cxnSpLocks/>
            <a:endCxn id="46" idx="4"/>
          </p:cNvCxnSpPr>
          <p:nvPr/>
        </p:nvCxnSpPr>
        <p:spPr>
          <a:xfrm flipV="1">
            <a:off x="11117562" y="5078777"/>
            <a:ext cx="0" cy="7800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5" name="Connettore 2 64">
            <a:extLst>
              <a:ext uri="{FF2B5EF4-FFF2-40B4-BE49-F238E27FC236}">
                <a16:creationId xmlns:a16="http://schemas.microsoft.com/office/drawing/2014/main" id="{B4D8F5F9-F681-2341-934A-590381B975AC}"/>
              </a:ext>
            </a:extLst>
          </p:cNvPr>
          <p:cNvCxnSpPr>
            <a:cxnSpLocks/>
            <a:stCxn id="61" idx="6"/>
          </p:cNvCxnSpPr>
          <p:nvPr/>
        </p:nvCxnSpPr>
        <p:spPr>
          <a:xfrm flipV="1">
            <a:off x="4998475" y="5848061"/>
            <a:ext cx="6119087" cy="10793"/>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sp>
        <p:nvSpPr>
          <p:cNvPr id="68" name="CasellaDiTesto 67">
            <a:extLst>
              <a:ext uri="{FF2B5EF4-FFF2-40B4-BE49-F238E27FC236}">
                <a16:creationId xmlns:a16="http://schemas.microsoft.com/office/drawing/2014/main" id="{24A11A09-62F3-3645-B46F-5CE1F02DA8C3}"/>
              </a:ext>
            </a:extLst>
          </p:cNvPr>
          <p:cNvSpPr txBox="1"/>
          <p:nvPr/>
        </p:nvSpPr>
        <p:spPr>
          <a:xfrm>
            <a:off x="1337600" y="5148109"/>
            <a:ext cx="779059" cy="369332"/>
          </a:xfrm>
          <a:prstGeom prst="rect">
            <a:avLst/>
          </a:prstGeom>
          <a:noFill/>
        </p:spPr>
        <p:txBody>
          <a:bodyPr wrap="none" rtlCol="0">
            <a:spAutoFit/>
          </a:bodyPr>
          <a:lstStyle/>
          <a:p>
            <a:r>
              <a:rPr lang="it-IT" dirty="0" err="1"/>
              <a:t>cancel</a:t>
            </a:r>
            <a:endParaRPr lang="it-IT" dirty="0"/>
          </a:p>
        </p:txBody>
      </p:sp>
      <p:sp>
        <p:nvSpPr>
          <p:cNvPr id="69" name="Parallelogramma 68">
            <a:extLst>
              <a:ext uri="{FF2B5EF4-FFF2-40B4-BE49-F238E27FC236}">
                <a16:creationId xmlns:a16="http://schemas.microsoft.com/office/drawing/2014/main" id="{A290F942-2987-1D4E-BDCA-0011488E4F58}"/>
              </a:ext>
            </a:extLst>
          </p:cNvPr>
          <p:cNvSpPr/>
          <p:nvPr/>
        </p:nvSpPr>
        <p:spPr>
          <a:xfrm>
            <a:off x="5237236" y="1041983"/>
            <a:ext cx="1871944" cy="718280"/>
          </a:xfrm>
          <a:prstGeom prst="parallelogram">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Get</a:t>
            </a:r>
            <a:r>
              <a:rPr lang="it-IT" dirty="0"/>
              <a:t> </a:t>
            </a:r>
            <a:r>
              <a:rPr lang="it-IT" dirty="0" err="1"/>
              <a:t>Available</a:t>
            </a:r>
            <a:r>
              <a:rPr lang="it-IT" dirty="0"/>
              <a:t> </a:t>
            </a:r>
            <a:r>
              <a:rPr lang="it-IT" dirty="0" err="1"/>
              <a:t>Users</a:t>
            </a:r>
            <a:endParaRPr lang="it-IT" dirty="0"/>
          </a:p>
        </p:txBody>
      </p:sp>
      <p:cxnSp>
        <p:nvCxnSpPr>
          <p:cNvPr id="70" name="Connettore 1 69">
            <a:extLst>
              <a:ext uri="{FF2B5EF4-FFF2-40B4-BE49-F238E27FC236}">
                <a16:creationId xmlns:a16="http://schemas.microsoft.com/office/drawing/2014/main" id="{116990FA-178A-8041-AEB5-DE742716BFDD}"/>
              </a:ext>
            </a:extLst>
          </p:cNvPr>
          <p:cNvCxnSpPr>
            <a:cxnSpLocks/>
            <a:stCxn id="71" idx="2"/>
          </p:cNvCxnSpPr>
          <p:nvPr/>
        </p:nvCxnSpPr>
        <p:spPr>
          <a:xfrm flipH="1">
            <a:off x="7092994" y="1259619"/>
            <a:ext cx="490312" cy="233131"/>
          </a:xfrm>
          <a:prstGeom prst="line">
            <a:avLst/>
          </a:prstGeom>
        </p:spPr>
        <p:style>
          <a:lnRef idx="1">
            <a:schemeClr val="accent1"/>
          </a:lnRef>
          <a:fillRef idx="0">
            <a:schemeClr val="accent1"/>
          </a:fillRef>
          <a:effectRef idx="0">
            <a:schemeClr val="accent1"/>
          </a:effectRef>
          <a:fontRef idx="minor">
            <a:schemeClr val="tx1"/>
          </a:fontRef>
        </p:style>
      </p:cxnSp>
      <p:sp>
        <p:nvSpPr>
          <p:cNvPr id="71" name="CasellaDiTesto 70">
            <a:extLst>
              <a:ext uri="{FF2B5EF4-FFF2-40B4-BE49-F238E27FC236}">
                <a16:creationId xmlns:a16="http://schemas.microsoft.com/office/drawing/2014/main" id="{29ED782E-1381-CF41-8137-56F8F59B8DFF}"/>
              </a:ext>
            </a:extLst>
          </p:cNvPr>
          <p:cNvSpPr txBox="1"/>
          <p:nvPr/>
        </p:nvSpPr>
        <p:spPr>
          <a:xfrm>
            <a:off x="7182779" y="890287"/>
            <a:ext cx="801053" cy="369332"/>
          </a:xfrm>
          <a:prstGeom prst="rect">
            <a:avLst/>
          </a:prstGeom>
          <a:noFill/>
        </p:spPr>
        <p:txBody>
          <a:bodyPr wrap="none" rtlCol="0">
            <a:spAutoFit/>
          </a:bodyPr>
          <a:lstStyle/>
          <a:p>
            <a:r>
              <a:rPr lang="it-IT" dirty="0" err="1"/>
              <a:t>user.id</a:t>
            </a:r>
            <a:endParaRPr lang="it-IT" dirty="0"/>
          </a:p>
        </p:txBody>
      </p:sp>
      <p:cxnSp>
        <p:nvCxnSpPr>
          <p:cNvPr id="72" name="Connettore 2 71">
            <a:extLst>
              <a:ext uri="{FF2B5EF4-FFF2-40B4-BE49-F238E27FC236}">
                <a16:creationId xmlns:a16="http://schemas.microsoft.com/office/drawing/2014/main" id="{026AD5C6-9F3A-9C4F-B348-EE35E36BC829}"/>
              </a:ext>
            </a:extLst>
          </p:cNvPr>
          <p:cNvCxnSpPr>
            <a:cxnSpLocks/>
          </p:cNvCxnSpPr>
          <p:nvPr/>
        </p:nvCxnSpPr>
        <p:spPr>
          <a:xfrm>
            <a:off x="5326262" y="1760263"/>
            <a:ext cx="0" cy="2884540"/>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74" name="Connettore 2 73">
            <a:extLst>
              <a:ext uri="{FF2B5EF4-FFF2-40B4-BE49-F238E27FC236}">
                <a16:creationId xmlns:a16="http://schemas.microsoft.com/office/drawing/2014/main" id="{4A733526-E846-3F49-B49B-4287FB472877}"/>
              </a:ext>
            </a:extLst>
          </p:cNvPr>
          <p:cNvCxnSpPr>
            <a:cxnSpLocks/>
          </p:cNvCxnSpPr>
          <p:nvPr/>
        </p:nvCxnSpPr>
        <p:spPr>
          <a:xfrm flipH="1">
            <a:off x="4843271" y="4644803"/>
            <a:ext cx="482991" cy="83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663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892CEB-5C70-E142-9B66-62B0E760433A}"/>
              </a:ext>
            </a:extLst>
          </p:cNvPr>
          <p:cNvSpPr>
            <a:spLocks noGrp="1"/>
          </p:cNvSpPr>
          <p:nvPr>
            <p:ph type="title"/>
          </p:nvPr>
        </p:nvSpPr>
        <p:spPr/>
        <p:txBody>
          <a:bodyPr>
            <a:normAutofit fontScale="90000"/>
          </a:bodyPr>
          <a:lstStyle/>
          <a:p>
            <a:r>
              <a:rPr lang="it-IT" dirty="0"/>
              <a:t>Eventi &amp; Azioni (1) </a:t>
            </a:r>
          </a:p>
        </p:txBody>
      </p:sp>
      <p:graphicFrame>
        <p:nvGraphicFramePr>
          <p:cNvPr id="4" name="Tabella 3">
            <a:extLst>
              <a:ext uri="{FF2B5EF4-FFF2-40B4-BE49-F238E27FC236}">
                <a16:creationId xmlns:a16="http://schemas.microsoft.com/office/drawing/2014/main" id="{4B2302D3-C13A-1144-9880-70A0FEEEC0AD}"/>
              </a:ext>
            </a:extLst>
          </p:cNvPr>
          <p:cNvGraphicFramePr>
            <a:graphicFrameLocks noGrp="1"/>
          </p:cNvGraphicFramePr>
          <p:nvPr>
            <p:extLst>
              <p:ext uri="{D42A27DB-BD31-4B8C-83A1-F6EECF244321}">
                <p14:modId xmlns:p14="http://schemas.microsoft.com/office/powerpoint/2010/main" val="2922641505"/>
              </p:ext>
            </p:extLst>
          </p:nvPr>
        </p:nvGraphicFramePr>
        <p:xfrm>
          <a:off x="120904" y="975698"/>
          <a:ext cx="11857736" cy="5785299"/>
        </p:xfrm>
        <a:graphic>
          <a:graphicData uri="http://schemas.openxmlformats.org/drawingml/2006/table">
            <a:tbl>
              <a:tblPr firstRow="1" bandRow="1">
                <a:tableStyleId>{5C22544A-7EE6-4342-B048-85BDC9FD1C3A}</a:tableStyleId>
              </a:tblPr>
              <a:tblGrid>
                <a:gridCol w="2964434">
                  <a:extLst>
                    <a:ext uri="{9D8B030D-6E8A-4147-A177-3AD203B41FA5}">
                      <a16:colId xmlns:a16="http://schemas.microsoft.com/office/drawing/2014/main" val="219438775"/>
                    </a:ext>
                  </a:extLst>
                </a:gridCol>
                <a:gridCol w="2964434">
                  <a:extLst>
                    <a:ext uri="{9D8B030D-6E8A-4147-A177-3AD203B41FA5}">
                      <a16:colId xmlns:a16="http://schemas.microsoft.com/office/drawing/2014/main" val="1526026251"/>
                    </a:ext>
                  </a:extLst>
                </a:gridCol>
                <a:gridCol w="2964434">
                  <a:extLst>
                    <a:ext uri="{9D8B030D-6E8A-4147-A177-3AD203B41FA5}">
                      <a16:colId xmlns:a16="http://schemas.microsoft.com/office/drawing/2014/main" val="1783550015"/>
                    </a:ext>
                  </a:extLst>
                </a:gridCol>
                <a:gridCol w="2964434">
                  <a:extLst>
                    <a:ext uri="{9D8B030D-6E8A-4147-A177-3AD203B41FA5}">
                      <a16:colId xmlns:a16="http://schemas.microsoft.com/office/drawing/2014/main" val="3974684575"/>
                    </a:ext>
                  </a:extLst>
                </a:gridCol>
              </a:tblGrid>
              <a:tr h="413754">
                <a:tc gridSpan="2">
                  <a:txBody>
                    <a:bodyPr/>
                    <a:lstStyle/>
                    <a:p>
                      <a:pPr algn="ctr"/>
                      <a:r>
                        <a:rPr lang="it-IT" dirty="0"/>
                        <a:t>Client side</a:t>
                      </a:r>
                    </a:p>
                  </a:txBody>
                  <a:tcPr anchor="ctr"/>
                </a:tc>
                <a:tc hMerge="1">
                  <a:txBody>
                    <a:bodyPr/>
                    <a:lstStyle/>
                    <a:p>
                      <a:endParaRPr lang="it-IT" dirty="0"/>
                    </a:p>
                  </a:txBody>
                  <a:tcPr/>
                </a:tc>
                <a:tc gridSpan="2">
                  <a:txBody>
                    <a:bodyPr/>
                    <a:lstStyle/>
                    <a:p>
                      <a:pPr algn="ctr"/>
                      <a:r>
                        <a:rPr lang="it-IT" dirty="0"/>
                        <a:t>Server side</a:t>
                      </a:r>
                    </a:p>
                  </a:txBody>
                  <a:tcPr anchor="ctr"/>
                </a:tc>
                <a:tc hMerge="1">
                  <a:txBody>
                    <a:bodyPr/>
                    <a:lstStyle/>
                    <a:p>
                      <a:endParaRPr lang="it-IT" dirty="0"/>
                    </a:p>
                  </a:txBody>
                  <a:tcPr/>
                </a:tc>
                <a:extLst>
                  <a:ext uri="{0D108BD9-81ED-4DB2-BD59-A6C34878D82A}">
                    <a16:rowId xmlns:a16="http://schemas.microsoft.com/office/drawing/2014/main" val="490443055"/>
                  </a:ext>
                </a:extLst>
              </a:tr>
              <a:tr h="384294">
                <a:tc>
                  <a:txBody>
                    <a:bodyPr/>
                    <a:lstStyle/>
                    <a:p>
                      <a:pPr algn="ctr"/>
                      <a:r>
                        <a:rPr lang="it-IT" b="1" dirty="0"/>
                        <a:t>Evento</a:t>
                      </a:r>
                    </a:p>
                  </a:txBody>
                  <a:tcPr anchor="ctr"/>
                </a:tc>
                <a:tc>
                  <a:txBody>
                    <a:bodyPr/>
                    <a:lstStyle/>
                    <a:p>
                      <a:pPr algn="ctr"/>
                      <a:r>
                        <a:rPr lang="it-IT" b="1" dirty="0"/>
                        <a:t>Azione</a:t>
                      </a:r>
                    </a:p>
                  </a:txBody>
                  <a:tcPr anchor="ctr"/>
                </a:tc>
                <a:tc>
                  <a:txBody>
                    <a:bodyPr/>
                    <a:lstStyle/>
                    <a:p>
                      <a:pPr algn="ctr"/>
                      <a:r>
                        <a:rPr lang="it-IT" b="1" dirty="0"/>
                        <a:t>Evento</a:t>
                      </a:r>
                    </a:p>
                  </a:txBody>
                  <a:tcPr anchor="ctr"/>
                </a:tc>
                <a:tc>
                  <a:txBody>
                    <a:bodyPr/>
                    <a:lstStyle/>
                    <a:p>
                      <a:pPr algn="ctr"/>
                      <a:r>
                        <a:rPr lang="it-IT" b="1" dirty="0"/>
                        <a:t>Azione</a:t>
                      </a:r>
                    </a:p>
                  </a:txBody>
                  <a:tcPr anchor="ctr"/>
                </a:tc>
                <a:extLst>
                  <a:ext uri="{0D108BD9-81ED-4DB2-BD59-A6C34878D82A}">
                    <a16:rowId xmlns:a16="http://schemas.microsoft.com/office/drawing/2014/main" val="716687715"/>
                  </a:ext>
                </a:extLst>
              </a:tr>
              <a:tr h="428980">
                <a:tc>
                  <a:txBody>
                    <a:bodyPr/>
                    <a:lstStyle/>
                    <a:p>
                      <a:pPr algn="ctr"/>
                      <a:r>
                        <a:rPr lang="it-IT" sz="1200" dirty="0" err="1"/>
                        <a:t>index</a:t>
                      </a:r>
                      <a:r>
                        <a:rPr lang="it-IT" sz="1200" dirty="0"/>
                        <a:t> -&gt; login </a:t>
                      </a:r>
                      <a:r>
                        <a:rPr lang="it-IT" sz="1200" dirty="0" err="1"/>
                        <a:t>form</a:t>
                      </a:r>
                      <a:r>
                        <a:rPr lang="it-IT" sz="1200" dirty="0"/>
                        <a:t> -&gt; </a:t>
                      </a:r>
                      <a:r>
                        <a:rPr lang="it-IT" sz="1200" dirty="0" err="1"/>
                        <a:t>submit</a:t>
                      </a:r>
                      <a:endParaRPr lang="it-IT" sz="1200" dirty="0"/>
                    </a:p>
                  </a:txBody>
                  <a:tcPr anchor="ctr"/>
                </a:tc>
                <a:tc>
                  <a:txBody>
                    <a:bodyPr/>
                    <a:lstStyle/>
                    <a:p>
                      <a:pPr algn="ctr"/>
                      <a:r>
                        <a:rPr lang="it-IT" sz="1200" dirty="0"/>
                        <a:t>Controllo dati e validità sintattica mail</a:t>
                      </a:r>
                    </a:p>
                  </a:txBody>
                  <a:tcPr anchor="ctr"/>
                </a:tc>
                <a:tc>
                  <a:txBody>
                    <a:bodyPr/>
                    <a:lstStyle/>
                    <a:p>
                      <a:pPr algn="ctr"/>
                      <a:r>
                        <a:rPr lang="it-IT" sz="1200" dirty="0"/>
                        <a:t>POST username password</a:t>
                      </a:r>
                    </a:p>
                  </a:txBody>
                  <a:tcPr anchor="ctr"/>
                </a:tc>
                <a:tc>
                  <a:txBody>
                    <a:bodyPr/>
                    <a:lstStyle/>
                    <a:p>
                      <a:pPr algn="ctr"/>
                      <a:r>
                        <a:rPr lang="it-IT" sz="1200" dirty="0"/>
                        <a:t>Controllo credenziali</a:t>
                      </a:r>
                    </a:p>
                  </a:txBody>
                  <a:tcPr anchor="ctr"/>
                </a:tc>
                <a:extLst>
                  <a:ext uri="{0D108BD9-81ED-4DB2-BD59-A6C34878D82A}">
                    <a16:rowId xmlns:a16="http://schemas.microsoft.com/office/drawing/2014/main" val="593331832"/>
                  </a:ext>
                </a:extLst>
              </a:tr>
              <a:tr h="919471">
                <a:tc>
                  <a:txBody>
                    <a:bodyPr/>
                    <a:lstStyle/>
                    <a:p>
                      <a:pPr algn="ctr"/>
                      <a:r>
                        <a:rPr lang="it-IT" sz="1200" dirty="0" err="1"/>
                        <a:t>register</a:t>
                      </a:r>
                      <a:r>
                        <a:rPr lang="it-IT" sz="1200" dirty="0"/>
                        <a:t> -&gt; </a:t>
                      </a:r>
                      <a:r>
                        <a:rPr lang="it-IT" sz="1200" dirty="0" err="1"/>
                        <a:t>register</a:t>
                      </a:r>
                      <a:r>
                        <a:rPr lang="it-IT" sz="1200" dirty="0"/>
                        <a:t> </a:t>
                      </a:r>
                      <a:r>
                        <a:rPr lang="it-IT" sz="1200" dirty="0" err="1"/>
                        <a:t>form</a:t>
                      </a:r>
                      <a:r>
                        <a:rPr lang="it-IT" sz="1200" dirty="0"/>
                        <a:t> -&gt; </a:t>
                      </a:r>
                      <a:r>
                        <a:rPr lang="it-IT" sz="1200" dirty="0" err="1"/>
                        <a:t>submit</a:t>
                      </a:r>
                      <a:endParaRPr lang="it-IT" sz="1200" dirty="0"/>
                    </a:p>
                  </a:txBody>
                  <a:tcPr anchor="ctr"/>
                </a:tc>
                <a:tc>
                  <a:txBody>
                    <a:bodyPr/>
                    <a:lstStyle/>
                    <a:p>
                      <a:pPr algn="ctr"/>
                      <a:r>
                        <a:rPr lang="it-IT" sz="1200" dirty="0"/>
                        <a:t>Controllo validità sintattica email, uguaglianza password e conferma password</a:t>
                      </a:r>
                    </a:p>
                  </a:txBody>
                  <a:tcPr anchor="ctr"/>
                </a:tc>
                <a:tc>
                  <a:txBody>
                    <a:bodyPr/>
                    <a:lstStyle/>
                    <a:p>
                      <a:pPr algn="ctr"/>
                      <a:r>
                        <a:rPr lang="it-IT" sz="1200" dirty="0"/>
                        <a:t>POST email, password, conferma password</a:t>
                      </a:r>
                    </a:p>
                  </a:txBody>
                  <a:tcPr anchor="ctr"/>
                </a:tc>
                <a:tc>
                  <a:txBody>
                    <a:bodyPr/>
                    <a:lstStyle/>
                    <a:p>
                      <a:pPr algn="ctr"/>
                      <a:r>
                        <a:rPr lang="it-IT" sz="1200" dirty="0"/>
                        <a:t>Controllo esistenza email, controllo validità sintattica mail, controllo uguaglianza password e conferma password, aggiunta utente al database</a:t>
                      </a:r>
                    </a:p>
                  </a:txBody>
                  <a:tcPr anchor="ctr"/>
                </a:tc>
                <a:extLst>
                  <a:ext uri="{0D108BD9-81ED-4DB2-BD59-A6C34878D82A}">
                    <a16:rowId xmlns:a16="http://schemas.microsoft.com/office/drawing/2014/main" val="2330619981"/>
                  </a:ext>
                </a:extLst>
              </a:tr>
              <a:tr h="662392">
                <a:tc>
                  <a:txBody>
                    <a:bodyPr/>
                    <a:lstStyle/>
                    <a:p>
                      <a:pPr algn="ctr"/>
                      <a:r>
                        <a:rPr lang="it-IT" sz="1200" dirty="0"/>
                        <a:t>home -&gt; </a:t>
                      </a:r>
                      <a:r>
                        <a:rPr lang="it-IT" sz="1200" dirty="0" err="1"/>
                        <a:t>load</a:t>
                      </a:r>
                      <a:endParaRPr lang="it-IT" sz="1200" dirty="0"/>
                    </a:p>
                  </a:txBody>
                  <a:tcPr anchor="ctr"/>
                </a:tc>
                <a:tc>
                  <a:txBody>
                    <a:bodyPr/>
                    <a:lstStyle/>
                    <a:p>
                      <a:pPr algn="ctr"/>
                      <a:r>
                        <a:rPr lang="it-IT" sz="1200" dirty="0"/>
                        <a:t>Aggiorna </a:t>
                      </a:r>
                      <a:r>
                        <a:rPr lang="it-IT" sz="1200" dirty="0" err="1"/>
                        <a:t>view</a:t>
                      </a:r>
                      <a:r>
                        <a:rPr lang="it-IT" sz="1200" dirty="0"/>
                        <a:t> con elenco riunioni invitate</a:t>
                      </a:r>
                    </a:p>
                    <a:p>
                      <a:pPr algn="ctr"/>
                      <a:r>
                        <a:rPr lang="it-IT" sz="1200" dirty="0"/>
                        <a:t>Aggiorna </a:t>
                      </a:r>
                      <a:r>
                        <a:rPr lang="it-IT" sz="1200" dirty="0" err="1"/>
                        <a:t>view</a:t>
                      </a:r>
                      <a:r>
                        <a:rPr lang="it-IT" sz="1200" dirty="0"/>
                        <a:t> con elenco mie riunioni</a:t>
                      </a:r>
                    </a:p>
                  </a:txBody>
                  <a:tcPr anchor="ctr"/>
                </a:tc>
                <a:tc>
                  <a:txBody>
                    <a:bodyPr/>
                    <a:lstStyle/>
                    <a:p>
                      <a:pPr algn="ctr"/>
                      <a:r>
                        <a:rPr lang="it-IT" sz="1200" dirty="0"/>
                        <a:t>GET (nessun parametro)</a:t>
                      </a:r>
                    </a:p>
                  </a:txBody>
                  <a:tcPr anchor="ctr"/>
                </a:tc>
                <a:tc>
                  <a:txBody>
                    <a:bodyPr/>
                    <a:lstStyle/>
                    <a:p>
                      <a:pPr algn="ctr"/>
                      <a:r>
                        <a:rPr lang="it-IT" sz="1200" dirty="0"/>
                        <a:t>Estrazione riunioni invitato con data &gt;= oggi</a:t>
                      </a:r>
                    </a:p>
                    <a:p>
                      <a:pPr algn="ctr"/>
                      <a:r>
                        <a:rPr lang="it-IT" sz="1200" dirty="0"/>
                        <a:t>Estrazione mie riunioni con data &gt;= ad oggi</a:t>
                      </a:r>
                    </a:p>
                  </a:txBody>
                  <a:tcPr anchor="ctr"/>
                </a:tc>
                <a:extLst>
                  <a:ext uri="{0D108BD9-81ED-4DB2-BD59-A6C34878D82A}">
                    <a16:rowId xmlns:a16="http://schemas.microsoft.com/office/drawing/2014/main" val="327653447"/>
                  </a:ext>
                </a:extLst>
              </a:tr>
              <a:tr h="411106">
                <a:tc>
                  <a:txBody>
                    <a:bodyPr/>
                    <a:lstStyle/>
                    <a:p>
                      <a:pPr algn="ctr"/>
                      <a:r>
                        <a:rPr lang="it-IT" sz="1200" dirty="0" err="1"/>
                        <a:t>wizard</a:t>
                      </a:r>
                      <a:r>
                        <a:rPr lang="it-IT" sz="1200" dirty="0"/>
                        <a:t> -&gt; </a:t>
                      </a:r>
                      <a:r>
                        <a:rPr lang="it-IT" sz="1200" dirty="0" err="1"/>
                        <a:t>cancel</a:t>
                      </a:r>
                      <a:endParaRPr lang="it-IT" sz="1200" dirty="0"/>
                    </a:p>
                  </a:txBody>
                  <a:tcPr anchor="ctr"/>
                </a:tc>
                <a:tc>
                  <a:txBody>
                    <a:bodyPr/>
                    <a:lstStyle/>
                    <a:p>
                      <a:pPr algn="ctr"/>
                      <a:r>
                        <a:rPr lang="it-IT" sz="1200" dirty="0"/>
                        <a:t>svuotamento </a:t>
                      </a:r>
                      <a:r>
                        <a:rPr lang="it-IT" sz="1200" dirty="0" err="1"/>
                        <a:t>form</a:t>
                      </a:r>
                      <a:r>
                        <a:rPr lang="it-IT" sz="1200" dirty="0"/>
                        <a:t> </a:t>
                      </a:r>
                    </a:p>
                  </a:txBody>
                  <a:tcPr anchor="ctr"/>
                </a:tc>
                <a:tc>
                  <a:txBody>
                    <a:bodyPr/>
                    <a:lstStyle/>
                    <a:p>
                      <a:pPr algn="ctr"/>
                      <a:r>
                        <a:rPr lang="it-IT" sz="1200" dirty="0"/>
                        <a:t>-</a:t>
                      </a:r>
                    </a:p>
                  </a:txBody>
                  <a:tcPr anchor="ctr"/>
                </a:tc>
                <a:tc>
                  <a:txBody>
                    <a:bodyPr/>
                    <a:lstStyle/>
                    <a:p>
                      <a:pPr algn="ctr"/>
                      <a:r>
                        <a:rPr lang="it-IT" sz="1200" dirty="0"/>
                        <a:t>-</a:t>
                      </a:r>
                    </a:p>
                  </a:txBody>
                  <a:tcPr anchor="ctr"/>
                </a:tc>
                <a:extLst>
                  <a:ext uri="{0D108BD9-81ED-4DB2-BD59-A6C34878D82A}">
                    <a16:rowId xmlns:a16="http://schemas.microsoft.com/office/drawing/2014/main" val="1559721079"/>
                  </a:ext>
                </a:extLst>
              </a:tr>
              <a:tr h="697092">
                <a:tc>
                  <a:txBody>
                    <a:bodyPr/>
                    <a:lstStyle/>
                    <a:p>
                      <a:pPr algn="ctr"/>
                      <a:r>
                        <a:rPr lang="it-IT" sz="1200" dirty="0" err="1"/>
                        <a:t>wizard</a:t>
                      </a:r>
                      <a:r>
                        <a:rPr lang="it-IT" sz="1200" dirty="0"/>
                        <a:t> -&gt; create</a:t>
                      </a:r>
                    </a:p>
                  </a:txBody>
                  <a:tcPr anchor="ctr"/>
                </a:tc>
                <a:tc>
                  <a:txBody>
                    <a:bodyPr/>
                    <a:lstStyle/>
                    <a:p>
                      <a:pPr algn="ctr"/>
                      <a:r>
                        <a:rPr lang="it-IT" sz="1200" dirty="0"/>
                        <a:t>Verifica dati, salvataggio locale dei dai, apertura </a:t>
                      </a:r>
                      <a:r>
                        <a:rPr lang="it-IT" sz="1200" dirty="0" err="1"/>
                        <a:t>modal</a:t>
                      </a:r>
                      <a:endParaRPr lang="it-IT" sz="1200" dirty="0"/>
                    </a:p>
                  </a:txBody>
                  <a:tcPr anchor="ctr"/>
                </a:tc>
                <a:tc>
                  <a:txBody>
                    <a:bodyPr/>
                    <a:lstStyle/>
                    <a:p>
                      <a:pPr algn="ctr"/>
                      <a:r>
                        <a:rPr lang="it-IT" sz="1200" dirty="0"/>
                        <a:t>POST (dati riunione) + </a:t>
                      </a:r>
                      <a:r>
                        <a:rPr lang="it-IT" sz="1200" dirty="0" err="1"/>
                        <a:t>step</a:t>
                      </a:r>
                      <a:r>
                        <a:rPr lang="it-IT" sz="1200" dirty="0"/>
                        <a:t>=</a:t>
                      </a:r>
                      <a:r>
                        <a:rPr lang="it-IT" sz="1200" dirty="0" err="1"/>
                        <a:t>firstStep</a:t>
                      </a:r>
                      <a:endParaRPr lang="it-IT" sz="1200" dirty="0"/>
                    </a:p>
                  </a:txBody>
                  <a:tcPr anchor="ctr"/>
                </a:tc>
                <a:tc>
                  <a:txBody>
                    <a:bodyPr/>
                    <a:lstStyle/>
                    <a:p>
                      <a:pPr algn="ctr"/>
                      <a:r>
                        <a:rPr lang="it-IT" sz="1200" dirty="0"/>
                        <a:t>Verifica dei dati</a:t>
                      </a:r>
                    </a:p>
                    <a:p>
                      <a:pPr algn="ctr"/>
                      <a:r>
                        <a:rPr lang="it-IT" sz="1200" dirty="0"/>
                        <a:t>Salvataggio di pendant meeting nella sessione dell’utente</a:t>
                      </a:r>
                    </a:p>
                  </a:txBody>
                  <a:tcPr anchor="ctr"/>
                </a:tc>
                <a:extLst>
                  <a:ext uri="{0D108BD9-81ED-4DB2-BD59-A6C34878D82A}">
                    <a16:rowId xmlns:a16="http://schemas.microsoft.com/office/drawing/2014/main" val="914170577"/>
                  </a:ext>
                </a:extLst>
              </a:tr>
              <a:tr h="491539">
                <a:tc>
                  <a:txBody>
                    <a:bodyPr/>
                    <a:lstStyle/>
                    <a:p>
                      <a:pPr algn="ctr"/>
                      <a:r>
                        <a:rPr lang="it-IT" sz="1200" dirty="0" err="1"/>
                        <a:t>modal</a:t>
                      </a:r>
                      <a:r>
                        <a:rPr lang="it-IT" sz="1200" dirty="0"/>
                        <a:t> -&gt; </a:t>
                      </a:r>
                      <a:r>
                        <a:rPr lang="it-IT" sz="1200" dirty="0" err="1"/>
                        <a:t>load</a:t>
                      </a:r>
                      <a:r>
                        <a:rPr lang="it-IT" sz="1200" dirty="0"/>
                        <a:t> </a:t>
                      </a:r>
                    </a:p>
                  </a:txBody>
                  <a:tcPr anchor="ctr"/>
                </a:tc>
                <a:tc>
                  <a:txBody>
                    <a:bodyPr/>
                    <a:lstStyle/>
                    <a:p>
                      <a:pPr algn="ctr"/>
                      <a:r>
                        <a:rPr lang="it-IT" sz="1200" dirty="0"/>
                        <a:t>Aggiornamento </a:t>
                      </a:r>
                      <a:r>
                        <a:rPr lang="it-IT" sz="1200" dirty="0" err="1"/>
                        <a:t>modal</a:t>
                      </a:r>
                      <a:r>
                        <a:rPr lang="it-IT" sz="1200" dirty="0"/>
                        <a:t> </a:t>
                      </a:r>
                      <a:r>
                        <a:rPr lang="it-IT" sz="1200" dirty="0" err="1"/>
                        <a:t>view</a:t>
                      </a:r>
                      <a:r>
                        <a:rPr lang="it-IT" sz="1200" dirty="0"/>
                        <a:t> con elenco utenti</a:t>
                      </a:r>
                    </a:p>
                  </a:txBody>
                  <a:tcPr anchor="ctr"/>
                </a:tc>
                <a:tc>
                  <a:txBody>
                    <a:bodyPr/>
                    <a:lstStyle/>
                    <a:p>
                      <a:pPr algn="ctr"/>
                      <a:r>
                        <a:rPr lang="it-IT" sz="1200" dirty="0"/>
                        <a:t>GET (nessun parametro)</a:t>
                      </a:r>
                    </a:p>
                  </a:txBody>
                  <a:tcPr anchor="ctr"/>
                </a:tc>
                <a:tc>
                  <a:txBody>
                    <a:bodyPr/>
                    <a:lstStyle/>
                    <a:p>
                      <a:pPr algn="ctr"/>
                      <a:r>
                        <a:rPr lang="it-IT" sz="1200" dirty="0"/>
                        <a:t>Estrazione elenco utenti eccetto quello loggato</a:t>
                      </a:r>
                    </a:p>
                  </a:txBody>
                  <a:tcPr anchor="ctr"/>
                </a:tc>
                <a:extLst>
                  <a:ext uri="{0D108BD9-81ED-4DB2-BD59-A6C34878D82A}">
                    <a16:rowId xmlns:a16="http://schemas.microsoft.com/office/drawing/2014/main" val="3659674088"/>
                  </a:ext>
                </a:extLst>
              </a:tr>
              <a:tr h="446854">
                <a:tc>
                  <a:txBody>
                    <a:bodyPr/>
                    <a:lstStyle/>
                    <a:p>
                      <a:pPr algn="ctr"/>
                      <a:r>
                        <a:rPr lang="it-IT" sz="1200" dirty="0" err="1"/>
                        <a:t>modal</a:t>
                      </a:r>
                      <a:r>
                        <a:rPr lang="it-IT" sz="1200" dirty="0"/>
                        <a:t> -&gt; </a:t>
                      </a:r>
                      <a:r>
                        <a:rPr lang="it-IT" sz="1200" dirty="0" err="1"/>
                        <a:t>cancel</a:t>
                      </a:r>
                      <a:endParaRPr lang="it-IT" sz="1200" dirty="0"/>
                    </a:p>
                    <a:p>
                      <a:pPr algn="ctr"/>
                      <a:r>
                        <a:rPr lang="it-IT" sz="1200" dirty="0" err="1"/>
                        <a:t>modal</a:t>
                      </a:r>
                      <a:r>
                        <a:rPr lang="it-IT" sz="1200" dirty="0"/>
                        <a:t> -&gt; </a:t>
                      </a:r>
                      <a:r>
                        <a:rPr lang="it-IT" sz="1200" dirty="0" err="1"/>
                        <a:t>close</a:t>
                      </a:r>
                      <a:endParaRPr lang="it-IT" sz="1200" dirty="0"/>
                    </a:p>
                  </a:txBody>
                  <a:tcPr anchor="ctr"/>
                </a:tc>
                <a:tc>
                  <a:txBody>
                    <a:bodyPr/>
                    <a:lstStyle/>
                    <a:p>
                      <a:pPr algn="ctr"/>
                      <a:r>
                        <a:rPr lang="it-IT" sz="1200" dirty="0"/>
                        <a:t>Eliminazione lista utenti, reset numero di tentativi, chiusura </a:t>
                      </a:r>
                      <a:r>
                        <a:rPr lang="it-IT" sz="1200" dirty="0" err="1"/>
                        <a:t>modal</a:t>
                      </a:r>
                      <a:endParaRPr lang="it-IT" sz="1200" dirty="0"/>
                    </a:p>
                  </a:txBody>
                  <a:tcPr anchor="ctr"/>
                </a:tc>
                <a:tc>
                  <a:txBody>
                    <a:bodyPr/>
                    <a:lstStyle/>
                    <a:p>
                      <a:pPr algn="ctr"/>
                      <a:r>
                        <a:rPr lang="it-IT" sz="1200" dirty="0"/>
                        <a:t>-</a:t>
                      </a:r>
                    </a:p>
                  </a:txBody>
                  <a:tcPr anchor="ctr"/>
                </a:tc>
                <a:tc>
                  <a:txBody>
                    <a:bodyPr/>
                    <a:lstStyle/>
                    <a:p>
                      <a:pPr algn="ctr"/>
                      <a:r>
                        <a:rPr lang="it-IT" sz="1200" dirty="0"/>
                        <a:t>-</a:t>
                      </a:r>
                    </a:p>
                  </a:txBody>
                  <a:tcPr anchor="ctr"/>
                </a:tc>
                <a:extLst>
                  <a:ext uri="{0D108BD9-81ED-4DB2-BD59-A6C34878D82A}">
                    <a16:rowId xmlns:a16="http://schemas.microsoft.com/office/drawing/2014/main" val="1507744285"/>
                  </a:ext>
                </a:extLst>
              </a:tr>
              <a:tr h="919471">
                <a:tc>
                  <a:txBody>
                    <a:bodyPr/>
                    <a:lstStyle/>
                    <a:p>
                      <a:pPr algn="ctr"/>
                      <a:r>
                        <a:rPr lang="it-IT" sz="1200" dirty="0" err="1"/>
                        <a:t>modal</a:t>
                      </a:r>
                      <a:r>
                        <a:rPr lang="it-IT" sz="1200" dirty="0"/>
                        <a:t> -&gt; </a:t>
                      </a:r>
                      <a:r>
                        <a:rPr lang="it-IT" sz="1200" dirty="0" err="1"/>
                        <a:t>submit</a:t>
                      </a:r>
                      <a:endParaRPr lang="it-IT" sz="1200" dirty="0"/>
                    </a:p>
                  </a:txBody>
                  <a:tcPr anchor="ctr"/>
                </a:tc>
                <a:tc>
                  <a:txBody>
                    <a:bodyPr/>
                    <a:lstStyle/>
                    <a:p>
                      <a:pPr algn="ctr"/>
                      <a:r>
                        <a:rPr lang="it-IT" sz="1200" dirty="0"/>
                        <a:t>Verifica numero persone selezionate, aggiornamento numero di tentativi, eventuale aggiornamento </a:t>
                      </a:r>
                      <a:r>
                        <a:rPr lang="it-IT" sz="1200" dirty="0" err="1"/>
                        <a:t>modal</a:t>
                      </a:r>
                      <a:r>
                        <a:rPr lang="it-IT" sz="1200" dirty="0"/>
                        <a:t> </a:t>
                      </a:r>
                      <a:r>
                        <a:rPr lang="it-IT" sz="1200" dirty="0" err="1"/>
                        <a:t>view</a:t>
                      </a:r>
                      <a:r>
                        <a:rPr lang="it-IT" sz="1200" dirty="0"/>
                        <a:t> con errore, chiusura </a:t>
                      </a:r>
                      <a:r>
                        <a:rPr lang="it-IT" sz="1200" dirty="0" err="1"/>
                        <a:t>modal</a:t>
                      </a:r>
                      <a:endParaRPr lang="it-IT" sz="1200" dirty="0"/>
                    </a:p>
                  </a:txBody>
                  <a:tcPr anchor="ctr"/>
                </a:tc>
                <a:tc>
                  <a:txBody>
                    <a:bodyPr/>
                    <a:lstStyle/>
                    <a:p>
                      <a:pPr algn="ctr"/>
                      <a:r>
                        <a:rPr lang="it-IT" sz="1200" dirty="0"/>
                        <a:t>POST (elenco utenti inviati) + </a:t>
                      </a:r>
                      <a:r>
                        <a:rPr lang="it-IT" sz="1200" dirty="0" err="1"/>
                        <a:t>step</a:t>
                      </a:r>
                      <a:r>
                        <a:rPr lang="it-IT" sz="1200" dirty="0"/>
                        <a:t>=</a:t>
                      </a:r>
                      <a:r>
                        <a:rPr lang="it-IT" sz="1200" dirty="0" err="1"/>
                        <a:t>secondStep</a:t>
                      </a:r>
                      <a:endParaRPr lang="it-IT" sz="1200" dirty="0"/>
                    </a:p>
                  </a:txBody>
                  <a:tcPr anchor="ctr"/>
                </a:tc>
                <a:tc>
                  <a:txBody>
                    <a:bodyPr/>
                    <a:lstStyle/>
                    <a:p>
                      <a:pPr algn="ctr"/>
                      <a:r>
                        <a:rPr lang="it-IT" sz="1200" dirty="0"/>
                        <a:t>Verifica numero massimo utenti, verifica esistenza utenti, lettura pendant meeting dalla sessione, salvataggio riunione</a:t>
                      </a:r>
                    </a:p>
                  </a:txBody>
                  <a:tcPr anchor="ctr"/>
                </a:tc>
                <a:extLst>
                  <a:ext uri="{0D108BD9-81ED-4DB2-BD59-A6C34878D82A}">
                    <a16:rowId xmlns:a16="http://schemas.microsoft.com/office/drawing/2014/main" val="2760151904"/>
                  </a:ext>
                </a:extLst>
              </a:tr>
            </a:tbl>
          </a:graphicData>
        </a:graphic>
      </p:graphicFrame>
    </p:spTree>
    <p:extLst>
      <p:ext uri="{BB962C8B-B14F-4D97-AF65-F5344CB8AC3E}">
        <p14:creationId xmlns:p14="http://schemas.microsoft.com/office/powerpoint/2010/main" val="2422105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B6CFE6-6C3C-DC43-8EF4-3632748946BE}"/>
              </a:ext>
            </a:extLst>
          </p:cNvPr>
          <p:cNvSpPr>
            <a:spLocks noGrp="1"/>
          </p:cNvSpPr>
          <p:nvPr>
            <p:ph type="title"/>
          </p:nvPr>
        </p:nvSpPr>
        <p:spPr/>
        <p:txBody>
          <a:bodyPr>
            <a:normAutofit fontScale="90000"/>
          </a:bodyPr>
          <a:lstStyle/>
          <a:p>
            <a:r>
              <a:rPr lang="it-IT" dirty="0"/>
              <a:t>Eventi &amp; Azioni (2) - Precisazioni</a:t>
            </a:r>
          </a:p>
        </p:txBody>
      </p:sp>
      <p:sp>
        <p:nvSpPr>
          <p:cNvPr id="3" name="Segnaposto contenuto 2">
            <a:extLst>
              <a:ext uri="{FF2B5EF4-FFF2-40B4-BE49-F238E27FC236}">
                <a16:creationId xmlns:a16="http://schemas.microsoft.com/office/drawing/2014/main" id="{758B9086-44DB-1646-826D-691BA27E1BDD}"/>
              </a:ext>
            </a:extLst>
          </p:cNvPr>
          <p:cNvSpPr>
            <a:spLocks noGrp="1"/>
          </p:cNvSpPr>
          <p:nvPr>
            <p:ph idx="1"/>
          </p:nvPr>
        </p:nvSpPr>
        <p:spPr/>
        <p:txBody>
          <a:bodyPr/>
          <a:lstStyle/>
          <a:p>
            <a:r>
              <a:rPr lang="it-IT" dirty="0"/>
              <a:t>I controlli di autorizzazione server side sono eseguiti ad ogni richiesta fatta eccezione di Login e </a:t>
            </a:r>
            <a:r>
              <a:rPr lang="it-IT" dirty="0" err="1"/>
              <a:t>Register</a:t>
            </a:r>
            <a:endParaRPr lang="it-IT" dirty="0"/>
          </a:p>
          <a:p>
            <a:r>
              <a:rPr lang="it-IT" dirty="0"/>
              <a:t>Nella creazione di un nuovo meeting, la scelta di inviare la prima parte di dati al server tiene in considerazione un aspetto di continuità dell’applicazione con la versione Pure HTML</a:t>
            </a:r>
          </a:p>
        </p:txBody>
      </p:sp>
    </p:spTree>
    <p:extLst>
      <p:ext uri="{BB962C8B-B14F-4D97-AF65-F5344CB8AC3E}">
        <p14:creationId xmlns:p14="http://schemas.microsoft.com/office/powerpoint/2010/main" val="2448659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892CEB-5C70-E142-9B66-62B0E760433A}"/>
              </a:ext>
            </a:extLst>
          </p:cNvPr>
          <p:cNvSpPr>
            <a:spLocks noGrp="1"/>
          </p:cNvSpPr>
          <p:nvPr>
            <p:ph type="title"/>
          </p:nvPr>
        </p:nvSpPr>
        <p:spPr/>
        <p:txBody>
          <a:bodyPr>
            <a:normAutofit fontScale="90000"/>
          </a:bodyPr>
          <a:lstStyle/>
          <a:p>
            <a:r>
              <a:rPr lang="it-IT" dirty="0"/>
              <a:t>Controller &amp; </a:t>
            </a:r>
            <a:r>
              <a:rPr lang="it-IT" dirty="0" err="1"/>
              <a:t>Event</a:t>
            </a:r>
            <a:r>
              <a:rPr lang="it-IT" dirty="0"/>
              <a:t> </a:t>
            </a:r>
            <a:r>
              <a:rPr lang="it-IT" dirty="0" err="1"/>
              <a:t>handler</a:t>
            </a:r>
            <a:endParaRPr lang="it-IT" dirty="0"/>
          </a:p>
        </p:txBody>
      </p:sp>
      <p:graphicFrame>
        <p:nvGraphicFramePr>
          <p:cNvPr id="4" name="Tabella 3">
            <a:extLst>
              <a:ext uri="{FF2B5EF4-FFF2-40B4-BE49-F238E27FC236}">
                <a16:creationId xmlns:a16="http://schemas.microsoft.com/office/drawing/2014/main" id="{4B2302D3-C13A-1144-9880-70A0FEEEC0AD}"/>
              </a:ext>
            </a:extLst>
          </p:cNvPr>
          <p:cNvGraphicFramePr>
            <a:graphicFrameLocks noGrp="1"/>
          </p:cNvGraphicFramePr>
          <p:nvPr>
            <p:extLst>
              <p:ext uri="{D42A27DB-BD31-4B8C-83A1-F6EECF244321}">
                <p14:modId xmlns:p14="http://schemas.microsoft.com/office/powerpoint/2010/main" val="2773471878"/>
              </p:ext>
            </p:extLst>
          </p:nvPr>
        </p:nvGraphicFramePr>
        <p:xfrm>
          <a:off x="102616" y="975244"/>
          <a:ext cx="11857736" cy="5142092"/>
        </p:xfrm>
        <a:graphic>
          <a:graphicData uri="http://schemas.openxmlformats.org/drawingml/2006/table">
            <a:tbl>
              <a:tblPr firstRow="1" bandRow="1">
                <a:tableStyleId>{5C22544A-7EE6-4342-B048-85BDC9FD1C3A}</a:tableStyleId>
              </a:tblPr>
              <a:tblGrid>
                <a:gridCol w="2964434">
                  <a:extLst>
                    <a:ext uri="{9D8B030D-6E8A-4147-A177-3AD203B41FA5}">
                      <a16:colId xmlns:a16="http://schemas.microsoft.com/office/drawing/2014/main" val="219438775"/>
                    </a:ext>
                  </a:extLst>
                </a:gridCol>
                <a:gridCol w="2964434">
                  <a:extLst>
                    <a:ext uri="{9D8B030D-6E8A-4147-A177-3AD203B41FA5}">
                      <a16:colId xmlns:a16="http://schemas.microsoft.com/office/drawing/2014/main" val="1526026251"/>
                    </a:ext>
                  </a:extLst>
                </a:gridCol>
                <a:gridCol w="2964434">
                  <a:extLst>
                    <a:ext uri="{9D8B030D-6E8A-4147-A177-3AD203B41FA5}">
                      <a16:colId xmlns:a16="http://schemas.microsoft.com/office/drawing/2014/main" val="1783550015"/>
                    </a:ext>
                  </a:extLst>
                </a:gridCol>
                <a:gridCol w="2964434">
                  <a:extLst>
                    <a:ext uri="{9D8B030D-6E8A-4147-A177-3AD203B41FA5}">
                      <a16:colId xmlns:a16="http://schemas.microsoft.com/office/drawing/2014/main" val="3974684575"/>
                    </a:ext>
                  </a:extLst>
                </a:gridCol>
              </a:tblGrid>
              <a:tr h="395241">
                <a:tc gridSpan="2">
                  <a:txBody>
                    <a:bodyPr/>
                    <a:lstStyle/>
                    <a:p>
                      <a:pPr algn="ctr"/>
                      <a:r>
                        <a:rPr lang="it-IT" dirty="0"/>
                        <a:t>Client side</a:t>
                      </a:r>
                    </a:p>
                  </a:txBody>
                  <a:tcPr anchor="ctr"/>
                </a:tc>
                <a:tc hMerge="1">
                  <a:txBody>
                    <a:bodyPr/>
                    <a:lstStyle/>
                    <a:p>
                      <a:endParaRPr lang="it-IT" dirty="0"/>
                    </a:p>
                  </a:txBody>
                  <a:tcPr/>
                </a:tc>
                <a:tc gridSpan="2">
                  <a:txBody>
                    <a:bodyPr/>
                    <a:lstStyle/>
                    <a:p>
                      <a:pPr algn="ctr"/>
                      <a:r>
                        <a:rPr lang="it-IT" dirty="0"/>
                        <a:t>Server side</a:t>
                      </a:r>
                    </a:p>
                  </a:txBody>
                  <a:tcPr anchor="ctr"/>
                </a:tc>
                <a:tc hMerge="1">
                  <a:txBody>
                    <a:bodyPr/>
                    <a:lstStyle/>
                    <a:p>
                      <a:endParaRPr lang="it-IT" dirty="0"/>
                    </a:p>
                  </a:txBody>
                  <a:tcPr/>
                </a:tc>
                <a:extLst>
                  <a:ext uri="{0D108BD9-81ED-4DB2-BD59-A6C34878D82A}">
                    <a16:rowId xmlns:a16="http://schemas.microsoft.com/office/drawing/2014/main" val="490443055"/>
                  </a:ext>
                </a:extLst>
              </a:tr>
              <a:tr h="367099">
                <a:tc>
                  <a:txBody>
                    <a:bodyPr/>
                    <a:lstStyle/>
                    <a:p>
                      <a:pPr algn="ctr"/>
                      <a:r>
                        <a:rPr lang="it-IT" b="1" dirty="0"/>
                        <a:t>Evento</a:t>
                      </a:r>
                    </a:p>
                  </a:txBody>
                  <a:tcPr anchor="ctr"/>
                </a:tc>
                <a:tc>
                  <a:txBody>
                    <a:bodyPr/>
                    <a:lstStyle/>
                    <a:p>
                      <a:pPr algn="ctr"/>
                      <a:r>
                        <a:rPr lang="it-IT" b="1" dirty="0" err="1"/>
                        <a:t>Controlloer</a:t>
                      </a:r>
                      <a:endParaRPr lang="it-IT" b="1" dirty="0"/>
                    </a:p>
                  </a:txBody>
                  <a:tcPr anchor="ctr"/>
                </a:tc>
                <a:tc>
                  <a:txBody>
                    <a:bodyPr/>
                    <a:lstStyle/>
                    <a:p>
                      <a:pPr algn="ctr"/>
                      <a:r>
                        <a:rPr lang="it-IT" b="1" dirty="0"/>
                        <a:t>Evento</a:t>
                      </a:r>
                    </a:p>
                  </a:txBody>
                  <a:tcPr anchor="ctr"/>
                </a:tc>
                <a:tc>
                  <a:txBody>
                    <a:bodyPr/>
                    <a:lstStyle/>
                    <a:p>
                      <a:pPr algn="ctr"/>
                      <a:r>
                        <a:rPr lang="it-IT" b="1" dirty="0"/>
                        <a:t>Controllore</a:t>
                      </a:r>
                    </a:p>
                  </a:txBody>
                  <a:tcPr anchor="ctr"/>
                </a:tc>
                <a:extLst>
                  <a:ext uri="{0D108BD9-81ED-4DB2-BD59-A6C34878D82A}">
                    <a16:rowId xmlns:a16="http://schemas.microsoft.com/office/drawing/2014/main" val="716687715"/>
                  </a:ext>
                </a:extLst>
              </a:tr>
              <a:tr h="409786">
                <a:tc>
                  <a:txBody>
                    <a:bodyPr/>
                    <a:lstStyle/>
                    <a:p>
                      <a:pPr algn="ctr"/>
                      <a:r>
                        <a:rPr lang="it-IT" sz="1200" dirty="0" err="1"/>
                        <a:t>index</a:t>
                      </a:r>
                      <a:r>
                        <a:rPr lang="it-IT" sz="1200" dirty="0"/>
                        <a:t> -&gt; login </a:t>
                      </a:r>
                      <a:r>
                        <a:rPr lang="it-IT" sz="1200" dirty="0" err="1"/>
                        <a:t>form</a:t>
                      </a:r>
                      <a:r>
                        <a:rPr lang="it-IT" sz="1200" dirty="0"/>
                        <a:t> -&gt; </a:t>
                      </a:r>
                      <a:r>
                        <a:rPr lang="it-IT" sz="1200" dirty="0" err="1"/>
                        <a:t>submit</a:t>
                      </a:r>
                      <a:endParaRPr lang="it-IT" sz="1200" dirty="0"/>
                    </a:p>
                  </a:txBody>
                  <a:tcPr anchor="ctr"/>
                </a:tc>
                <a:tc>
                  <a:txBody>
                    <a:bodyPr/>
                    <a:lstStyle/>
                    <a:p>
                      <a:pPr algn="ctr"/>
                      <a:r>
                        <a:rPr lang="it-IT" sz="1200" dirty="0" err="1"/>
                        <a:t>Function</a:t>
                      </a:r>
                      <a:r>
                        <a:rPr lang="it-IT" sz="1200" dirty="0"/>
                        <a:t> </a:t>
                      </a:r>
                      <a:r>
                        <a:rPr lang="it-IT" sz="1200" dirty="0" err="1"/>
                        <a:t>makeCall</a:t>
                      </a:r>
                      <a:endParaRPr lang="it-IT" sz="1200" dirty="0"/>
                    </a:p>
                  </a:txBody>
                  <a:tcPr anchor="ctr"/>
                </a:tc>
                <a:tc>
                  <a:txBody>
                    <a:bodyPr/>
                    <a:lstStyle/>
                    <a:p>
                      <a:pPr algn="ctr"/>
                      <a:r>
                        <a:rPr lang="it-IT" sz="1200" dirty="0"/>
                        <a:t>POST username password</a:t>
                      </a:r>
                    </a:p>
                  </a:txBody>
                  <a:tcPr anchor="ctr"/>
                </a:tc>
                <a:tc>
                  <a:txBody>
                    <a:bodyPr/>
                    <a:lstStyle/>
                    <a:p>
                      <a:pPr algn="ctr"/>
                      <a:r>
                        <a:rPr lang="it-IT" sz="1200" dirty="0"/>
                        <a:t>Login </a:t>
                      </a:r>
                      <a:r>
                        <a:rPr lang="it-IT" sz="1200" dirty="0" err="1"/>
                        <a:t>servlet</a:t>
                      </a:r>
                      <a:r>
                        <a:rPr lang="it-IT" sz="1200" dirty="0"/>
                        <a:t> (/login)</a:t>
                      </a:r>
                    </a:p>
                  </a:txBody>
                  <a:tcPr anchor="ctr"/>
                </a:tc>
                <a:extLst>
                  <a:ext uri="{0D108BD9-81ED-4DB2-BD59-A6C34878D82A}">
                    <a16:rowId xmlns:a16="http://schemas.microsoft.com/office/drawing/2014/main" val="593331832"/>
                  </a:ext>
                </a:extLst>
              </a:tr>
              <a:tr h="878331">
                <a:tc>
                  <a:txBody>
                    <a:bodyPr/>
                    <a:lstStyle/>
                    <a:p>
                      <a:pPr algn="ctr"/>
                      <a:r>
                        <a:rPr lang="it-IT" sz="1200" dirty="0" err="1"/>
                        <a:t>register</a:t>
                      </a:r>
                      <a:r>
                        <a:rPr lang="it-IT" sz="1200" dirty="0"/>
                        <a:t> -&gt; </a:t>
                      </a:r>
                      <a:r>
                        <a:rPr lang="it-IT" sz="1200" dirty="0" err="1"/>
                        <a:t>register</a:t>
                      </a:r>
                      <a:r>
                        <a:rPr lang="it-IT" sz="1200" dirty="0"/>
                        <a:t> </a:t>
                      </a:r>
                      <a:r>
                        <a:rPr lang="it-IT" sz="1200" dirty="0" err="1"/>
                        <a:t>form</a:t>
                      </a:r>
                      <a:r>
                        <a:rPr lang="it-IT" sz="1200" dirty="0"/>
                        <a:t> -&gt; </a:t>
                      </a:r>
                      <a:r>
                        <a:rPr lang="it-IT" sz="1200" dirty="0" err="1"/>
                        <a:t>submit</a:t>
                      </a:r>
                      <a:endParaRPr lang="it-IT" sz="1200" dirty="0"/>
                    </a:p>
                  </a:txBody>
                  <a:tcPr anchor="ctr"/>
                </a:tc>
                <a:tc>
                  <a:txBody>
                    <a:bodyPr/>
                    <a:lstStyle/>
                    <a:p>
                      <a:pPr algn="ctr"/>
                      <a:r>
                        <a:rPr lang="it-IT" sz="1200" dirty="0" err="1"/>
                        <a:t>Function</a:t>
                      </a:r>
                      <a:r>
                        <a:rPr lang="it-IT" sz="1200" dirty="0"/>
                        <a:t> </a:t>
                      </a:r>
                      <a:r>
                        <a:rPr lang="it-IT" sz="1200" dirty="0" err="1"/>
                        <a:t>makeCall</a:t>
                      </a:r>
                      <a:endParaRPr lang="it-IT" sz="1200" dirty="0"/>
                    </a:p>
                  </a:txBody>
                  <a:tcPr anchor="ctr"/>
                </a:tc>
                <a:tc>
                  <a:txBody>
                    <a:bodyPr/>
                    <a:lstStyle/>
                    <a:p>
                      <a:pPr algn="ctr"/>
                      <a:r>
                        <a:rPr lang="it-IT" sz="1200" dirty="0"/>
                        <a:t>POST email, password, conferma password</a:t>
                      </a:r>
                    </a:p>
                  </a:txBody>
                  <a:tcPr anchor="ctr"/>
                </a:tc>
                <a:tc>
                  <a:txBody>
                    <a:bodyPr/>
                    <a:lstStyle/>
                    <a:p>
                      <a:pPr algn="ctr"/>
                      <a:r>
                        <a:rPr lang="it-IT" sz="1200" dirty="0" err="1"/>
                        <a:t>Register</a:t>
                      </a:r>
                      <a:r>
                        <a:rPr lang="it-IT" sz="1200" dirty="0"/>
                        <a:t> </a:t>
                      </a:r>
                      <a:r>
                        <a:rPr lang="it-IT" sz="1200" dirty="0" err="1"/>
                        <a:t>servlet</a:t>
                      </a:r>
                      <a:r>
                        <a:rPr lang="it-IT" sz="1200" dirty="0"/>
                        <a:t> (/</a:t>
                      </a:r>
                      <a:r>
                        <a:rPr lang="it-IT" sz="1200" dirty="0" err="1"/>
                        <a:t>register</a:t>
                      </a:r>
                      <a:r>
                        <a:rPr lang="it-IT" sz="1200" dirty="0"/>
                        <a:t>)</a:t>
                      </a:r>
                    </a:p>
                  </a:txBody>
                  <a:tcPr anchor="ctr"/>
                </a:tc>
                <a:extLst>
                  <a:ext uri="{0D108BD9-81ED-4DB2-BD59-A6C34878D82A}">
                    <a16:rowId xmlns:a16="http://schemas.microsoft.com/office/drawing/2014/main" val="2330619981"/>
                  </a:ext>
                </a:extLst>
              </a:tr>
              <a:tr h="721084">
                <a:tc>
                  <a:txBody>
                    <a:bodyPr/>
                    <a:lstStyle/>
                    <a:p>
                      <a:pPr algn="ctr"/>
                      <a:r>
                        <a:rPr lang="it-IT" sz="1200" dirty="0"/>
                        <a:t>home -&gt; </a:t>
                      </a:r>
                      <a:r>
                        <a:rPr lang="it-IT" sz="1200" dirty="0" err="1"/>
                        <a:t>load</a:t>
                      </a:r>
                      <a:endParaRPr lang="it-IT" sz="1200" dirty="0"/>
                    </a:p>
                  </a:txBody>
                  <a:tcPr anchor="ctr"/>
                </a:tc>
                <a:tc>
                  <a:txBody>
                    <a:bodyPr/>
                    <a:lstStyle/>
                    <a:p>
                      <a:pPr algn="ctr"/>
                      <a:r>
                        <a:rPr lang="it-IT" sz="1200" dirty="0" err="1"/>
                        <a:t>Function</a:t>
                      </a:r>
                      <a:r>
                        <a:rPr lang="it-IT" sz="1200" dirty="0"/>
                        <a:t> </a:t>
                      </a:r>
                    </a:p>
                    <a:p>
                      <a:pPr algn="ctr"/>
                      <a:r>
                        <a:rPr lang="it-IT" sz="1200" dirty="0" err="1"/>
                        <a:t>PageOrchestrator</a:t>
                      </a:r>
                      <a:endParaRPr lang="it-IT" sz="1200" dirty="0"/>
                    </a:p>
                  </a:txBody>
                  <a:tcPr anchor="ctr"/>
                </a:tc>
                <a:tc>
                  <a:txBody>
                    <a:bodyPr/>
                    <a:lstStyle/>
                    <a:p>
                      <a:pPr algn="ctr"/>
                      <a:r>
                        <a:rPr lang="it-IT" sz="1200" dirty="0"/>
                        <a:t>GET (nessun parametro)</a:t>
                      </a:r>
                    </a:p>
                  </a:txBody>
                  <a:tcPr anchor="ctr"/>
                </a:tc>
                <a:tc>
                  <a:txBody>
                    <a:bodyPr/>
                    <a:lstStyle/>
                    <a:p>
                      <a:pPr algn="ctr"/>
                      <a:r>
                        <a:rPr lang="it-IT" sz="1200" dirty="0" err="1"/>
                        <a:t>MyMeetings</a:t>
                      </a:r>
                      <a:r>
                        <a:rPr lang="it-IT" sz="1200" dirty="0"/>
                        <a:t> </a:t>
                      </a:r>
                      <a:r>
                        <a:rPr lang="it-IT" sz="1200" dirty="0" err="1"/>
                        <a:t>servlet</a:t>
                      </a:r>
                      <a:r>
                        <a:rPr lang="it-IT" sz="1200" dirty="0"/>
                        <a:t> (/home/</a:t>
                      </a:r>
                      <a:r>
                        <a:rPr lang="it-IT" sz="1200" dirty="0" err="1"/>
                        <a:t>myMeetings</a:t>
                      </a:r>
                      <a:r>
                        <a:rPr lang="it-IT" sz="1200" dirty="0"/>
                        <a:t>)</a:t>
                      </a:r>
                    </a:p>
                    <a:p>
                      <a:pPr algn="ctr"/>
                      <a:r>
                        <a:rPr lang="it-IT" sz="1200" dirty="0" err="1"/>
                        <a:t>AvailableMeetings</a:t>
                      </a:r>
                      <a:r>
                        <a:rPr lang="it-IT" sz="1200" dirty="0"/>
                        <a:t> </a:t>
                      </a:r>
                      <a:r>
                        <a:rPr lang="it-IT" sz="1200" dirty="0" err="1"/>
                        <a:t>servlet</a:t>
                      </a:r>
                      <a:r>
                        <a:rPr lang="it-IT" sz="1200" dirty="0"/>
                        <a:t> (/home/</a:t>
                      </a:r>
                      <a:r>
                        <a:rPr lang="it-IT" sz="1200" dirty="0" err="1"/>
                        <a:t>availableMeetings</a:t>
                      </a:r>
                      <a:r>
                        <a:rPr lang="it-IT" sz="1200" dirty="0"/>
                        <a:t>)</a:t>
                      </a:r>
                    </a:p>
                  </a:txBody>
                  <a:tcPr anchor="ctr"/>
                </a:tc>
                <a:extLst>
                  <a:ext uri="{0D108BD9-81ED-4DB2-BD59-A6C34878D82A}">
                    <a16:rowId xmlns:a16="http://schemas.microsoft.com/office/drawing/2014/main" val="327653447"/>
                  </a:ext>
                </a:extLst>
              </a:tr>
              <a:tr h="392712">
                <a:tc>
                  <a:txBody>
                    <a:bodyPr/>
                    <a:lstStyle/>
                    <a:p>
                      <a:pPr algn="ctr"/>
                      <a:r>
                        <a:rPr lang="it-IT" sz="1200" dirty="0" err="1"/>
                        <a:t>wizard</a:t>
                      </a:r>
                      <a:r>
                        <a:rPr lang="it-IT" sz="1200" dirty="0"/>
                        <a:t> -&gt; </a:t>
                      </a:r>
                      <a:r>
                        <a:rPr lang="it-IT" sz="1200" dirty="0" err="1"/>
                        <a:t>cancel</a:t>
                      </a:r>
                      <a:endParaRPr lang="it-IT" sz="1200" dirty="0"/>
                    </a:p>
                  </a:txBody>
                  <a:tcPr anchor="ctr"/>
                </a:tc>
                <a:tc>
                  <a:txBody>
                    <a:bodyPr/>
                    <a:lstStyle/>
                    <a:p>
                      <a:pPr algn="ctr"/>
                      <a:r>
                        <a:rPr lang="it-IT" sz="1200" dirty="0" err="1"/>
                        <a:t>Function</a:t>
                      </a:r>
                      <a:r>
                        <a:rPr lang="it-IT" sz="1200" dirty="0"/>
                        <a:t> reset</a:t>
                      </a:r>
                    </a:p>
                  </a:txBody>
                  <a:tcPr anchor="ctr"/>
                </a:tc>
                <a:tc>
                  <a:txBody>
                    <a:bodyPr/>
                    <a:lstStyle/>
                    <a:p>
                      <a:pPr algn="ctr"/>
                      <a:r>
                        <a:rPr lang="it-IT" sz="1200" dirty="0"/>
                        <a:t>-</a:t>
                      </a:r>
                    </a:p>
                  </a:txBody>
                  <a:tcPr anchor="ctr"/>
                </a:tc>
                <a:tc>
                  <a:txBody>
                    <a:bodyPr/>
                    <a:lstStyle/>
                    <a:p>
                      <a:pPr algn="ctr"/>
                      <a:r>
                        <a:rPr lang="it-IT" sz="1200" dirty="0"/>
                        <a:t>-</a:t>
                      </a:r>
                    </a:p>
                  </a:txBody>
                  <a:tcPr anchor="ctr"/>
                </a:tc>
                <a:extLst>
                  <a:ext uri="{0D108BD9-81ED-4DB2-BD59-A6C34878D82A}">
                    <a16:rowId xmlns:a16="http://schemas.microsoft.com/office/drawing/2014/main" val="1559721079"/>
                  </a:ext>
                </a:extLst>
              </a:tr>
              <a:tr h="568124">
                <a:tc>
                  <a:txBody>
                    <a:bodyPr/>
                    <a:lstStyle/>
                    <a:p>
                      <a:pPr algn="ctr"/>
                      <a:r>
                        <a:rPr lang="it-IT" sz="1200" dirty="0" err="1"/>
                        <a:t>wizard</a:t>
                      </a:r>
                      <a:r>
                        <a:rPr lang="it-IT" sz="1200" dirty="0"/>
                        <a:t> -&gt; create</a:t>
                      </a:r>
                    </a:p>
                  </a:txBody>
                  <a:tcPr anchor="ctr"/>
                </a:tc>
                <a:tc>
                  <a:txBody>
                    <a:bodyPr/>
                    <a:lstStyle/>
                    <a:p>
                      <a:pPr algn="ctr"/>
                      <a:r>
                        <a:rPr lang="it-IT" sz="1200" dirty="0" err="1"/>
                        <a:t>Function</a:t>
                      </a:r>
                      <a:r>
                        <a:rPr lang="it-IT" sz="1200" dirty="0"/>
                        <a:t> </a:t>
                      </a:r>
                      <a:r>
                        <a:rPr lang="it-IT" sz="1200" dirty="0" err="1"/>
                        <a:t>makeCall</a:t>
                      </a:r>
                      <a:endParaRPr lang="it-IT" sz="1200" dirty="0"/>
                    </a:p>
                    <a:p>
                      <a:pPr algn="ctr"/>
                      <a:r>
                        <a:rPr lang="it-IT" sz="1200" dirty="0" err="1"/>
                        <a:t>Function</a:t>
                      </a:r>
                      <a:r>
                        <a:rPr lang="it-IT" sz="1200" dirty="0"/>
                        <a:t> </a:t>
                      </a:r>
                      <a:r>
                        <a:rPr lang="it-IT" sz="1200" dirty="0" err="1"/>
                        <a:t>Modal.show</a:t>
                      </a:r>
                      <a:endParaRPr lang="it-IT" sz="1200" dirty="0"/>
                    </a:p>
                  </a:txBody>
                  <a:tcPr anchor="ctr"/>
                </a:tc>
                <a:tc>
                  <a:txBody>
                    <a:bodyPr/>
                    <a:lstStyle/>
                    <a:p>
                      <a:pPr algn="ctr"/>
                      <a:r>
                        <a:rPr lang="it-IT" sz="1200" dirty="0"/>
                        <a:t>POST (dati riunione) + </a:t>
                      </a:r>
                      <a:r>
                        <a:rPr lang="it-IT" sz="1200" dirty="0" err="1"/>
                        <a:t>step</a:t>
                      </a:r>
                      <a:r>
                        <a:rPr lang="it-IT" sz="1200" dirty="0"/>
                        <a:t>=</a:t>
                      </a:r>
                      <a:r>
                        <a:rPr lang="it-IT" sz="1200" dirty="0" err="1"/>
                        <a:t>firstStep</a:t>
                      </a:r>
                      <a:endParaRPr lang="it-IT" sz="1200" dirty="0"/>
                    </a:p>
                  </a:txBody>
                  <a:tcPr anchor="ctr"/>
                </a:tc>
                <a:tc>
                  <a:txBody>
                    <a:bodyPr/>
                    <a:lstStyle/>
                    <a:p>
                      <a:pPr algn="ctr"/>
                      <a:r>
                        <a:rPr lang="it-IT" sz="1200" dirty="0" err="1"/>
                        <a:t>AddMeeting</a:t>
                      </a:r>
                      <a:r>
                        <a:rPr lang="it-IT" sz="1200" dirty="0"/>
                        <a:t> </a:t>
                      </a:r>
                      <a:r>
                        <a:rPr lang="it-IT" sz="1200" dirty="0" err="1"/>
                        <a:t>servlet</a:t>
                      </a:r>
                      <a:r>
                        <a:rPr lang="it-IT" sz="1200" dirty="0"/>
                        <a:t> (/home/</a:t>
                      </a:r>
                      <a:r>
                        <a:rPr lang="it-IT" sz="1200" dirty="0" err="1"/>
                        <a:t>addMeeting</a:t>
                      </a:r>
                      <a:r>
                        <a:rPr lang="it-IT" sz="1200" dirty="0"/>
                        <a:t>)</a:t>
                      </a:r>
                    </a:p>
                  </a:txBody>
                  <a:tcPr anchor="ctr"/>
                </a:tc>
                <a:extLst>
                  <a:ext uri="{0D108BD9-81ED-4DB2-BD59-A6C34878D82A}">
                    <a16:rowId xmlns:a16="http://schemas.microsoft.com/office/drawing/2014/main" val="914170577"/>
                  </a:ext>
                </a:extLst>
              </a:tr>
              <a:tr h="469546">
                <a:tc>
                  <a:txBody>
                    <a:bodyPr/>
                    <a:lstStyle/>
                    <a:p>
                      <a:pPr algn="ctr"/>
                      <a:r>
                        <a:rPr lang="it-IT" sz="1200" dirty="0" err="1"/>
                        <a:t>modal</a:t>
                      </a:r>
                      <a:r>
                        <a:rPr lang="it-IT" sz="1200" dirty="0"/>
                        <a:t> -&gt; </a:t>
                      </a:r>
                      <a:r>
                        <a:rPr lang="it-IT" sz="1200" dirty="0" err="1"/>
                        <a:t>load</a:t>
                      </a:r>
                      <a:r>
                        <a:rPr lang="it-IT" sz="1200" dirty="0"/>
                        <a:t> </a:t>
                      </a:r>
                    </a:p>
                  </a:txBody>
                  <a:tcPr anchor="ctr"/>
                </a:tc>
                <a:tc>
                  <a:txBody>
                    <a:bodyPr/>
                    <a:lstStyle/>
                    <a:p>
                      <a:pPr algn="ctr"/>
                      <a:r>
                        <a:rPr lang="it-IT" sz="1200" dirty="0" err="1"/>
                        <a:t>Function</a:t>
                      </a:r>
                      <a:r>
                        <a:rPr lang="it-IT" sz="1200" dirty="0"/>
                        <a:t> update</a:t>
                      </a:r>
                    </a:p>
                  </a:txBody>
                  <a:tcPr anchor="ctr"/>
                </a:tc>
                <a:tc>
                  <a:txBody>
                    <a:bodyPr/>
                    <a:lstStyle/>
                    <a:p>
                      <a:pPr algn="ctr"/>
                      <a:r>
                        <a:rPr lang="it-IT" sz="1200" dirty="0"/>
                        <a:t>GET (nessun parametro)</a:t>
                      </a:r>
                    </a:p>
                  </a:txBody>
                  <a:tcPr anchor="ctr"/>
                </a:tc>
                <a:tc>
                  <a:txBody>
                    <a:bodyPr/>
                    <a:lstStyle/>
                    <a:p>
                      <a:pPr algn="ctr"/>
                      <a:r>
                        <a:rPr lang="it-IT" sz="1200" dirty="0" err="1"/>
                        <a:t>GetAvailableUsers</a:t>
                      </a:r>
                      <a:r>
                        <a:rPr lang="it-IT" sz="1200" dirty="0"/>
                        <a:t> </a:t>
                      </a:r>
                      <a:r>
                        <a:rPr lang="it-IT" sz="1200" dirty="0" err="1"/>
                        <a:t>servlet</a:t>
                      </a:r>
                      <a:r>
                        <a:rPr lang="it-IT" sz="1200" dirty="0"/>
                        <a:t> (/home/</a:t>
                      </a:r>
                      <a:r>
                        <a:rPr lang="it-IT" sz="1200" dirty="0" err="1"/>
                        <a:t>getAvailableUsers</a:t>
                      </a:r>
                      <a:r>
                        <a:rPr lang="it-IT" sz="1200" dirty="0"/>
                        <a:t>)</a:t>
                      </a:r>
                    </a:p>
                  </a:txBody>
                  <a:tcPr anchor="ctr"/>
                </a:tc>
                <a:extLst>
                  <a:ext uri="{0D108BD9-81ED-4DB2-BD59-A6C34878D82A}">
                    <a16:rowId xmlns:a16="http://schemas.microsoft.com/office/drawing/2014/main" val="3659674088"/>
                  </a:ext>
                </a:extLst>
              </a:tr>
              <a:tr h="436743">
                <a:tc>
                  <a:txBody>
                    <a:bodyPr/>
                    <a:lstStyle/>
                    <a:p>
                      <a:pPr algn="ctr"/>
                      <a:r>
                        <a:rPr lang="it-IT" sz="1200" dirty="0" err="1"/>
                        <a:t>modal</a:t>
                      </a:r>
                      <a:r>
                        <a:rPr lang="it-IT" sz="1200" dirty="0"/>
                        <a:t> -&gt; </a:t>
                      </a:r>
                      <a:r>
                        <a:rPr lang="it-IT" sz="1200" dirty="0" err="1"/>
                        <a:t>cancel</a:t>
                      </a:r>
                      <a:endParaRPr lang="it-IT" sz="1200" dirty="0"/>
                    </a:p>
                    <a:p>
                      <a:pPr algn="ctr"/>
                      <a:r>
                        <a:rPr lang="it-IT" sz="1200" dirty="0" err="1"/>
                        <a:t>modal</a:t>
                      </a:r>
                      <a:r>
                        <a:rPr lang="it-IT" sz="1200" dirty="0"/>
                        <a:t> -&gt; </a:t>
                      </a:r>
                      <a:r>
                        <a:rPr lang="it-IT" sz="1200" dirty="0" err="1"/>
                        <a:t>close</a:t>
                      </a:r>
                      <a:endParaRPr lang="it-IT" sz="1200" dirty="0"/>
                    </a:p>
                  </a:txBody>
                  <a:tcPr anchor="ctr"/>
                </a:tc>
                <a:tc>
                  <a:txBody>
                    <a:bodyPr/>
                    <a:lstStyle/>
                    <a:p>
                      <a:pPr algn="ctr"/>
                      <a:r>
                        <a:rPr lang="it-IT" sz="1200" dirty="0" err="1"/>
                        <a:t>Function</a:t>
                      </a:r>
                      <a:r>
                        <a:rPr lang="it-IT" sz="1200" dirty="0"/>
                        <a:t> </a:t>
                      </a:r>
                      <a:r>
                        <a:rPr lang="it-IT" sz="1200" dirty="0" err="1"/>
                        <a:t>hide</a:t>
                      </a:r>
                      <a:r>
                        <a:rPr lang="it-IT" sz="1200" dirty="0"/>
                        <a:t>, reset</a:t>
                      </a:r>
                    </a:p>
                  </a:txBody>
                  <a:tcPr anchor="ctr"/>
                </a:tc>
                <a:tc>
                  <a:txBody>
                    <a:bodyPr/>
                    <a:lstStyle/>
                    <a:p>
                      <a:pPr algn="ctr"/>
                      <a:r>
                        <a:rPr lang="it-IT" sz="1200" dirty="0"/>
                        <a:t>-</a:t>
                      </a:r>
                    </a:p>
                  </a:txBody>
                  <a:tcPr anchor="ctr"/>
                </a:tc>
                <a:tc>
                  <a:txBody>
                    <a:bodyPr/>
                    <a:lstStyle/>
                    <a:p>
                      <a:pPr algn="ctr"/>
                      <a:r>
                        <a:rPr lang="it-IT" sz="1200" dirty="0"/>
                        <a:t>-</a:t>
                      </a:r>
                    </a:p>
                  </a:txBody>
                  <a:tcPr anchor="ctr"/>
                </a:tc>
                <a:extLst>
                  <a:ext uri="{0D108BD9-81ED-4DB2-BD59-A6C34878D82A}">
                    <a16:rowId xmlns:a16="http://schemas.microsoft.com/office/drawing/2014/main" val="1507744285"/>
                  </a:ext>
                </a:extLst>
              </a:tr>
              <a:tr h="482969">
                <a:tc>
                  <a:txBody>
                    <a:bodyPr/>
                    <a:lstStyle/>
                    <a:p>
                      <a:pPr algn="ctr"/>
                      <a:r>
                        <a:rPr lang="it-IT" sz="1200" dirty="0" err="1"/>
                        <a:t>modal</a:t>
                      </a:r>
                      <a:r>
                        <a:rPr lang="it-IT" sz="1200" dirty="0"/>
                        <a:t> -&gt; </a:t>
                      </a:r>
                      <a:r>
                        <a:rPr lang="it-IT" sz="1200" dirty="0" err="1"/>
                        <a:t>submit</a:t>
                      </a:r>
                      <a:endParaRPr lang="it-IT" sz="1200" dirty="0"/>
                    </a:p>
                  </a:txBody>
                  <a:tcPr anchor="ctr"/>
                </a:tc>
                <a:tc>
                  <a:txBody>
                    <a:bodyPr/>
                    <a:lstStyle/>
                    <a:p>
                      <a:pPr algn="ctr"/>
                      <a:r>
                        <a:rPr lang="it-IT" sz="1200" dirty="0" err="1"/>
                        <a:t>Function</a:t>
                      </a:r>
                      <a:r>
                        <a:rPr lang="it-IT" sz="1200" dirty="0"/>
                        <a:t> </a:t>
                      </a:r>
                      <a:r>
                        <a:rPr lang="it-IT" sz="1200" dirty="0" err="1"/>
                        <a:t>makeCall</a:t>
                      </a:r>
                      <a:endParaRPr lang="it-IT" sz="1200" dirty="0"/>
                    </a:p>
                  </a:txBody>
                  <a:tcPr anchor="ctr"/>
                </a:tc>
                <a:tc>
                  <a:txBody>
                    <a:bodyPr/>
                    <a:lstStyle/>
                    <a:p>
                      <a:pPr algn="ctr"/>
                      <a:r>
                        <a:rPr lang="it-IT" sz="1200" dirty="0"/>
                        <a:t>POST (elenco utenti inviati) + </a:t>
                      </a:r>
                      <a:r>
                        <a:rPr lang="it-IT" sz="1200" dirty="0" err="1"/>
                        <a:t>step</a:t>
                      </a:r>
                      <a:r>
                        <a:rPr lang="it-IT" sz="1200" dirty="0"/>
                        <a:t>=</a:t>
                      </a:r>
                      <a:r>
                        <a:rPr lang="it-IT" sz="1200" dirty="0" err="1"/>
                        <a:t>secondStep</a:t>
                      </a:r>
                      <a:endParaRPr lang="it-IT" sz="1200" dirty="0"/>
                    </a:p>
                  </a:txBody>
                  <a:tcPr anchor="ctr"/>
                </a:tc>
                <a:tc>
                  <a:txBody>
                    <a:bodyPr/>
                    <a:lstStyle/>
                    <a:p>
                      <a:pPr algn="ctr"/>
                      <a:r>
                        <a:rPr lang="it-IT" sz="1200" dirty="0" err="1"/>
                        <a:t>AddMeeting</a:t>
                      </a:r>
                      <a:r>
                        <a:rPr lang="it-IT" sz="1200" dirty="0"/>
                        <a:t> </a:t>
                      </a:r>
                      <a:r>
                        <a:rPr lang="it-IT" sz="1200" dirty="0" err="1"/>
                        <a:t>servlet</a:t>
                      </a:r>
                      <a:r>
                        <a:rPr lang="it-IT" sz="1200" dirty="0"/>
                        <a:t> (/home/</a:t>
                      </a:r>
                      <a:r>
                        <a:rPr lang="it-IT" sz="1200" dirty="0" err="1"/>
                        <a:t>addMeeting</a:t>
                      </a:r>
                      <a:r>
                        <a:rPr lang="it-IT" sz="1200" dirty="0"/>
                        <a:t>)</a:t>
                      </a:r>
                    </a:p>
                  </a:txBody>
                  <a:tcPr anchor="ctr"/>
                </a:tc>
                <a:extLst>
                  <a:ext uri="{0D108BD9-81ED-4DB2-BD59-A6C34878D82A}">
                    <a16:rowId xmlns:a16="http://schemas.microsoft.com/office/drawing/2014/main" val="2760151904"/>
                  </a:ext>
                </a:extLst>
              </a:tr>
            </a:tbl>
          </a:graphicData>
        </a:graphic>
      </p:graphicFrame>
      <p:sp>
        <p:nvSpPr>
          <p:cNvPr id="3" name="CasellaDiTesto 2">
            <a:extLst>
              <a:ext uri="{FF2B5EF4-FFF2-40B4-BE49-F238E27FC236}">
                <a16:creationId xmlns:a16="http://schemas.microsoft.com/office/drawing/2014/main" id="{1846F6FA-6489-424A-B2D6-5E909E08C9D8}"/>
              </a:ext>
            </a:extLst>
          </p:cNvPr>
          <p:cNvSpPr txBox="1"/>
          <p:nvPr/>
        </p:nvSpPr>
        <p:spPr>
          <a:xfrm>
            <a:off x="102616" y="6304195"/>
            <a:ext cx="11857736" cy="338554"/>
          </a:xfrm>
          <a:prstGeom prst="rect">
            <a:avLst/>
          </a:prstGeom>
          <a:noFill/>
        </p:spPr>
        <p:txBody>
          <a:bodyPr wrap="square" rtlCol="0">
            <a:spAutoFit/>
          </a:bodyPr>
          <a:lstStyle/>
          <a:p>
            <a:r>
              <a:rPr lang="it-IT" sz="1600" dirty="0">
                <a:solidFill>
                  <a:srgbClr val="FF0000"/>
                </a:solidFill>
              </a:rPr>
              <a:t>* </a:t>
            </a:r>
            <a:r>
              <a:rPr lang="it-IT" sz="1600" dirty="0" err="1">
                <a:solidFill>
                  <a:srgbClr val="FF0000"/>
                </a:solidFill>
              </a:rPr>
              <a:t>makeCall</a:t>
            </a:r>
            <a:r>
              <a:rPr lang="it-IT" sz="1600" dirty="0">
                <a:solidFill>
                  <a:srgbClr val="FF0000"/>
                </a:solidFill>
              </a:rPr>
              <a:t> indica una funzione per effettuare una chiamata asincrona al server il cui risultato è gestito mediante funzione di </a:t>
            </a:r>
            <a:r>
              <a:rPr lang="it-IT" sz="1600" dirty="0" err="1">
                <a:solidFill>
                  <a:srgbClr val="FF0000"/>
                </a:solidFill>
              </a:rPr>
              <a:t>CallBack</a:t>
            </a:r>
            <a:endParaRPr lang="it-IT" sz="1600" dirty="0">
              <a:solidFill>
                <a:srgbClr val="FF0000"/>
              </a:solidFill>
            </a:endParaRPr>
          </a:p>
        </p:txBody>
      </p:sp>
    </p:spTree>
    <p:extLst>
      <p:ext uri="{BB962C8B-B14F-4D97-AF65-F5344CB8AC3E}">
        <p14:creationId xmlns:p14="http://schemas.microsoft.com/office/powerpoint/2010/main" val="2965822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6C4B77-58BA-894C-9495-6712B8885AF8}"/>
              </a:ext>
            </a:extLst>
          </p:cNvPr>
          <p:cNvSpPr>
            <a:spLocks noGrp="1"/>
          </p:cNvSpPr>
          <p:nvPr>
            <p:ph type="title"/>
          </p:nvPr>
        </p:nvSpPr>
        <p:spPr/>
        <p:txBody>
          <a:bodyPr>
            <a:normAutofit fontScale="90000"/>
          </a:bodyPr>
          <a:lstStyle/>
          <a:p>
            <a:r>
              <a:rPr lang="it-IT" dirty="0"/>
              <a:t>Server side DAO &amp; Model Objects</a:t>
            </a:r>
          </a:p>
        </p:txBody>
      </p:sp>
      <p:sp>
        <p:nvSpPr>
          <p:cNvPr id="4" name="CasellaDiTesto 3">
            <a:extLst>
              <a:ext uri="{FF2B5EF4-FFF2-40B4-BE49-F238E27FC236}">
                <a16:creationId xmlns:a16="http://schemas.microsoft.com/office/drawing/2014/main" id="{2B7DF919-9348-274E-9329-C7FB5A340396}"/>
              </a:ext>
            </a:extLst>
          </p:cNvPr>
          <p:cNvSpPr txBox="1"/>
          <p:nvPr/>
        </p:nvSpPr>
        <p:spPr>
          <a:xfrm>
            <a:off x="274320" y="1161288"/>
            <a:ext cx="2670048" cy="923330"/>
          </a:xfrm>
          <a:prstGeom prst="rect">
            <a:avLst/>
          </a:prstGeom>
          <a:noFill/>
        </p:spPr>
        <p:txBody>
          <a:bodyPr wrap="square" rtlCol="0">
            <a:spAutoFit/>
          </a:bodyPr>
          <a:lstStyle/>
          <a:p>
            <a:r>
              <a:rPr lang="it-IT" b="1" dirty="0"/>
              <a:t>MODEL OBJECTS (BEANS)</a:t>
            </a:r>
          </a:p>
          <a:p>
            <a:pPr marL="285750" indent="-285750">
              <a:buFont typeface="Arial" panose="020B0604020202020204" pitchFamily="34" charset="0"/>
              <a:buChar char="•"/>
            </a:pPr>
            <a:r>
              <a:rPr lang="it-IT" dirty="0"/>
              <a:t>User</a:t>
            </a:r>
          </a:p>
          <a:p>
            <a:pPr marL="285750" indent="-285750">
              <a:buFont typeface="Arial" panose="020B0604020202020204" pitchFamily="34" charset="0"/>
              <a:buChar char="•"/>
            </a:pPr>
            <a:r>
              <a:rPr lang="it-IT" dirty="0"/>
              <a:t>Meeting</a:t>
            </a:r>
          </a:p>
        </p:txBody>
      </p:sp>
      <p:sp>
        <p:nvSpPr>
          <p:cNvPr id="5" name="CasellaDiTesto 4">
            <a:extLst>
              <a:ext uri="{FF2B5EF4-FFF2-40B4-BE49-F238E27FC236}">
                <a16:creationId xmlns:a16="http://schemas.microsoft.com/office/drawing/2014/main" id="{27883BC6-7A0A-A045-824C-02662F717C94}"/>
              </a:ext>
            </a:extLst>
          </p:cNvPr>
          <p:cNvSpPr txBox="1"/>
          <p:nvPr/>
        </p:nvSpPr>
        <p:spPr>
          <a:xfrm>
            <a:off x="3185664" y="1161288"/>
            <a:ext cx="8839200" cy="3970318"/>
          </a:xfrm>
          <a:prstGeom prst="rect">
            <a:avLst/>
          </a:prstGeom>
          <a:noFill/>
        </p:spPr>
        <p:txBody>
          <a:bodyPr wrap="square" rtlCol="0">
            <a:spAutoFit/>
          </a:bodyPr>
          <a:lstStyle/>
          <a:p>
            <a:r>
              <a:rPr lang="it-IT" b="1" dirty="0"/>
              <a:t>DATA ACCESS OBJECTS (DAO)	</a:t>
            </a:r>
          </a:p>
          <a:p>
            <a:pPr marL="285750" indent="-285750">
              <a:buFont typeface="Arial" panose="020B0604020202020204" pitchFamily="34" charset="0"/>
              <a:buChar char="•"/>
            </a:pPr>
            <a:r>
              <a:rPr lang="it-IT" dirty="0" err="1"/>
              <a:t>UserDAO</a:t>
            </a:r>
            <a:endParaRPr lang="it-IT" dirty="0"/>
          </a:p>
          <a:p>
            <a:pPr marL="742950" lvl="1" indent="-285750">
              <a:buFont typeface="Arial" panose="020B0604020202020204" pitchFamily="34" charset="0"/>
              <a:buChar char="•"/>
            </a:pPr>
            <a:r>
              <a:rPr lang="it-IT" dirty="0" err="1"/>
              <a:t>checkCrediential</a:t>
            </a:r>
            <a:r>
              <a:rPr lang="it-IT" dirty="0"/>
              <a:t>(username, password)</a:t>
            </a:r>
          </a:p>
          <a:p>
            <a:pPr marL="742950" lvl="1" indent="-285750">
              <a:buFont typeface="Arial" panose="020B0604020202020204" pitchFamily="34" charset="0"/>
              <a:buChar char="•"/>
            </a:pPr>
            <a:r>
              <a:rPr lang="it-IT" dirty="0" err="1"/>
              <a:t>getAllUsersExcept</a:t>
            </a:r>
            <a:r>
              <a:rPr lang="it-IT" dirty="0"/>
              <a:t>(id)</a:t>
            </a:r>
          </a:p>
          <a:p>
            <a:pPr marL="742950" lvl="1" indent="-285750">
              <a:buFont typeface="Arial" panose="020B0604020202020204" pitchFamily="34" charset="0"/>
              <a:buChar char="•"/>
            </a:pPr>
            <a:r>
              <a:rPr lang="it-IT" dirty="0" err="1"/>
              <a:t>addUser</a:t>
            </a:r>
            <a:r>
              <a:rPr lang="it-IT" dirty="0"/>
              <a:t>(username, password)</a:t>
            </a:r>
          </a:p>
          <a:p>
            <a:pPr marL="742950" lvl="1" indent="-285750">
              <a:buFont typeface="Arial" panose="020B0604020202020204" pitchFamily="34" charset="0"/>
              <a:buChar char="•"/>
            </a:pPr>
            <a:r>
              <a:rPr lang="it-IT" dirty="0" err="1"/>
              <a:t>isUsernameFree</a:t>
            </a:r>
            <a:r>
              <a:rPr lang="it-IT" dirty="0"/>
              <a:t>(username)</a:t>
            </a:r>
          </a:p>
          <a:p>
            <a:pPr marL="742950" lvl="1" indent="-285750">
              <a:buFont typeface="Arial" panose="020B0604020202020204" pitchFamily="34" charset="0"/>
              <a:buChar char="•"/>
            </a:pPr>
            <a:r>
              <a:rPr lang="it-IT" dirty="0" err="1"/>
              <a:t>existsUser</a:t>
            </a:r>
            <a:r>
              <a:rPr lang="it-IT" dirty="0"/>
              <a:t>(id)</a:t>
            </a:r>
          </a:p>
          <a:p>
            <a:pPr marL="742950" lvl="1" indent="-285750">
              <a:buFont typeface="Arial" panose="020B0604020202020204" pitchFamily="34" charset="0"/>
              <a:buChar char="•"/>
            </a:pPr>
            <a:r>
              <a:rPr lang="it-IT" dirty="0" err="1"/>
              <a:t>getUserSalt</a:t>
            </a:r>
            <a:r>
              <a:rPr lang="it-IT" dirty="0"/>
              <a:t>(username)</a:t>
            </a:r>
          </a:p>
          <a:p>
            <a:pPr marL="742950" lvl="1"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MeetingDAO</a:t>
            </a:r>
            <a:endParaRPr lang="it-IT" dirty="0"/>
          </a:p>
          <a:p>
            <a:pPr marL="742950" lvl="1" indent="-285750">
              <a:buFont typeface="Arial" panose="020B0604020202020204" pitchFamily="34" charset="0"/>
              <a:buChar char="•"/>
            </a:pPr>
            <a:r>
              <a:rPr lang="it-IT" dirty="0" err="1"/>
              <a:t>getCreatedMeetings</a:t>
            </a:r>
            <a:r>
              <a:rPr lang="it-IT" dirty="0"/>
              <a:t>(</a:t>
            </a:r>
            <a:r>
              <a:rPr lang="it-IT" dirty="0" err="1"/>
              <a:t>userId</a:t>
            </a:r>
            <a:r>
              <a:rPr lang="it-IT" dirty="0"/>
              <a:t>)</a:t>
            </a:r>
          </a:p>
          <a:p>
            <a:pPr marL="742950" lvl="1" indent="-285750">
              <a:buFont typeface="Arial" panose="020B0604020202020204" pitchFamily="34" charset="0"/>
              <a:buChar char="•"/>
            </a:pPr>
            <a:r>
              <a:rPr lang="it-IT" dirty="0" err="1"/>
              <a:t>getInvitedMeetings</a:t>
            </a:r>
            <a:r>
              <a:rPr lang="it-IT" dirty="0"/>
              <a:t>(</a:t>
            </a:r>
            <a:r>
              <a:rPr lang="it-IT" dirty="0" err="1"/>
              <a:t>userId</a:t>
            </a:r>
            <a:r>
              <a:rPr lang="it-IT" dirty="0"/>
              <a:t>)</a:t>
            </a:r>
          </a:p>
          <a:p>
            <a:pPr marL="742950" lvl="1" indent="-285750">
              <a:buFont typeface="Arial" panose="020B0604020202020204" pitchFamily="34" charset="0"/>
              <a:buChar char="•"/>
            </a:pPr>
            <a:r>
              <a:rPr lang="it-IT" dirty="0" err="1"/>
              <a:t>createMeeting</a:t>
            </a:r>
            <a:r>
              <a:rPr lang="it-IT" dirty="0"/>
              <a:t>(</a:t>
            </a:r>
            <a:r>
              <a:rPr lang="it-IT" dirty="0" err="1"/>
              <a:t>title</a:t>
            </a:r>
            <a:r>
              <a:rPr lang="it-IT" dirty="0"/>
              <a:t>, </a:t>
            </a:r>
            <a:r>
              <a:rPr lang="it-IT" dirty="0" err="1"/>
              <a:t>maxpartecipants</a:t>
            </a:r>
            <a:r>
              <a:rPr lang="it-IT" dirty="0"/>
              <a:t>, </a:t>
            </a:r>
            <a:r>
              <a:rPr lang="it-IT" dirty="0" err="1"/>
              <a:t>timestamp</a:t>
            </a:r>
            <a:r>
              <a:rPr lang="it-IT" dirty="0"/>
              <a:t>, </a:t>
            </a:r>
            <a:r>
              <a:rPr lang="it-IT" dirty="0" err="1"/>
              <a:t>duration</a:t>
            </a:r>
            <a:r>
              <a:rPr lang="it-IT" dirty="0"/>
              <a:t>, </a:t>
            </a:r>
            <a:r>
              <a:rPr lang="it-IT" dirty="0" err="1"/>
              <a:t>creatorId</a:t>
            </a:r>
            <a:r>
              <a:rPr lang="it-IT" dirty="0"/>
              <a:t>, </a:t>
            </a:r>
            <a:r>
              <a:rPr lang="it-IT" dirty="0" err="1"/>
              <a:t>invitedUsers</a:t>
            </a:r>
            <a:r>
              <a:rPr lang="it-IT" dirty="0"/>
              <a:t>)</a:t>
            </a:r>
          </a:p>
          <a:p>
            <a:pPr lvl="1"/>
            <a:endParaRPr lang="it-IT" dirty="0"/>
          </a:p>
        </p:txBody>
      </p:sp>
    </p:spTree>
    <p:extLst>
      <p:ext uri="{BB962C8B-B14F-4D97-AF65-F5344CB8AC3E}">
        <p14:creationId xmlns:p14="http://schemas.microsoft.com/office/powerpoint/2010/main" val="1172727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F419F7-EF9B-7647-B1A8-B0949B36603E}"/>
              </a:ext>
            </a:extLst>
          </p:cNvPr>
          <p:cNvSpPr>
            <a:spLocks noGrp="1"/>
          </p:cNvSpPr>
          <p:nvPr>
            <p:ph type="title"/>
          </p:nvPr>
        </p:nvSpPr>
        <p:spPr/>
        <p:txBody>
          <a:bodyPr>
            <a:normAutofit fontScale="90000"/>
          </a:bodyPr>
          <a:lstStyle/>
          <a:p>
            <a:r>
              <a:rPr lang="it-IT" dirty="0"/>
              <a:t>Client side </a:t>
            </a:r>
            <a:r>
              <a:rPr lang="it-IT" dirty="0" err="1"/>
              <a:t>View</a:t>
            </a:r>
            <a:r>
              <a:rPr lang="it-IT" dirty="0"/>
              <a:t> &amp; </a:t>
            </a:r>
            <a:r>
              <a:rPr lang="it-IT" dirty="0" err="1"/>
              <a:t>View</a:t>
            </a:r>
            <a:r>
              <a:rPr lang="it-IT" dirty="0"/>
              <a:t> </a:t>
            </a:r>
            <a:r>
              <a:rPr lang="it-IT" dirty="0" err="1"/>
              <a:t>components</a:t>
            </a:r>
            <a:endParaRPr lang="it-IT" dirty="0"/>
          </a:p>
        </p:txBody>
      </p:sp>
      <p:sp>
        <p:nvSpPr>
          <p:cNvPr id="4" name="CasellaDiTesto 3">
            <a:extLst>
              <a:ext uri="{FF2B5EF4-FFF2-40B4-BE49-F238E27FC236}">
                <a16:creationId xmlns:a16="http://schemas.microsoft.com/office/drawing/2014/main" id="{69D8C20D-D69E-D84F-AA51-AA6D449BFEFB}"/>
              </a:ext>
            </a:extLst>
          </p:cNvPr>
          <p:cNvSpPr txBox="1"/>
          <p:nvPr/>
        </p:nvSpPr>
        <p:spPr>
          <a:xfrm>
            <a:off x="438912" y="1161288"/>
            <a:ext cx="11548872" cy="5355312"/>
          </a:xfrm>
          <a:prstGeom prst="rect">
            <a:avLst/>
          </a:prstGeom>
          <a:noFill/>
        </p:spPr>
        <p:txBody>
          <a:bodyPr wrap="square" rtlCol="0">
            <a:spAutoFit/>
          </a:bodyPr>
          <a:lstStyle/>
          <a:p>
            <a:r>
              <a:rPr lang="it-IT" b="1" dirty="0"/>
              <a:t>Index</a:t>
            </a:r>
          </a:p>
          <a:p>
            <a:pPr marL="285750" indent="-285750">
              <a:buFont typeface="Arial" panose="020B0604020202020204" pitchFamily="34" charset="0"/>
              <a:buChar char="•"/>
            </a:pPr>
            <a:r>
              <a:rPr lang="it-IT" u="sng" dirty="0"/>
              <a:t>Login </a:t>
            </a:r>
            <a:r>
              <a:rPr lang="it-IT" u="sng" dirty="0" err="1"/>
              <a:t>form</a:t>
            </a:r>
            <a:endParaRPr lang="it-IT" u="sng" dirty="0"/>
          </a:p>
          <a:p>
            <a:pPr marL="742950" lvl="1" indent="-285750">
              <a:buFont typeface="Arial" panose="020B0604020202020204" pitchFamily="34" charset="0"/>
              <a:buChar char="•"/>
            </a:pPr>
            <a:r>
              <a:rPr lang="it-IT" dirty="0"/>
              <a:t>Gestione </a:t>
            </a:r>
            <a:r>
              <a:rPr lang="it-IT" dirty="0" err="1"/>
              <a:t>submit</a:t>
            </a:r>
            <a:r>
              <a:rPr lang="it-IT" dirty="0"/>
              <a:t> e errori</a:t>
            </a:r>
          </a:p>
          <a:p>
            <a:endParaRPr lang="it-IT" dirty="0"/>
          </a:p>
          <a:p>
            <a:r>
              <a:rPr lang="it-IT" b="1" dirty="0" err="1"/>
              <a:t>Register</a:t>
            </a:r>
            <a:endParaRPr lang="it-IT" b="1" dirty="0"/>
          </a:p>
          <a:p>
            <a:pPr marL="285750" indent="-285750">
              <a:buFont typeface="Arial" panose="020B0604020202020204" pitchFamily="34" charset="0"/>
              <a:buChar char="•"/>
            </a:pPr>
            <a:r>
              <a:rPr lang="it-IT" u="sng" dirty="0" err="1"/>
              <a:t>Register</a:t>
            </a:r>
            <a:r>
              <a:rPr lang="it-IT" u="sng" dirty="0"/>
              <a:t> </a:t>
            </a:r>
            <a:r>
              <a:rPr lang="it-IT" u="sng" dirty="0" err="1"/>
              <a:t>form</a:t>
            </a:r>
            <a:endParaRPr lang="it-IT" u="sng" dirty="0"/>
          </a:p>
          <a:p>
            <a:pPr marL="742950" lvl="1" indent="-285750">
              <a:buFont typeface="Arial" panose="020B0604020202020204" pitchFamily="34" charset="0"/>
              <a:buChar char="•"/>
            </a:pPr>
            <a:r>
              <a:rPr lang="it-IT" dirty="0"/>
              <a:t>Gestione </a:t>
            </a:r>
            <a:r>
              <a:rPr lang="it-IT" dirty="0" err="1"/>
              <a:t>submit</a:t>
            </a:r>
            <a:r>
              <a:rPr lang="it-IT" dirty="0"/>
              <a:t>, verifica password e errori</a:t>
            </a:r>
          </a:p>
          <a:p>
            <a:endParaRPr lang="it-IT" dirty="0"/>
          </a:p>
          <a:p>
            <a:r>
              <a:rPr lang="it-IT" b="1" dirty="0"/>
              <a:t>Home</a:t>
            </a:r>
          </a:p>
          <a:p>
            <a:pPr marL="285750" indent="-285750">
              <a:buFont typeface="Arial" panose="020B0604020202020204" pitchFamily="34" charset="0"/>
              <a:buChar char="•"/>
            </a:pPr>
            <a:r>
              <a:rPr lang="it-IT" u="sng" dirty="0" err="1"/>
              <a:t>AvailableMeetings</a:t>
            </a:r>
            <a:r>
              <a:rPr lang="it-IT" u="sng" dirty="0"/>
              <a:t> &amp; </a:t>
            </a:r>
            <a:r>
              <a:rPr lang="it-IT" u="sng" dirty="0" err="1"/>
              <a:t>MyMeetings</a:t>
            </a:r>
            <a:endParaRPr lang="it-IT" u="sng" dirty="0"/>
          </a:p>
          <a:p>
            <a:pPr marL="742950" lvl="1" indent="-285750">
              <a:buFont typeface="Arial" panose="020B0604020202020204" pitchFamily="34" charset="0"/>
              <a:buChar char="•"/>
            </a:pPr>
            <a:r>
              <a:rPr lang="it-IT" dirty="0"/>
              <a:t>Reset() : </a:t>
            </a:r>
            <a:r>
              <a:rPr lang="it-IT" dirty="0" err="1"/>
              <a:t>hide</a:t>
            </a:r>
            <a:r>
              <a:rPr lang="it-IT" dirty="0"/>
              <a:t> </a:t>
            </a:r>
            <a:r>
              <a:rPr lang="it-IT" dirty="0" err="1"/>
              <a:t>messagges</a:t>
            </a:r>
            <a:endParaRPr lang="it-IT" dirty="0"/>
          </a:p>
          <a:p>
            <a:pPr marL="742950" lvl="1" indent="-285750">
              <a:buFont typeface="Arial" panose="020B0604020202020204" pitchFamily="34" charset="0"/>
              <a:buChar char="•"/>
            </a:pPr>
            <a:r>
              <a:rPr lang="it-IT" dirty="0"/>
              <a:t>Show() : richiesta al server dei dati</a:t>
            </a:r>
          </a:p>
          <a:p>
            <a:pPr marL="742950" lvl="1" indent="-285750">
              <a:buFont typeface="Arial" panose="020B0604020202020204" pitchFamily="34" charset="0"/>
              <a:buChar char="•"/>
            </a:pPr>
            <a:r>
              <a:rPr lang="it-IT" dirty="0"/>
              <a:t>Update() : creazione contenuto tabella con dati ricevuti</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u="sng" dirty="0" err="1"/>
              <a:t>Wizard</a:t>
            </a:r>
            <a:endParaRPr lang="it-IT" u="sng" dirty="0"/>
          </a:p>
          <a:p>
            <a:pPr marL="742950" lvl="1" indent="-285750">
              <a:buFont typeface="Arial" panose="020B0604020202020204" pitchFamily="34" charset="0"/>
              <a:buChar char="•"/>
            </a:pPr>
            <a:r>
              <a:rPr lang="it-IT" dirty="0" err="1"/>
              <a:t>increaseTry</a:t>
            </a:r>
            <a:r>
              <a:rPr lang="it-IT" dirty="0"/>
              <a:t>() : aumento numero di tentativi di creazione meeting</a:t>
            </a:r>
          </a:p>
          <a:p>
            <a:pPr marL="742950" lvl="1" indent="-285750">
              <a:buFont typeface="Arial" panose="020B0604020202020204" pitchFamily="34" charset="0"/>
              <a:buChar char="•"/>
            </a:pPr>
            <a:r>
              <a:rPr lang="it-IT" dirty="0"/>
              <a:t>Reset(): azzeramento numero tentativi, chiusura eventuale </a:t>
            </a:r>
            <a:r>
              <a:rPr lang="it-IT" dirty="0" err="1"/>
              <a:t>modal</a:t>
            </a:r>
            <a:endParaRPr lang="it-IT" dirty="0"/>
          </a:p>
          <a:p>
            <a:pPr marL="742950" lvl="1" indent="-285750">
              <a:buFont typeface="Arial" panose="020B0604020202020204" pitchFamily="34" charset="0"/>
              <a:buChar char="•"/>
            </a:pPr>
            <a:r>
              <a:rPr lang="it-IT" dirty="0"/>
              <a:t>Registrazione eventi pulsanti Create e </a:t>
            </a:r>
            <a:r>
              <a:rPr lang="it-IT" dirty="0" err="1"/>
              <a:t>Cancel</a:t>
            </a:r>
            <a:endParaRPr lang="it-IT" dirty="0"/>
          </a:p>
          <a:p>
            <a:pPr lvl="1"/>
            <a:endParaRPr lang="it-IT" dirty="0"/>
          </a:p>
        </p:txBody>
      </p:sp>
    </p:spTree>
    <p:extLst>
      <p:ext uri="{BB962C8B-B14F-4D97-AF65-F5344CB8AC3E}">
        <p14:creationId xmlns:p14="http://schemas.microsoft.com/office/powerpoint/2010/main" val="668242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F419F7-EF9B-7647-B1A8-B0949B36603E}"/>
              </a:ext>
            </a:extLst>
          </p:cNvPr>
          <p:cNvSpPr>
            <a:spLocks noGrp="1"/>
          </p:cNvSpPr>
          <p:nvPr>
            <p:ph type="title"/>
          </p:nvPr>
        </p:nvSpPr>
        <p:spPr/>
        <p:txBody>
          <a:bodyPr>
            <a:normAutofit fontScale="90000"/>
          </a:bodyPr>
          <a:lstStyle/>
          <a:p>
            <a:r>
              <a:rPr lang="it-IT" dirty="0"/>
              <a:t>Client side </a:t>
            </a:r>
            <a:r>
              <a:rPr lang="it-IT" dirty="0" err="1"/>
              <a:t>View</a:t>
            </a:r>
            <a:r>
              <a:rPr lang="it-IT" dirty="0"/>
              <a:t> &amp; </a:t>
            </a:r>
            <a:r>
              <a:rPr lang="it-IT" dirty="0" err="1"/>
              <a:t>View</a:t>
            </a:r>
            <a:r>
              <a:rPr lang="it-IT" dirty="0"/>
              <a:t> </a:t>
            </a:r>
            <a:r>
              <a:rPr lang="it-IT" dirty="0" err="1"/>
              <a:t>components</a:t>
            </a:r>
            <a:endParaRPr lang="it-IT" dirty="0"/>
          </a:p>
        </p:txBody>
      </p:sp>
      <p:sp>
        <p:nvSpPr>
          <p:cNvPr id="4" name="CasellaDiTesto 3">
            <a:extLst>
              <a:ext uri="{FF2B5EF4-FFF2-40B4-BE49-F238E27FC236}">
                <a16:creationId xmlns:a16="http://schemas.microsoft.com/office/drawing/2014/main" id="{69D8C20D-D69E-D84F-AA51-AA6D449BFEFB}"/>
              </a:ext>
            </a:extLst>
          </p:cNvPr>
          <p:cNvSpPr txBox="1"/>
          <p:nvPr/>
        </p:nvSpPr>
        <p:spPr>
          <a:xfrm>
            <a:off x="438912" y="1161288"/>
            <a:ext cx="11548872" cy="3139321"/>
          </a:xfrm>
          <a:prstGeom prst="rect">
            <a:avLst/>
          </a:prstGeom>
          <a:noFill/>
        </p:spPr>
        <p:txBody>
          <a:bodyPr wrap="square" rtlCol="0">
            <a:spAutoFit/>
          </a:bodyPr>
          <a:lstStyle/>
          <a:p>
            <a:pPr marL="285750" indent="-285750">
              <a:buFont typeface="Arial" panose="020B0604020202020204" pitchFamily="34" charset="0"/>
              <a:buChar char="•"/>
            </a:pPr>
            <a:r>
              <a:rPr lang="it-IT" u="sng" dirty="0" err="1"/>
              <a:t>ModalWindow</a:t>
            </a:r>
            <a:endParaRPr lang="it-IT" u="sng" dirty="0"/>
          </a:p>
          <a:p>
            <a:pPr marL="742950" lvl="1" indent="-285750">
              <a:buFont typeface="Arial" panose="020B0604020202020204" pitchFamily="34" charset="0"/>
              <a:buChar char="•"/>
            </a:pPr>
            <a:r>
              <a:rPr lang="it-IT" dirty="0"/>
              <a:t>Show(): rende visibile la finestra e richiesta al server dei dati</a:t>
            </a:r>
          </a:p>
          <a:p>
            <a:pPr marL="742950" lvl="1" indent="-285750">
              <a:buFont typeface="Arial" panose="020B0604020202020204" pitchFamily="34" charset="0"/>
              <a:buChar char="•"/>
            </a:pPr>
            <a:r>
              <a:rPr lang="it-IT" dirty="0"/>
              <a:t>Update(): inserimento dati ricevuti nel </a:t>
            </a:r>
            <a:r>
              <a:rPr lang="it-IT" dirty="0" err="1"/>
              <a:t>form</a:t>
            </a:r>
            <a:r>
              <a:rPr lang="it-IT" dirty="0"/>
              <a:t> di selezione</a:t>
            </a:r>
          </a:p>
          <a:p>
            <a:pPr marL="742950" lvl="1" indent="-285750">
              <a:buFont typeface="Arial" panose="020B0604020202020204" pitchFamily="34" charset="0"/>
              <a:buChar char="•"/>
            </a:pPr>
            <a:r>
              <a:rPr lang="it-IT" dirty="0" err="1"/>
              <a:t>Hide</a:t>
            </a:r>
            <a:r>
              <a:rPr lang="it-IT" dirty="0"/>
              <a:t>() : nasconde la finestra e invoca reset</a:t>
            </a:r>
          </a:p>
          <a:p>
            <a:pPr marL="742950" lvl="1" indent="-285750">
              <a:buFont typeface="Arial" panose="020B0604020202020204" pitchFamily="34" charset="0"/>
              <a:buChar char="•"/>
            </a:pPr>
            <a:r>
              <a:rPr lang="it-IT" dirty="0"/>
              <a:t>Reset() : resetta titolo, dati presenti ed eventuali errori</a:t>
            </a:r>
          </a:p>
          <a:p>
            <a:pPr marL="742950" lvl="1" indent="-285750">
              <a:buFont typeface="Arial" panose="020B0604020202020204" pitchFamily="34" charset="0"/>
              <a:buChar char="•"/>
            </a:pPr>
            <a:r>
              <a:rPr lang="it-IT" dirty="0" err="1"/>
              <a:t>setAsError</a:t>
            </a:r>
            <a:r>
              <a:rPr lang="it-IT" dirty="0"/>
              <a:t>(): nasconde </a:t>
            </a:r>
            <a:r>
              <a:rPr lang="it-IT" dirty="0" err="1"/>
              <a:t>form</a:t>
            </a:r>
            <a:r>
              <a:rPr lang="it-IT" dirty="0"/>
              <a:t> e pulsanti, trasforma la finestra in un messaggio di errore</a:t>
            </a:r>
          </a:p>
          <a:p>
            <a:pPr marL="742950" lvl="1" indent="-285750">
              <a:buFont typeface="Arial" panose="020B0604020202020204" pitchFamily="34" charset="0"/>
              <a:buChar char="•"/>
            </a:pPr>
            <a:r>
              <a:rPr lang="it-IT" dirty="0"/>
              <a:t>Aggiunta eventi su pulsanti</a:t>
            </a:r>
          </a:p>
          <a:p>
            <a:pPr lvl="1"/>
            <a:endParaRPr lang="it-IT" dirty="0"/>
          </a:p>
          <a:p>
            <a:pPr marL="285750" indent="-285750">
              <a:buFont typeface="Arial" panose="020B0604020202020204" pitchFamily="34" charset="0"/>
              <a:buChar char="•"/>
            </a:pPr>
            <a:r>
              <a:rPr lang="it-IT" u="sng" dirty="0" err="1"/>
              <a:t>PageOrchestrator</a:t>
            </a:r>
            <a:r>
              <a:rPr lang="it-IT" dirty="0"/>
              <a:t> -&gt; gestione del ciclo di vita dell’applicazione</a:t>
            </a:r>
          </a:p>
          <a:p>
            <a:pPr marL="742950" lvl="1" indent="-285750">
              <a:buFont typeface="Arial" panose="020B0604020202020204" pitchFamily="34" charset="0"/>
              <a:buChar char="•"/>
            </a:pPr>
            <a:r>
              <a:rPr lang="it-IT" dirty="0"/>
              <a:t>Start(): creazione e inizializzazione dei componenti</a:t>
            </a:r>
          </a:p>
          <a:p>
            <a:pPr marL="742950" lvl="1" indent="-285750">
              <a:buFont typeface="Arial" panose="020B0604020202020204" pitchFamily="34" charset="0"/>
              <a:buChar char="•"/>
            </a:pPr>
            <a:r>
              <a:rPr lang="it-IT" dirty="0" err="1"/>
              <a:t>Refresh</a:t>
            </a:r>
            <a:r>
              <a:rPr lang="it-IT" dirty="0"/>
              <a:t>(): aggiorna i dati contenuti nei componenti</a:t>
            </a:r>
          </a:p>
        </p:txBody>
      </p:sp>
    </p:spTree>
    <p:extLst>
      <p:ext uri="{BB962C8B-B14F-4D97-AF65-F5344CB8AC3E}">
        <p14:creationId xmlns:p14="http://schemas.microsoft.com/office/powerpoint/2010/main" val="376384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Google Shape;279;p37">
            <a:extLst>
              <a:ext uri="{FF2B5EF4-FFF2-40B4-BE49-F238E27FC236}">
                <a16:creationId xmlns:a16="http://schemas.microsoft.com/office/drawing/2014/main" id="{23CE94A2-2D3F-5442-BF73-D7C25C9868C6}"/>
              </a:ext>
            </a:extLst>
          </p:cNvPr>
          <p:cNvCxnSpPr>
            <a:cxnSpLocks/>
          </p:cNvCxnSpPr>
          <p:nvPr/>
        </p:nvCxnSpPr>
        <p:spPr>
          <a:xfrm>
            <a:off x="7833574" y="2308934"/>
            <a:ext cx="26444" cy="412113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58" name="Google Shape;279;p37">
            <a:extLst>
              <a:ext uri="{FF2B5EF4-FFF2-40B4-BE49-F238E27FC236}">
                <a16:creationId xmlns:a16="http://schemas.microsoft.com/office/drawing/2014/main" id="{A6B54B3F-3FD5-7B40-B331-291F07316AEA}"/>
              </a:ext>
            </a:extLst>
          </p:cNvPr>
          <p:cNvCxnSpPr>
            <a:cxnSpLocks/>
          </p:cNvCxnSpPr>
          <p:nvPr/>
        </p:nvCxnSpPr>
        <p:spPr>
          <a:xfrm>
            <a:off x="6627194" y="2252641"/>
            <a:ext cx="26444" cy="412113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 name="Titolo 1">
            <a:extLst>
              <a:ext uri="{FF2B5EF4-FFF2-40B4-BE49-F238E27FC236}">
                <a16:creationId xmlns:a16="http://schemas.microsoft.com/office/drawing/2014/main" id="{26CCC50F-BF20-2148-9AC7-78B9D082D6CF}"/>
              </a:ext>
            </a:extLst>
          </p:cNvPr>
          <p:cNvSpPr>
            <a:spLocks noGrp="1"/>
          </p:cNvSpPr>
          <p:nvPr>
            <p:ph type="title"/>
          </p:nvPr>
        </p:nvSpPr>
        <p:spPr/>
        <p:txBody>
          <a:bodyPr>
            <a:normAutofit fontScale="90000"/>
          </a:bodyPr>
          <a:lstStyle/>
          <a:p>
            <a:r>
              <a:rPr lang="it-IT" dirty="0"/>
              <a:t>Evento: Login</a:t>
            </a:r>
          </a:p>
        </p:txBody>
      </p:sp>
      <p:cxnSp>
        <p:nvCxnSpPr>
          <p:cNvPr id="4" name="Straight Connector 8">
            <a:extLst>
              <a:ext uri="{FF2B5EF4-FFF2-40B4-BE49-F238E27FC236}">
                <a16:creationId xmlns:a16="http://schemas.microsoft.com/office/drawing/2014/main" id="{3A499008-42CA-5249-9053-A637F692F4F4}"/>
              </a:ext>
            </a:extLst>
          </p:cNvPr>
          <p:cNvCxnSpPr>
            <a:cxnSpLocks/>
          </p:cNvCxnSpPr>
          <p:nvPr/>
        </p:nvCxnSpPr>
        <p:spPr>
          <a:xfrm>
            <a:off x="1173671" y="2379540"/>
            <a:ext cx="0" cy="4170535"/>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 name="Google Shape;273;p37">
            <a:extLst>
              <a:ext uri="{FF2B5EF4-FFF2-40B4-BE49-F238E27FC236}">
                <a16:creationId xmlns:a16="http://schemas.microsoft.com/office/drawing/2014/main" id="{7D9DFEC9-1D3A-084D-8745-135FFB41E06B}"/>
              </a:ext>
            </a:extLst>
          </p:cNvPr>
          <p:cNvSpPr/>
          <p:nvPr/>
        </p:nvSpPr>
        <p:spPr>
          <a:xfrm>
            <a:off x="2406393" y="1871441"/>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Login</a:t>
            </a:r>
            <a:endParaRPr sz="1200" dirty="0">
              <a:solidFill>
                <a:schemeClr val="dk1"/>
              </a:solidFill>
              <a:latin typeface="Calibri"/>
              <a:ea typeface="Calibri"/>
              <a:cs typeface="Calibri"/>
              <a:sym typeface="Calibri"/>
            </a:endParaRPr>
          </a:p>
        </p:txBody>
      </p:sp>
      <p:cxnSp>
        <p:nvCxnSpPr>
          <p:cNvPr id="7" name="Google Shape;274;p37">
            <a:extLst>
              <a:ext uri="{FF2B5EF4-FFF2-40B4-BE49-F238E27FC236}">
                <a16:creationId xmlns:a16="http://schemas.microsoft.com/office/drawing/2014/main" id="{C928FF0C-C70A-0242-A24D-E6DB2DE09259}"/>
              </a:ext>
            </a:extLst>
          </p:cNvPr>
          <p:cNvCxnSpPr>
            <a:cxnSpLocks/>
          </p:cNvCxnSpPr>
          <p:nvPr/>
        </p:nvCxnSpPr>
        <p:spPr>
          <a:xfrm>
            <a:off x="3126889" y="2252641"/>
            <a:ext cx="26520" cy="427293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8" name="Google Shape;275;p37">
            <a:extLst>
              <a:ext uri="{FF2B5EF4-FFF2-40B4-BE49-F238E27FC236}">
                <a16:creationId xmlns:a16="http://schemas.microsoft.com/office/drawing/2014/main" id="{7882BEFC-8BF8-F645-B55D-9EF968562122}"/>
              </a:ext>
            </a:extLst>
          </p:cNvPr>
          <p:cNvCxnSpPr/>
          <p:nvPr/>
        </p:nvCxnSpPr>
        <p:spPr>
          <a:xfrm>
            <a:off x="1186507" y="2627489"/>
            <a:ext cx="175299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76;p37">
            <a:extLst>
              <a:ext uri="{FF2B5EF4-FFF2-40B4-BE49-F238E27FC236}">
                <a16:creationId xmlns:a16="http://schemas.microsoft.com/office/drawing/2014/main" id="{EA8FFCE7-E539-BA44-9410-26C7C6D43E01}"/>
              </a:ext>
            </a:extLst>
          </p:cNvPr>
          <p:cNvSpPr txBox="1"/>
          <p:nvPr/>
        </p:nvSpPr>
        <p:spPr>
          <a:xfrm>
            <a:off x="1189831" y="2335245"/>
            <a:ext cx="991900" cy="621064"/>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AJAX POST username password</a:t>
            </a:r>
            <a:endParaRPr sz="1400" dirty="0">
              <a:solidFill>
                <a:schemeClr val="dk1"/>
              </a:solidFill>
              <a:latin typeface="Calibri"/>
              <a:ea typeface="Calibri"/>
              <a:cs typeface="Calibri"/>
              <a:sym typeface="Calibri"/>
            </a:endParaRPr>
          </a:p>
        </p:txBody>
      </p:sp>
      <p:sp>
        <p:nvSpPr>
          <p:cNvPr id="10" name="Google Shape;278;p37">
            <a:extLst>
              <a:ext uri="{FF2B5EF4-FFF2-40B4-BE49-F238E27FC236}">
                <a16:creationId xmlns:a16="http://schemas.microsoft.com/office/drawing/2014/main" id="{C196B592-1AF5-0A4C-A880-3195AA737352}"/>
              </a:ext>
            </a:extLst>
          </p:cNvPr>
          <p:cNvSpPr/>
          <p:nvPr/>
        </p:nvSpPr>
        <p:spPr>
          <a:xfrm>
            <a:off x="4848296" y="1825450"/>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UserDAO</a:t>
            </a:r>
            <a:endParaRPr sz="1200" dirty="0">
              <a:solidFill>
                <a:schemeClr val="dk1"/>
              </a:solidFill>
              <a:latin typeface="Calibri"/>
              <a:ea typeface="Calibri"/>
              <a:cs typeface="Calibri"/>
              <a:sym typeface="Calibri"/>
            </a:endParaRPr>
          </a:p>
        </p:txBody>
      </p:sp>
      <p:cxnSp>
        <p:nvCxnSpPr>
          <p:cNvPr id="11" name="Google Shape;279;p37">
            <a:extLst>
              <a:ext uri="{FF2B5EF4-FFF2-40B4-BE49-F238E27FC236}">
                <a16:creationId xmlns:a16="http://schemas.microsoft.com/office/drawing/2014/main" id="{A3724AC3-2F0D-8F4B-B6B7-C66E8A1A8D69}"/>
              </a:ext>
            </a:extLst>
          </p:cNvPr>
          <p:cNvCxnSpPr>
            <a:cxnSpLocks/>
          </p:cNvCxnSpPr>
          <p:nvPr/>
        </p:nvCxnSpPr>
        <p:spPr>
          <a:xfrm>
            <a:off x="5413820" y="2327009"/>
            <a:ext cx="26444" cy="412113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2" name="Google Shape;282;p37">
            <a:extLst>
              <a:ext uri="{FF2B5EF4-FFF2-40B4-BE49-F238E27FC236}">
                <a16:creationId xmlns:a16="http://schemas.microsoft.com/office/drawing/2014/main" id="{94E7E5CB-1FA3-D144-989B-3769DBA8FF4E}"/>
              </a:ext>
            </a:extLst>
          </p:cNvPr>
          <p:cNvSpPr/>
          <p:nvPr/>
        </p:nvSpPr>
        <p:spPr>
          <a:xfrm>
            <a:off x="5211773" y="3395092"/>
            <a:ext cx="330200" cy="1257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13" name="Google Shape;283;p37">
            <a:extLst>
              <a:ext uri="{FF2B5EF4-FFF2-40B4-BE49-F238E27FC236}">
                <a16:creationId xmlns:a16="http://schemas.microsoft.com/office/drawing/2014/main" id="{E78276D5-AF5A-024B-924C-874C94DE4C7C}"/>
              </a:ext>
            </a:extLst>
          </p:cNvPr>
          <p:cNvCxnSpPr/>
          <p:nvPr/>
        </p:nvCxnSpPr>
        <p:spPr>
          <a:xfrm rot="10800000">
            <a:off x="3342002" y="4273174"/>
            <a:ext cx="173355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 name="Google Shape;284;p37">
            <a:extLst>
              <a:ext uri="{FF2B5EF4-FFF2-40B4-BE49-F238E27FC236}">
                <a16:creationId xmlns:a16="http://schemas.microsoft.com/office/drawing/2014/main" id="{D0894022-CA1B-E040-B552-15B930D94016}"/>
              </a:ext>
            </a:extLst>
          </p:cNvPr>
          <p:cNvSpPr txBox="1"/>
          <p:nvPr/>
        </p:nvSpPr>
        <p:spPr>
          <a:xfrm>
            <a:off x="3319610" y="3961240"/>
            <a:ext cx="12314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user || null</a:t>
            </a:r>
            <a:endParaRPr sz="1400" dirty="0">
              <a:solidFill>
                <a:schemeClr val="dk1"/>
              </a:solidFill>
              <a:latin typeface="Calibri"/>
              <a:ea typeface="Calibri"/>
              <a:cs typeface="Calibri"/>
              <a:sym typeface="Calibri"/>
            </a:endParaRPr>
          </a:p>
        </p:txBody>
      </p:sp>
      <p:sp>
        <p:nvSpPr>
          <p:cNvPr id="15" name="Google Shape;285;p37">
            <a:extLst>
              <a:ext uri="{FF2B5EF4-FFF2-40B4-BE49-F238E27FC236}">
                <a16:creationId xmlns:a16="http://schemas.microsoft.com/office/drawing/2014/main" id="{A7BF9ED7-F31D-E04B-8A3C-FA06F4134909}"/>
              </a:ext>
            </a:extLst>
          </p:cNvPr>
          <p:cNvSpPr/>
          <p:nvPr/>
        </p:nvSpPr>
        <p:spPr>
          <a:xfrm>
            <a:off x="6237190" y="1815507"/>
            <a:ext cx="8138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Session</a:t>
            </a:r>
            <a:endParaRPr sz="1200" dirty="0">
              <a:solidFill>
                <a:schemeClr val="dk1"/>
              </a:solidFill>
              <a:latin typeface="Calibri"/>
              <a:ea typeface="Calibri"/>
              <a:cs typeface="Calibri"/>
              <a:sym typeface="Calibri"/>
            </a:endParaRPr>
          </a:p>
        </p:txBody>
      </p:sp>
      <p:sp>
        <p:nvSpPr>
          <p:cNvPr id="16" name="Google Shape;287;p37">
            <a:extLst>
              <a:ext uri="{FF2B5EF4-FFF2-40B4-BE49-F238E27FC236}">
                <a16:creationId xmlns:a16="http://schemas.microsoft.com/office/drawing/2014/main" id="{FCCF5C0A-4409-ED4E-8372-00A6DFF9F057}"/>
              </a:ext>
            </a:extLst>
          </p:cNvPr>
          <p:cNvSpPr/>
          <p:nvPr/>
        </p:nvSpPr>
        <p:spPr>
          <a:xfrm>
            <a:off x="6488538" y="5045897"/>
            <a:ext cx="3302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17" name="Google Shape;288;p37">
            <a:extLst>
              <a:ext uri="{FF2B5EF4-FFF2-40B4-BE49-F238E27FC236}">
                <a16:creationId xmlns:a16="http://schemas.microsoft.com/office/drawing/2014/main" id="{513F191F-DF29-0D41-9D04-9AEEE1AA3803}"/>
              </a:ext>
            </a:extLst>
          </p:cNvPr>
          <p:cNvCxnSpPr>
            <a:cxnSpLocks/>
          </p:cNvCxnSpPr>
          <p:nvPr/>
        </p:nvCxnSpPr>
        <p:spPr>
          <a:xfrm>
            <a:off x="3336817" y="5271444"/>
            <a:ext cx="30720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8" name="Google Shape;289;p37">
            <a:extLst>
              <a:ext uri="{FF2B5EF4-FFF2-40B4-BE49-F238E27FC236}">
                <a16:creationId xmlns:a16="http://schemas.microsoft.com/office/drawing/2014/main" id="{EC8526CD-A793-0B40-B72A-1CCB41743EC2}"/>
              </a:ext>
            </a:extLst>
          </p:cNvPr>
          <p:cNvSpPr txBox="1"/>
          <p:nvPr/>
        </p:nvSpPr>
        <p:spPr>
          <a:xfrm>
            <a:off x="3325012" y="4691831"/>
            <a:ext cx="3373026" cy="579613"/>
          </a:xfrm>
          <a:prstGeom prst="rect">
            <a:avLst/>
          </a:prstGeom>
          <a:noFill/>
          <a:ln>
            <a:noFill/>
          </a:ln>
        </p:spPr>
        <p:txBody>
          <a:bodyPr spcFirstLastPara="1" wrap="square" lIns="107269" tIns="53620" rIns="107269" bIns="53620" anchor="t" anchorCtr="0">
            <a:noAutofit/>
          </a:bodyPr>
          <a:lstStyle/>
          <a:p>
            <a:pPr lvl="0">
              <a:spcAft>
                <a:spcPts val="200"/>
              </a:spcAft>
            </a:pPr>
            <a:r>
              <a:rPr lang="es-419" sz="1400" dirty="0">
                <a:solidFill>
                  <a:schemeClr val="dk1"/>
                </a:solidFill>
                <a:latin typeface="Calibri"/>
                <a:ea typeface="Calibri"/>
                <a:cs typeface="Calibri"/>
                <a:sym typeface="Calibri"/>
              </a:rPr>
              <a:t>[user != null ] </a:t>
            </a:r>
          </a:p>
          <a:p>
            <a:pPr lvl="0">
              <a:spcAft>
                <a:spcPts val="200"/>
              </a:spcAft>
            </a:pPr>
            <a:r>
              <a:rPr lang="es-419" sz="1400" dirty="0">
                <a:solidFill>
                  <a:schemeClr val="dk1"/>
                </a:solidFill>
                <a:latin typeface="Calibri"/>
                <a:ea typeface="Calibri"/>
                <a:cs typeface="Calibri"/>
                <a:sym typeface="Calibri"/>
              </a:rPr>
              <a:t>setAttribute  ("user", user)</a:t>
            </a:r>
            <a:endParaRPr sz="1400" dirty="0">
              <a:solidFill>
                <a:schemeClr val="dk1"/>
              </a:solidFill>
              <a:latin typeface="Calibri"/>
              <a:ea typeface="Calibri"/>
              <a:cs typeface="Calibri"/>
              <a:sym typeface="Calibri"/>
            </a:endParaRPr>
          </a:p>
        </p:txBody>
      </p:sp>
      <p:cxnSp>
        <p:nvCxnSpPr>
          <p:cNvPr id="19" name="Google Shape;293;p37">
            <a:extLst>
              <a:ext uri="{FF2B5EF4-FFF2-40B4-BE49-F238E27FC236}">
                <a16:creationId xmlns:a16="http://schemas.microsoft.com/office/drawing/2014/main" id="{E354AD88-CA3D-3748-96CA-AFEF95AFA24A}"/>
              </a:ext>
            </a:extLst>
          </p:cNvPr>
          <p:cNvCxnSpPr/>
          <p:nvPr/>
        </p:nvCxnSpPr>
        <p:spPr>
          <a:xfrm>
            <a:off x="1155042" y="3594388"/>
            <a:ext cx="1787251" cy="0"/>
          </a:xfrm>
          <a:prstGeom prst="straightConnector1">
            <a:avLst/>
          </a:prstGeom>
          <a:noFill/>
          <a:ln w="25400" cap="flat" cmpd="sng">
            <a:solidFill>
              <a:schemeClr val="accent1"/>
            </a:solidFill>
            <a:prstDash val="sysDash"/>
            <a:round/>
            <a:headEnd type="triangle" w="med" len="med"/>
            <a:tailEnd type="none" w="med" len="med"/>
          </a:ln>
          <a:effectLst>
            <a:outerShdw blurRad="40000" dist="20000" dir="5400000" rotWithShape="0">
              <a:srgbClr val="000000">
                <a:alpha val="37647"/>
              </a:srgbClr>
            </a:outerShdw>
          </a:effectLst>
        </p:spPr>
      </p:cxnSp>
      <p:cxnSp>
        <p:nvCxnSpPr>
          <p:cNvPr id="20" name="Google Shape;295;p37">
            <a:extLst>
              <a:ext uri="{FF2B5EF4-FFF2-40B4-BE49-F238E27FC236}">
                <a16:creationId xmlns:a16="http://schemas.microsoft.com/office/drawing/2014/main" id="{85A7EEFE-6855-AC4A-9AA7-B6B9B026739D}"/>
              </a:ext>
            </a:extLst>
          </p:cNvPr>
          <p:cNvCxnSpPr>
            <a:cxnSpLocks/>
          </p:cNvCxnSpPr>
          <p:nvPr/>
        </p:nvCxnSpPr>
        <p:spPr>
          <a:xfrm>
            <a:off x="8929910" y="2262225"/>
            <a:ext cx="13833" cy="426335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1" name="Google Shape;296;p37">
            <a:extLst>
              <a:ext uri="{FF2B5EF4-FFF2-40B4-BE49-F238E27FC236}">
                <a16:creationId xmlns:a16="http://schemas.microsoft.com/office/drawing/2014/main" id="{CD0D64A7-D75C-9046-B953-74B4C5C54112}"/>
              </a:ext>
            </a:extLst>
          </p:cNvPr>
          <p:cNvSpPr/>
          <p:nvPr/>
        </p:nvSpPr>
        <p:spPr>
          <a:xfrm>
            <a:off x="8762616" y="5213781"/>
            <a:ext cx="330200" cy="11522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22" name="Google Shape;297;p37">
            <a:extLst>
              <a:ext uri="{FF2B5EF4-FFF2-40B4-BE49-F238E27FC236}">
                <a16:creationId xmlns:a16="http://schemas.microsoft.com/office/drawing/2014/main" id="{96E97453-C1A4-B342-9C69-029846039ED7}"/>
              </a:ext>
            </a:extLst>
          </p:cNvPr>
          <p:cNvSpPr txBox="1"/>
          <p:nvPr/>
        </p:nvSpPr>
        <p:spPr>
          <a:xfrm>
            <a:off x="1161352" y="6216037"/>
            <a:ext cx="2047680"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[status code == 200 ]</a:t>
            </a:r>
            <a:endParaRPr sz="1400" dirty="0">
              <a:solidFill>
                <a:schemeClr val="dk1"/>
              </a:solidFill>
              <a:latin typeface="Calibri"/>
              <a:ea typeface="Calibri"/>
              <a:cs typeface="Calibri"/>
              <a:sym typeface="Calibri"/>
            </a:endParaRPr>
          </a:p>
        </p:txBody>
      </p:sp>
      <p:sp>
        <p:nvSpPr>
          <p:cNvPr id="23" name="Google Shape;298;p37">
            <a:extLst>
              <a:ext uri="{FF2B5EF4-FFF2-40B4-BE49-F238E27FC236}">
                <a16:creationId xmlns:a16="http://schemas.microsoft.com/office/drawing/2014/main" id="{BFFAAF8C-3B2E-4144-B364-9096366B5A13}"/>
              </a:ext>
            </a:extLst>
          </p:cNvPr>
          <p:cNvSpPr txBox="1"/>
          <p:nvPr/>
        </p:nvSpPr>
        <p:spPr>
          <a:xfrm>
            <a:off x="1024802" y="3103752"/>
            <a:ext cx="1478892"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[username || </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pwd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tutus code 400</a:t>
            </a:r>
            <a:endParaRPr sz="1400" dirty="0">
              <a:solidFill>
                <a:schemeClr val="dk1"/>
              </a:solidFill>
              <a:latin typeface="Calibri"/>
              <a:ea typeface="Calibri"/>
              <a:cs typeface="Calibri"/>
              <a:sym typeface="Calibri"/>
            </a:endParaRPr>
          </a:p>
        </p:txBody>
      </p:sp>
      <p:cxnSp>
        <p:nvCxnSpPr>
          <p:cNvPr id="24" name="Google Shape;299;p37">
            <a:extLst>
              <a:ext uri="{FF2B5EF4-FFF2-40B4-BE49-F238E27FC236}">
                <a16:creationId xmlns:a16="http://schemas.microsoft.com/office/drawing/2014/main" id="{8C4E4430-80C0-A64B-9E63-96C1B4F04976}"/>
              </a:ext>
            </a:extLst>
          </p:cNvPr>
          <p:cNvCxnSpPr/>
          <p:nvPr/>
        </p:nvCxnSpPr>
        <p:spPr>
          <a:xfrm>
            <a:off x="1202769" y="6203092"/>
            <a:ext cx="7300194" cy="2765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25" name="Google Shape;300;p37">
            <a:extLst>
              <a:ext uri="{FF2B5EF4-FFF2-40B4-BE49-F238E27FC236}">
                <a16:creationId xmlns:a16="http://schemas.microsoft.com/office/drawing/2014/main" id="{2D7FD0CD-BD81-D841-863F-4D5989F0CC33}"/>
              </a:ext>
            </a:extLst>
          </p:cNvPr>
          <p:cNvCxnSpPr/>
          <p:nvPr/>
        </p:nvCxnSpPr>
        <p:spPr>
          <a:xfrm rot="10800000" flipH="1">
            <a:off x="3336818" y="3750701"/>
            <a:ext cx="1739725"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26" name="Google Shape;301;p37">
            <a:extLst>
              <a:ext uri="{FF2B5EF4-FFF2-40B4-BE49-F238E27FC236}">
                <a16:creationId xmlns:a16="http://schemas.microsoft.com/office/drawing/2014/main" id="{F13F9288-8B07-CE4E-BF6C-A5229FDA23F7}"/>
              </a:ext>
            </a:extLst>
          </p:cNvPr>
          <p:cNvSpPr txBox="1"/>
          <p:nvPr/>
        </p:nvSpPr>
        <p:spPr>
          <a:xfrm>
            <a:off x="3312509" y="3470295"/>
            <a:ext cx="1740050" cy="482246"/>
          </a:xfrm>
          <a:prstGeom prst="rect">
            <a:avLst/>
          </a:prstGeom>
          <a:noFill/>
          <a:ln>
            <a:noFill/>
          </a:ln>
        </p:spPr>
        <p:txBody>
          <a:bodyPr spcFirstLastPara="1" wrap="square" lIns="107269" tIns="53620" rIns="107269" bIns="53620" anchor="t" anchorCtr="0">
            <a:noAutofit/>
          </a:bodyPr>
          <a:lstStyle/>
          <a:p>
            <a:pPr>
              <a:spcAft>
                <a:spcPts val="200"/>
              </a:spcAft>
            </a:pPr>
            <a:r>
              <a:rPr lang="es-419" sz="1400" dirty="0">
                <a:solidFill>
                  <a:schemeClr val="dk1"/>
                </a:solidFill>
                <a:latin typeface="Calibri"/>
                <a:ea typeface="Calibri"/>
                <a:cs typeface="Calibri"/>
                <a:sym typeface="Calibri"/>
              </a:rPr>
              <a:t>checkCredentials</a:t>
            </a:r>
          </a:p>
          <a:p>
            <a:r>
              <a:rPr lang="es-419" sz="1400" dirty="0">
                <a:solidFill>
                  <a:schemeClr val="dk1"/>
                </a:solidFill>
                <a:latin typeface="Calibri"/>
                <a:ea typeface="Calibri"/>
                <a:cs typeface="Calibri"/>
                <a:sym typeface="Calibri"/>
              </a:rPr>
              <a:t>(user, pass)</a:t>
            </a:r>
            <a:endParaRPr sz="1400" dirty="0">
              <a:solidFill>
                <a:schemeClr val="dk1"/>
              </a:solidFill>
              <a:latin typeface="Calibri"/>
              <a:ea typeface="Calibri"/>
              <a:cs typeface="Calibri"/>
              <a:sym typeface="Calibri"/>
            </a:endParaRPr>
          </a:p>
        </p:txBody>
      </p:sp>
      <p:sp>
        <p:nvSpPr>
          <p:cNvPr id="27" name="Google Shape;302;p37">
            <a:extLst>
              <a:ext uri="{FF2B5EF4-FFF2-40B4-BE49-F238E27FC236}">
                <a16:creationId xmlns:a16="http://schemas.microsoft.com/office/drawing/2014/main" id="{B11F4B9C-112A-C94C-8139-DB327168A72E}"/>
              </a:ext>
            </a:extLst>
          </p:cNvPr>
          <p:cNvSpPr/>
          <p:nvPr/>
        </p:nvSpPr>
        <p:spPr>
          <a:xfrm>
            <a:off x="8501692" y="1810423"/>
            <a:ext cx="808868"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Window</a:t>
            </a:r>
            <a:endParaRPr sz="1200" dirty="0">
              <a:solidFill>
                <a:schemeClr val="dk1"/>
              </a:solidFill>
              <a:latin typeface="Calibri"/>
              <a:ea typeface="Calibri"/>
              <a:cs typeface="Calibri"/>
              <a:sym typeface="Calibri"/>
            </a:endParaRPr>
          </a:p>
        </p:txBody>
      </p:sp>
      <p:sp>
        <p:nvSpPr>
          <p:cNvPr id="28" name="Google Shape;290;p37">
            <a:extLst>
              <a:ext uri="{FF2B5EF4-FFF2-40B4-BE49-F238E27FC236}">
                <a16:creationId xmlns:a16="http://schemas.microsoft.com/office/drawing/2014/main" id="{1CB20D73-6F76-9A45-B546-013EA3455138}"/>
              </a:ext>
            </a:extLst>
          </p:cNvPr>
          <p:cNvSpPr/>
          <p:nvPr/>
        </p:nvSpPr>
        <p:spPr>
          <a:xfrm>
            <a:off x="410096" y="1635609"/>
            <a:ext cx="1552823"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index.html + loginManagement.js</a:t>
            </a:r>
            <a:endParaRPr sz="1200" dirty="0">
              <a:solidFill>
                <a:schemeClr val="dk1"/>
              </a:solidFill>
              <a:latin typeface="Calibri"/>
              <a:ea typeface="Calibri"/>
              <a:cs typeface="Calibri"/>
              <a:sym typeface="Calibri"/>
            </a:endParaRPr>
          </a:p>
        </p:txBody>
      </p:sp>
      <p:cxnSp>
        <p:nvCxnSpPr>
          <p:cNvPr id="29" name="Google Shape;293;p37">
            <a:extLst>
              <a:ext uri="{FF2B5EF4-FFF2-40B4-BE49-F238E27FC236}">
                <a16:creationId xmlns:a16="http://schemas.microsoft.com/office/drawing/2014/main" id="{D70FAC0D-D703-D942-8B67-A11EE69B829B}"/>
              </a:ext>
            </a:extLst>
          </p:cNvPr>
          <p:cNvCxnSpPr/>
          <p:nvPr/>
        </p:nvCxnSpPr>
        <p:spPr>
          <a:xfrm>
            <a:off x="1173671" y="4487822"/>
            <a:ext cx="1800899"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30" name="Google Shape;298;p37">
            <a:extLst>
              <a:ext uri="{FF2B5EF4-FFF2-40B4-BE49-F238E27FC236}">
                <a16:creationId xmlns:a16="http://schemas.microsoft.com/office/drawing/2014/main" id="{390EDD48-3F64-0C4D-B70E-471B08FFDB12}"/>
              </a:ext>
            </a:extLst>
          </p:cNvPr>
          <p:cNvSpPr txBox="1"/>
          <p:nvPr/>
        </p:nvSpPr>
        <p:spPr>
          <a:xfrm>
            <a:off x="1184150" y="3948748"/>
            <a:ext cx="1494032"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code 401</a:t>
            </a:r>
            <a:endParaRPr sz="1400" dirty="0">
              <a:solidFill>
                <a:schemeClr val="dk1"/>
              </a:solidFill>
              <a:latin typeface="Calibri"/>
              <a:ea typeface="Calibri"/>
              <a:cs typeface="Calibri"/>
              <a:sym typeface="Calibri"/>
            </a:endParaRPr>
          </a:p>
        </p:txBody>
      </p:sp>
      <p:sp>
        <p:nvSpPr>
          <p:cNvPr id="31" name="Google Shape;282;p37">
            <a:extLst>
              <a:ext uri="{FF2B5EF4-FFF2-40B4-BE49-F238E27FC236}">
                <a16:creationId xmlns:a16="http://schemas.microsoft.com/office/drawing/2014/main" id="{8A14EDAB-628F-934B-80F6-039D87A26917}"/>
              </a:ext>
            </a:extLst>
          </p:cNvPr>
          <p:cNvSpPr/>
          <p:nvPr/>
        </p:nvSpPr>
        <p:spPr>
          <a:xfrm>
            <a:off x="9019043" y="897797"/>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32" name="TextBox 14">
            <a:extLst>
              <a:ext uri="{FF2B5EF4-FFF2-40B4-BE49-F238E27FC236}">
                <a16:creationId xmlns:a16="http://schemas.microsoft.com/office/drawing/2014/main" id="{E09581B2-BD64-C04F-9681-E4B769A9CDA9}"/>
              </a:ext>
            </a:extLst>
          </p:cNvPr>
          <p:cNvSpPr txBox="1"/>
          <p:nvPr/>
        </p:nvSpPr>
        <p:spPr>
          <a:xfrm>
            <a:off x="9310560" y="1211997"/>
            <a:ext cx="1197764" cy="338554"/>
          </a:xfrm>
          <a:prstGeom prst="rect">
            <a:avLst/>
          </a:prstGeom>
          <a:noFill/>
        </p:spPr>
        <p:txBody>
          <a:bodyPr wrap="none" rtlCol="0">
            <a:spAutoFit/>
          </a:bodyPr>
          <a:lstStyle/>
          <a:p>
            <a:r>
              <a:rPr lang="en-US" dirty="0"/>
              <a:t>Client side </a:t>
            </a:r>
          </a:p>
        </p:txBody>
      </p:sp>
      <p:sp>
        <p:nvSpPr>
          <p:cNvPr id="33" name="Google Shape;282;p37">
            <a:extLst>
              <a:ext uri="{FF2B5EF4-FFF2-40B4-BE49-F238E27FC236}">
                <a16:creationId xmlns:a16="http://schemas.microsoft.com/office/drawing/2014/main" id="{F07B2926-9CAE-2B46-967F-3E92B1E1E762}"/>
              </a:ext>
            </a:extLst>
          </p:cNvPr>
          <p:cNvSpPr/>
          <p:nvPr/>
        </p:nvSpPr>
        <p:spPr>
          <a:xfrm>
            <a:off x="10590835" y="900069"/>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34" name="TextBox 55">
            <a:extLst>
              <a:ext uri="{FF2B5EF4-FFF2-40B4-BE49-F238E27FC236}">
                <a16:creationId xmlns:a16="http://schemas.microsoft.com/office/drawing/2014/main" id="{3612302B-7A36-2944-B606-B8D6A4D22BC2}"/>
              </a:ext>
            </a:extLst>
          </p:cNvPr>
          <p:cNvSpPr txBox="1"/>
          <p:nvPr/>
        </p:nvSpPr>
        <p:spPr>
          <a:xfrm>
            <a:off x="10882352" y="1214269"/>
            <a:ext cx="1279517" cy="338554"/>
          </a:xfrm>
          <a:prstGeom prst="rect">
            <a:avLst/>
          </a:prstGeom>
          <a:noFill/>
        </p:spPr>
        <p:txBody>
          <a:bodyPr wrap="none" rtlCol="0">
            <a:spAutoFit/>
          </a:bodyPr>
          <a:lstStyle/>
          <a:p>
            <a:r>
              <a:rPr lang="en-US" dirty="0"/>
              <a:t>Server side </a:t>
            </a:r>
          </a:p>
        </p:txBody>
      </p:sp>
      <p:cxnSp>
        <p:nvCxnSpPr>
          <p:cNvPr id="35" name="Google Shape;293;p37">
            <a:extLst>
              <a:ext uri="{FF2B5EF4-FFF2-40B4-BE49-F238E27FC236}">
                <a16:creationId xmlns:a16="http://schemas.microsoft.com/office/drawing/2014/main" id="{1C4B3682-DDE2-AA48-AE89-A2A21BAB1A97}"/>
              </a:ext>
            </a:extLst>
          </p:cNvPr>
          <p:cNvCxnSpPr/>
          <p:nvPr/>
        </p:nvCxnSpPr>
        <p:spPr>
          <a:xfrm>
            <a:off x="1173671" y="5106428"/>
            <a:ext cx="1771331"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36" name="Google Shape;298;p37">
            <a:extLst>
              <a:ext uri="{FF2B5EF4-FFF2-40B4-BE49-F238E27FC236}">
                <a16:creationId xmlns:a16="http://schemas.microsoft.com/office/drawing/2014/main" id="{031501BF-14EE-8944-9821-CE7EC9BE991B}"/>
              </a:ext>
            </a:extLst>
          </p:cNvPr>
          <p:cNvSpPr txBox="1"/>
          <p:nvPr/>
        </p:nvSpPr>
        <p:spPr>
          <a:xfrm>
            <a:off x="1019870" y="4822111"/>
            <a:ext cx="1523600" cy="65192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code </a:t>
            </a:r>
            <a:r>
              <a:rPr lang="en-US" sz="1400" dirty="0"/>
              <a:t>200</a:t>
            </a:r>
          </a:p>
          <a:p>
            <a:pPr algn="ctr"/>
            <a:r>
              <a:rPr lang="en-US" sz="1400" dirty="0">
                <a:solidFill>
                  <a:schemeClr val="dk1"/>
                </a:solidFill>
                <a:latin typeface="Calibri"/>
                <a:ea typeface="Calibri"/>
                <a:cs typeface="Calibri"/>
                <a:sym typeface="Calibri"/>
              </a:rPr>
              <a:t>username</a:t>
            </a:r>
            <a:endParaRPr sz="1400" dirty="0">
              <a:solidFill>
                <a:schemeClr val="dk1"/>
              </a:solidFill>
              <a:latin typeface="Calibri"/>
              <a:ea typeface="Calibri"/>
              <a:cs typeface="Calibri"/>
              <a:sym typeface="Calibri"/>
            </a:endParaRPr>
          </a:p>
        </p:txBody>
      </p:sp>
      <p:sp>
        <p:nvSpPr>
          <p:cNvPr id="37" name="Google Shape;297;p37">
            <a:extLst>
              <a:ext uri="{FF2B5EF4-FFF2-40B4-BE49-F238E27FC236}">
                <a16:creationId xmlns:a16="http://schemas.microsoft.com/office/drawing/2014/main" id="{A88BC980-CC58-074F-A052-8A6DEE4E397E}"/>
              </a:ext>
            </a:extLst>
          </p:cNvPr>
          <p:cNvSpPr txBox="1"/>
          <p:nvPr/>
        </p:nvSpPr>
        <p:spPr>
          <a:xfrm>
            <a:off x="6036469" y="6211908"/>
            <a:ext cx="2385914" cy="299897"/>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[location  = H</a:t>
            </a:r>
            <a:r>
              <a:rPr lang="en-US" sz="1400" dirty="0">
                <a:solidFill>
                  <a:schemeClr val="dk1"/>
                </a:solidFill>
                <a:latin typeface="Calibri"/>
                <a:ea typeface="Calibri"/>
                <a:cs typeface="Calibri"/>
                <a:sym typeface="Calibri"/>
              </a:rPr>
              <a:t>o</a:t>
            </a:r>
            <a:r>
              <a:rPr lang="es-419" sz="1400" dirty="0">
                <a:solidFill>
                  <a:schemeClr val="dk1"/>
                </a:solidFill>
                <a:latin typeface="Calibri"/>
                <a:ea typeface="Calibri"/>
                <a:cs typeface="Calibri"/>
                <a:sym typeface="Calibri"/>
              </a:rPr>
              <a:t>me.html]</a:t>
            </a:r>
            <a:endParaRPr sz="1400" dirty="0">
              <a:solidFill>
                <a:schemeClr val="dk1"/>
              </a:solidFill>
              <a:latin typeface="Calibri"/>
              <a:ea typeface="Calibri"/>
              <a:cs typeface="Calibri"/>
              <a:sym typeface="Calibri"/>
            </a:endParaRPr>
          </a:p>
        </p:txBody>
      </p:sp>
      <p:grpSp>
        <p:nvGrpSpPr>
          <p:cNvPr id="38" name="Group 61">
            <a:extLst>
              <a:ext uri="{FF2B5EF4-FFF2-40B4-BE49-F238E27FC236}">
                <a16:creationId xmlns:a16="http://schemas.microsoft.com/office/drawing/2014/main" id="{97112742-1749-AF47-B3C6-C29830F5DB09}"/>
              </a:ext>
            </a:extLst>
          </p:cNvPr>
          <p:cNvGrpSpPr/>
          <p:nvPr/>
        </p:nvGrpSpPr>
        <p:grpSpPr>
          <a:xfrm>
            <a:off x="612154" y="4589188"/>
            <a:ext cx="484693" cy="272090"/>
            <a:chOff x="614149" y="4401223"/>
            <a:chExt cx="484693" cy="507248"/>
          </a:xfrm>
        </p:grpSpPr>
        <p:cxnSp>
          <p:nvCxnSpPr>
            <p:cNvPr id="39" name="Straight Connector 51">
              <a:extLst>
                <a:ext uri="{FF2B5EF4-FFF2-40B4-BE49-F238E27FC236}">
                  <a16:creationId xmlns:a16="http://schemas.microsoft.com/office/drawing/2014/main" id="{E717985F-5414-F044-A61E-5E4404706CED}"/>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Straight Connector 56">
              <a:extLst>
                <a:ext uri="{FF2B5EF4-FFF2-40B4-BE49-F238E27FC236}">
                  <a16:creationId xmlns:a16="http://schemas.microsoft.com/office/drawing/2014/main" id="{5DB915A2-28DF-4B45-8310-05236CA03387}"/>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60">
              <a:extLst>
                <a:ext uri="{FF2B5EF4-FFF2-40B4-BE49-F238E27FC236}">
                  <a16:creationId xmlns:a16="http://schemas.microsoft.com/office/drawing/2014/main" id="{1179A178-89F2-9247-97A7-D6CDFB73D5C0}"/>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cxnSp>
        <p:nvCxnSpPr>
          <p:cNvPr id="42" name="Google Shape;275;p37">
            <a:extLst>
              <a:ext uri="{FF2B5EF4-FFF2-40B4-BE49-F238E27FC236}">
                <a16:creationId xmlns:a16="http://schemas.microsoft.com/office/drawing/2014/main" id="{87F420F4-CB0F-9347-94DC-E5CE12E499FE}"/>
              </a:ext>
            </a:extLst>
          </p:cNvPr>
          <p:cNvCxnSpPr/>
          <p:nvPr/>
        </p:nvCxnSpPr>
        <p:spPr>
          <a:xfrm>
            <a:off x="262861" y="2552828"/>
            <a:ext cx="783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3" name="Google Shape;296;p37">
            <a:extLst>
              <a:ext uri="{FF2B5EF4-FFF2-40B4-BE49-F238E27FC236}">
                <a16:creationId xmlns:a16="http://schemas.microsoft.com/office/drawing/2014/main" id="{DA5AC2F5-5879-744C-B46B-E9068EF78B13}"/>
              </a:ext>
            </a:extLst>
          </p:cNvPr>
          <p:cNvSpPr/>
          <p:nvPr/>
        </p:nvSpPr>
        <p:spPr>
          <a:xfrm>
            <a:off x="7710060" y="5006310"/>
            <a:ext cx="313904" cy="93194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44" name="Google Shape;302;p37">
            <a:extLst>
              <a:ext uri="{FF2B5EF4-FFF2-40B4-BE49-F238E27FC236}">
                <a16:creationId xmlns:a16="http://schemas.microsoft.com/office/drawing/2014/main" id="{2825D5EE-B548-F64B-AFAD-E09C890724D9}"/>
              </a:ext>
            </a:extLst>
          </p:cNvPr>
          <p:cNvSpPr/>
          <p:nvPr/>
        </p:nvSpPr>
        <p:spPr>
          <a:xfrm>
            <a:off x="7229426" y="1674993"/>
            <a:ext cx="1093830" cy="5159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Session storage</a:t>
            </a:r>
            <a:endParaRPr sz="1200" dirty="0">
              <a:solidFill>
                <a:schemeClr val="dk1"/>
              </a:solidFill>
              <a:latin typeface="Calibri"/>
              <a:ea typeface="Calibri"/>
              <a:cs typeface="Calibri"/>
              <a:sym typeface="Calibri"/>
            </a:endParaRPr>
          </a:p>
        </p:txBody>
      </p:sp>
      <p:cxnSp>
        <p:nvCxnSpPr>
          <p:cNvPr id="45" name="Google Shape;299;p37">
            <a:extLst>
              <a:ext uri="{FF2B5EF4-FFF2-40B4-BE49-F238E27FC236}">
                <a16:creationId xmlns:a16="http://schemas.microsoft.com/office/drawing/2014/main" id="{65D7DE8B-01A5-874D-B247-2A62DD80F1FE}"/>
              </a:ext>
            </a:extLst>
          </p:cNvPr>
          <p:cNvCxnSpPr/>
          <p:nvPr/>
        </p:nvCxnSpPr>
        <p:spPr>
          <a:xfrm>
            <a:off x="1184150" y="5739711"/>
            <a:ext cx="615376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6" name="Google Shape;297;p37">
            <a:extLst>
              <a:ext uri="{FF2B5EF4-FFF2-40B4-BE49-F238E27FC236}">
                <a16:creationId xmlns:a16="http://schemas.microsoft.com/office/drawing/2014/main" id="{60D6D365-AE21-A445-AFAA-B2BA8F22CA2E}"/>
              </a:ext>
            </a:extLst>
          </p:cNvPr>
          <p:cNvSpPr txBox="1"/>
          <p:nvPr/>
        </p:nvSpPr>
        <p:spPr>
          <a:xfrm>
            <a:off x="1160429" y="5826719"/>
            <a:ext cx="2047680"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[status code == 200 ]</a:t>
            </a:r>
            <a:endParaRPr sz="1400" dirty="0">
              <a:solidFill>
                <a:schemeClr val="dk1"/>
              </a:solidFill>
              <a:latin typeface="Calibri"/>
              <a:ea typeface="Calibri"/>
              <a:cs typeface="Calibri"/>
              <a:sym typeface="Calibri"/>
            </a:endParaRPr>
          </a:p>
        </p:txBody>
      </p:sp>
      <p:sp>
        <p:nvSpPr>
          <p:cNvPr id="47" name="Google Shape;277;p37">
            <a:extLst>
              <a:ext uri="{FF2B5EF4-FFF2-40B4-BE49-F238E27FC236}">
                <a16:creationId xmlns:a16="http://schemas.microsoft.com/office/drawing/2014/main" id="{766F3C4B-DE71-6544-9FF3-71A2C3E9BBA0}"/>
              </a:ext>
            </a:extLst>
          </p:cNvPr>
          <p:cNvSpPr/>
          <p:nvPr/>
        </p:nvSpPr>
        <p:spPr>
          <a:xfrm>
            <a:off x="2944474" y="2321518"/>
            <a:ext cx="327356" cy="304951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grpSp>
        <p:nvGrpSpPr>
          <p:cNvPr id="48" name="Group 61">
            <a:extLst>
              <a:ext uri="{FF2B5EF4-FFF2-40B4-BE49-F238E27FC236}">
                <a16:creationId xmlns:a16="http://schemas.microsoft.com/office/drawing/2014/main" id="{775D37AF-F313-884D-8E4D-B87584F60CB9}"/>
              </a:ext>
            </a:extLst>
          </p:cNvPr>
          <p:cNvGrpSpPr/>
          <p:nvPr/>
        </p:nvGrpSpPr>
        <p:grpSpPr>
          <a:xfrm>
            <a:off x="565684" y="5366265"/>
            <a:ext cx="484693" cy="272090"/>
            <a:chOff x="614149" y="4401223"/>
            <a:chExt cx="484693" cy="507248"/>
          </a:xfrm>
        </p:grpSpPr>
        <p:cxnSp>
          <p:nvCxnSpPr>
            <p:cNvPr id="49" name="Straight Connector 51">
              <a:extLst>
                <a:ext uri="{FF2B5EF4-FFF2-40B4-BE49-F238E27FC236}">
                  <a16:creationId xmlns:a16="http://schemas.microsoft.com/office/drawing/2014/main" id="{463ECC83-8080-D74F-AC62-6BFA49A66B76}"/>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 name="Straight Connector 56">
              <a:extLst>
                <a:ext uri="{FF2B5EF4-FFF2-40B4-BE49-F238E27FC236}">
                  <a16:creationId xmlns:a16="http://schemas.microsoft.com/office/drawing/2014/main" id="{6D83E4BC-FAD6-BA48-9251-4F7592A6FA48}"/>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60">
              <a:extLst>
                <a:ext uri="{FF2B5EF4-FFF2-40B4-BE49-F238E27FC236}">
                  <a16:creationId xmlns:a16="http://schemas.microsoft.com/office/drawing/2014/main" id="{D70B57AA-4ABD-4B4B-A683-5AD6961C5732}"/>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55" name="Google Shape;298;p37">
            <a:extLst>
              <a:ext uri="{FF2B5EF4-FFF2-40B4-BE49-F238E27FC236}">
                <a16:creationId xmlns:a16="http://schemas.microsoft.com/office/drawing/2014/main" id="{E21C9ADE-34C8-A348-A36A-566FB3D4E7D5}"/>
              </a:ext>
            </a:extLst>
          </p:cNvPr>
          <p:cNvSpPr txBox="1"/>
          <p:nvPr/>
        </p:nvSpPr>
        <p:spPr>
          <a:xfrm>
            <a:off x="93261" y="4002833"/>
            <a:ext cx="1014730" cy="467174"/>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Show </a:t>
            </a:r>
            <a:r>
              <a:rPr lang="it-IT" sz="1400" dirty="0" err="1">
                <a:solidFill>
                  <a:schemeClr val="dk1"/>
                </a:solidFill>
                <a:latin typeface="Calibri"/>
                <a:ea typeface="Calibri"/>
                <a:cs typeface="Calibri"/>
                <a:sym typeface="Calibri"/>
              </a:rPr>
              <a:t>error</a:t>
            </a:r>
            <a:r>
              <a:rPr lang="it-IT" sz="1400" dirty="0">
                <a:solidFill>
                  <a:schemeClr val="dk1"/>
                </a:solidFill>
                <a:latin typeface="Calibri"/>
                <a:ea typeface="Calibri"/>
                <a:cs typeface="Calibri"/>
                <a:sym typeface="Calibri"/>
              </a:rPr>
              <a:t> </a:t>
            </a:r>
            <a:r>
              <a:rPr lang="it-IT" sz="1400" dirty="0" err="1">
                <a:solidFill>
                  <a:schemeClr val="dk1"/>
                </a:solidFill>
                <a:latin typeface="Calibri"/>
                <a:ea typeface="Calibri"/>
                <a:cs typeface="Calibri"/>
                <a:sym typeface="Calibri"/>
              </a:rPr>
              <a:t>message</a:t>
            </a:r>
            <a:endParaRPr sz="1400" dirty="0">
              <a:solidFill>
                <a:schemeClr val="dk1"/>
              </a:solidFill>
              <a:latin typeface="Calibri"/>
              <a:ea typeface="Calibri"/>
              <a:cs typeface="Calibri"/>
              <a:sym typeface="Calibri"/>
            </a:endParaRPr>
          </a:p>
        </p:txBody>
      </p:sp>
      <p:sp>
        <p:nvSpPr>
          <p:cNvPr id="56" name="Google Shape;298;p37">
            <a:extLst>
              <a:ext uri="{FF2B5EF4-FFF2-40B4-BE49-F238E27FC236}">
                <a16:creationId xmlns:a16="http://schemas.microsoft.com/office/drawing/2014/main" id="{6D8610A3-41DB-304F-8714-7D9A7B1411AF}"/>
              </a:ext>
            </a:extLst>
          </p:cNvPr>
          <p:cNvSpPr txBox="1"/>
          <p:nvPr/>
        </p:nvSpPr>
        <p:spPr>
          <a:xfrm>
            <a:off x="108501" y="4876824"/>
            <a:ext cx="1014730" cy="467174"/>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Set username</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46995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583EF6-2219-634C-9A4A-645A3FCE1B3C}"/>
              </a:ext>
            </a:extLst>
          </p:cNvPr>
          <p:cNvSpPr>
            <a:spLocks noGrp="1"/>
          </p:cNvSpPr>
          <p:nvPr>
            <p:ph type="title"/>
          </p:nvPr>
        </p:nvSpPr>
        <p:spPr/>
        <p:txBody>
          <a:bodyPr>
            <a:normAutofit fontScale="90000"/>
          </a:bodyPr>
          <a:lstStyle/>
          <a:p>
            <a:r>
              <a:rPr lang="it-IT" dirty="0"/>
              <a:t>Evento: </a:t>
            </a:r>
            <a:r>
              <a:rPr lang="it-IT" dirty="0" err="1"/>
              <a:t>Logout</a:t>
            </a:r>
            <a:endParaRPr lang="it-IT" dirty="0"/>
          </a:p>
        </p:txBody>
      </p:sp>
      <p:sp>
        <p:nvSpPr>
          <p:cNvPr id="4" name="Google Shape;460;p43">
            <a:extLst>
              <a:ext uri="{FF2B5EF4-FFF2-40B4-BE49-F238E27FC236}">
                <a16:creationId xmlns:a16="http://schemas.microsoft.com/office/drawing/2014/main" id="{292BD820-1BCE-AA4E-BAAF-087C48C8C552}"/>
              </a:ext>
            </a:extLst>
          </p:cNvPr>
          <p:cNvSpPr/>
          <p:nvPr/>
        </p:nvSpPr>
        <p:spPr>
          <a:xfrm>
            <a:off x="4357105" y="1422106"/>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a:solidFill>
                  <a:schemeClr val="dk1"/>
                </a:solidFill>
                <a:latin typeface="Calibri"/>
                <a:ea typeface="Calibri"/>
                <a:cs typeface="Calibri"/>
                <a:sym typeface="Calibri"/>
              </a:rPr>
              <a:t>Logout</a:t>
            </a:r>
            <a:endParaRPr dirty="0">
              <a:solidFill>
                <a:schemeClr val="dk1"/>
              </a:solidFill>
              <a:latin typeface="Calibri"/>
              <a:ea typeface="Calibri"/>
              <a:cs typeface="Calibri"/>
              <a:sym typeface="Calibri"/>
            </a:endParaRPr>
          </a:p>
        </p:txBody>
      </p:sp>
      <p:cxnSp>
        <p:nvCxnSpPr>
          <p:cNvPr id="5" name="Google Shape;461;p43">
            <a:extLst>
              <a:ext uri="{FF2B5EF4-FFF2-40B4-BE49-F238E27FC236}">
                <a16:creationId xmlns:a16="http://schemas.microsoft.com/office/drawing/2014/main" id="{76DDBC36-422E-3D48-9CEB-9D5010E7B60E}"/>
              </a:ext>
            </a:extLst>
          </p:cNvPr>
          <p:cNvCxnSpPr>
            <a:stCxn id="4" idx="2"/>
          </p:cNvCxnSpPr>
          <p:nvPr/>
        </p:nvCxnSpPr>
        <p:spPr>
          <a:xfrm flipH="1">
            <a:off x="5042530" y="1803306"/>
            <a:ext cx="2665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6" name="Google Shape;462;p43">
            <a:extLst>
              <a:ext uri="{FF2B5EF4-FFF2-40B4-BE49-F238E27FC236}">
                <a16:creationId xmlns:a16="http://schemas.microsoft.com/office/drawing/2014/main" id="{01DC71C9-CCB8-5749-8593-986A4178E0F6}"/>
              </a:ext>
            </a:extLst>
          </p:cNvPr>
          <p:cNvCxnSpPr>
            <a:stCxn id="22" idx="3"/>
          </p:cNvCxnSpPr>
          <p:nvPr/>
        </p:nvCxnSpPr>
        <p:spPr>
          <a:xfrm>
            <a:off x="3153874" y="2938844"/>
            <a:ext cx="1677895" cy="2091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 name="Google Shape;463;p43">
            <a:extLst>
              <a:ext uri="{FF2B5EF4-FFF2-40B4-BE49-F238E27FC236}">
                <a16:creationId xmlns:a16="http://schemas.microsoft.com/office/drawing/2014/main" id="{FECDAD8C-BF88-0E42-BA11-6446E00602CA}"/>
              </a:ext>
            </a:extLst>
          </p:cNvPr>
          <p:cNvSpPr txBox="1"/>
          <p:nvPr/>
        </p:nvSpPr>
        <p:spPr>
          <a:xfrm>
            <a:off x="3661446" y="2576774"/>
            <a:ext cx="1130348" cy="3692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doGet</a:t>
            </a:r>
            <a:endParaRPr sz="2100" dirty="0">
              <a:solidFill>
                <a:schemeClr val="dk1"/>
              </a:solidFill>
              <a:latin typeface="Calibri"/>
              <a:ea typeface="Calibri"/>
              <a:cs typeface="Calibri"/>
              <a:sym typeface="Calibri"/>
            </a:endParaRPr>
          </a:p>
        </p:txBody>
      </p:sp>
      <p:sp>
        <p:nvSpPr>
          <p:cNvPr id="8" name="Google Shape;464;p43">
            <a:extLst>
              <a:ext uri="{FF2B5EF4-FFF2-40B4-BE49-F238E27FC236}">
                <a16:creationId xmlns:a16="http://schemas.microsoft.com/office/drawing/2014/main" id="{59D66970-6D43-044E-AE8A-0488A375E074}"/>
              </a:ext>
            </a:extLst>
          </p:cNvPr>
          <p:cNvSpPr/>
          <p:nvPr/>
        </p:nvSpPr>
        <p:spPr>
          <a:xfrm>
            <a:off x="4871151" y="2019006"/>
            <a:ext cx="355485" cy="2819988"/>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9" name="Google Shape;465;p43">
            <a:extLst>
              <a:ext uri="{FF2B5EF4-FFF2-40B4-BE49-F238E27FC236}">
                <a16:creationId xmlns:a16="http://schemas.microsoft.com/office/drawing/2014/main" id="{D3E43A90-352C-D641-8922-E8C79AC20AAA}"/>
              </a:ext>
            </a:extLst>
          </p:cNvPr>
          <p:cNvSpPr/>
          <p:nvPr/>
        </p:nvSpPr>
        <p:spPr>
          <a:xfrm>
            <a:off x="6538428" y="1422106"/>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a:solidFill>
                  <a:schemeClr val="dk1"/>
                </a:solidFill>
                <a:latin typeface="Calibri"/>
                <a:ea typeface="Calibri"/>
                <a:cs typeface="Calibri"/>
                <a:sym typeface="Calibri"/>
              </a:rPr>
              <a:t>Session</a:t>
            </a:r>
            <a:endParaRPr dirty="0">
              <a:solidFill>
                <a:schemeClr val="dk1"/>
              </a:solidFill>
              <a:latin typeface="Calibri"/>
              <a:ea typeface="Calibri"/>
              <a:cs typeface="Calibri"/>
              <a:sym typeface="Calibri"/>
            </a:endParaRPr>
          </a:p>
        </p:txBody>
      </p:sp>
      <p:cxnSp>
        <p:nvCxnSpPr>
          <p:cNvPr id="10" name="Google Shape;466;p43">
            <a:extLst>
              <a:ext uri="{FF2B5EF4-FFF2-40B4-BE49-F238E27FC236}">
                <a16:creationId xmlns:a16="http://schemas.microsoft.com/office/drawing/2014/main" id="{0BFDB7A6-FBD1-3F4C-9E16-01C8880BCB49}"/>
              </a:ext>
            </a:extLst>
          </p:cNvPr>
          <p:cNvCxnSpPr/>
          <p:nvPr/>
        </p:nvCxnSpPr>
        <p:spPr>
          <a:xfrm flipH="1">
            <a:off x="7172910" y="1803206"/>
            <a:ext cx="32825"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11" name="Google Shape;467;p43">
            <a:extLst>
              <a:ext uri="{FF2B5EF4-FFF2-40B4-BE49-F238E27FC236}">
                <a16:creationId xmlns:a16="http://schemas.microsoft.com/office/drawing/2014/main" id="{A173CA0A-B9AC-734F-B83A-CEA613CCEC08}"/>
              </a:ext>
            </a:extLst>
          </p:cNvPr>
          <p:cNvCxnSpPr/>
          <p:nvPr/>
        </p:nvCxnSpPr>
        <p:spPr>
          <a:xfrm>
            <a:off x="5203243" y="2488906"/>
            <a:ext cx="17286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2" name="Google Shape;468;p43">
            <a:extLst>
              <a:ext uri="{FF2B5EF4-FFF2-40B4-BE49-F238E27FC236}">
                <a16:creationId xmlns:a16="http://schemas.microsoft.com/office/drawing/2014/main" id="{58F0B69C-2323-874F-BF66-34E9866018E7}"/>
              </a:ext>
            </a:extLst>
          </p:cNvPr>
          <p:cNvSpPr/>
          <p:nvPr/>
        </p:nvSpPr>
        <p:spPr>
          <a:xfrm>
            <a:off x="6964613" y="2036072"/>
            <a:ext cx="330200" cy="769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13" name="Google Shape;469;p43">
            <a:extLst>
              <a:ext uri="{FF2B5EF4-FFF2-40B4-BE49-F238E27FC236}">
                <a16:creationId xmlns:a16="http://schemas.microsoft.com/office/drawing/2014/main" id="{488C8171-FBD4-4F48-A5BA-0DA500B15AB6}"/>
              </a:ext>
            </a:extLst>
          </p:cNvPr>
          <p:cNvSpPr/>
          <p:nvPr/>
        </p:nvSpPr>
        <p:spPr>
          <a:xfrm>
            <a:off x="7851267" y="1422006"/>
            <a:ext cx="1309224"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a:solidFill>
                  <a:schemeClr val="dk1"/>
                </a:solidFill>
                <a:latin typeface="Calibri"/>
                <a:ea typeface="Calibri"/>
                <a:cs typeface="Calibri"/>
                <a:sym typeface="Calibri"/>
              </a:rPr>
              <a:t>index.html</a:t>
            </a:r>
            <a:endParaRPr>
              <a:solidFill>
                <a:schemeClr val="dk1"/>
              </a:solidFill>
              <a:latin typeface="Calibri"/>
              <a:ea typeface="Calibri"/>
              <a:cs typeface="Calibri"/>
              <a:sym typeface="Calibri"/>
            </a:endParaRPr>
          </a:p>
        </p:txBody>
      </p:sp>
      <p:cxnSp>
        <p:nvCxnSpPr>
          <p:cNvPr id="14" name="Google Shape;470;p43">
            <a:extLst>
              <a:ext uri="{FF2B5EF4-FFF2-40B4-BE49-F238E27FC236}">
                <a16:creationId xmlns:a16="http://schemas.microsoft.com/office/drawing/2014/main" id="{0E4C4F71-4A2C-7C4B-950A-1718C8AF9972}"/>
              </a:ext>
            </a:extLst>
          </p:cNvPr>
          <p:cNvCxnSpPr>
            <a:cxnSpLocks/>
            <a:stCxn id="13" idx="2"/>
          </p:cNvCxnSpPr>
          <p:nvPr/>
        </p:nvCxnSpPr>
        <p:spPr>
          <a:xfrm>
            <a:off x="8505879" y="1803206"/>
            <a:ext cx="77627" cy="43435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15" name="Google Shape;471;p43">
            <a:extLst>
              <a:ext uri="{FF2B5EF4-FFF2-40B4-BE49-F238E27FC236}">
                <a16:creationId xmlns:a16="http://schemas.microsoft.com/office/drawing/2014/main" id="{2C3643D2-1704-EE47-A059-D5A8164BF1AB}"/>
              </a:ext>
            </a:extLst>
          </p:cNvPr>
          <p:cNvSpPr/>
          <p:nvPr/>
        </p:nvSpPr>
        <p:spPr>
          <a:xfrm>
            <a:off x="8379592" y="3307412"/>
            <a:ext cx="3302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16" name="Google Shape;472;p43">
            <a:extLst>
              <a:ext uri="{FF2B5EF4-FFF2-40B4-BE49-F238E27FC236}">
                <a16:creationId xmlns:a16="http://schemas.microsoft.com/office/drawing/2014/main" id="{E5D6A6DE-E47A-2A45-BD5F-9549F86BC83B}"/>
              </a:ext>
            </a:extLst>
          </p:cNvPr>
          <p:cNvCxnSpPr>
            <a:cxnSpLocks/>
          </p:cNvCxnSpPr>
          <p:nvPr/>
        </p:nvCxnSpPr>
        <p:spPr>
          <a:xfrm>
            <a:off x="5226637" y="3862990"/>
            <a:ext cx="315295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7" name="Google Shape;473;p43">
            <a:extLst>
              <a:ext uri="{FF2B5EF4-FFF2-40B4-BE49-F238E27FC236}">
                <a16:creationId xmlns:a16="http://schemas.microsoft.com/office/drawing/2014/main" id="{6D88CC2D-34DF-A54F-96BB-D27C1FA89312}"/>
              </a:ext>
            </a:extLst>
          </p:cNvPr>
          <p:cNvSpPr txBox="1"/>
          <p:nvPr/>
        </p:nvSpPr>
        <p:spPr>
          <a:xfrm>
            <a:off x="3347555" y="3133483"/>
            <a:ext cx="1255587" cy="682621"/>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GET</a:t>
            </a:r>
            <a:endParaRPr dirty="0">
              <a:solidFill>
                <a:schemeClr val="dk1"/>
              </a:solidFill>
              <a:latin typeface="Calibri"/>
              <a:ea typeface="Calibri"/>
              <a:cs typeface="Calibri"/>
              <a:sym typeface="Calibri"/>
            </a:endParaRPr>
          </a:p>
          <a:p>
            <a:r>
              <a:rPr lang="es-419" dirty="0">
                <a:solidFill>
                  <a:schemeClr val="dk1"/>
                </a:solidFill>
                <a:latin typeface="Calibri"/>
                <a:ea typeface="Calibri"/>
                <a:cs typeface="Calibri"/>
                <a:sym typeface="Calibri"/>
              </a:rPr>
              <a:t>/Logout</a:t>
            </a:r>
            <a:endParaRPr sz="1200" dirty="0"/>
          </a:p>
          <a:p>
            <a:endParaRPr dirty="0">
              <a:solidFill>
                <a:schemeClr val="dk1"/>
              </a:solidFill>
              <a:latin typeface="Calibri"/>
              <a:ea typeface="Calibri"/>
              <a:cs typeface="Calibri"/>
              <a:sym typeface="Calibri"/>
            </a:endParaRPr>
          </a:p>
        </p:txBody>
      </p:sp>
      <p:sp>
        <p:nvSpPr>
          <p:cNvPr id="18" name="Google Shape;474;p43">
            <a:extLst>
              <a:ext uri="{FF2B5EF4-FFF2-40B4-BE49-F238E27FC236}">
                <a16:creationId xmlns:a16="http://schemas.microsoft.com/office/drawing/2014/main" id="{140EFA8B-EA73-9D4F-86A4-3AF41E0A3A5C}"/>
              </a:ext>
            </a:extLst>
          </p:cNvPr>
          <p:cNvSpPr txBox="1"/>
          <p:nvPr/>
        </p:nvSpPr>
        <p:spPr>
          <a:xfrm>
            <a:off x="5395565" y="3477704"/>
            <a:ext cx="2293850" cy="338400"/>
          </a:xfrm>
          <a:prstGeom prst="rect">
            <a:avLst/>
          </a:prstGeom>
          <a:noFill/>
          <a:ln>
            <a:noFill/>
          </a:ln>
        </p:spPr>
        <p:txBody>
          <a:bodyPr spcFirstLastPara="1" wrap="square" lIns="107269" tIns="53620" rIns="107269" bIns="53620" anchor="t" anchorCtr="0">
            <a:noAutofit/>
          </a:bodyPr>
          <a:lstStyle/>
          <a:p>
            <a:pPr algn="ctr"/>
            <a:r>
              <a:rPr lang="es-419">
                <a:solidFill>
                  <a:schemeClr val="dk1"/>
                </a:solidFill>
                <a:latin typeface="Calibri"/>
                <a:ea typeface="Calibri"/>
                <a:cs typeface="Calibri"/>
                <a:sym typeface="Calibri"/>
              </a:rPr>
              <a:t>redirect</a:t>
            </a:r>
            <a:endParaRPr>
              <a:solidFill>
                <a:schemeClr val="dk1"/>
              </a:solidFill>
              <a:latin typeface="Calibri"/>
              <a:ea typeface="Calibri"/>
              <a:cs typeface="Calibri"/>
              <a:sym typeface="Calibri"/>
            </a:endParaRPr>
          </a:p>
        </p:txBody>
      </p:sp>
      <p:sp>
        <p:nvSpPr>
          <p:cNvPr id="19" name="Google Shape;475;p43">
            <a:extLst>
              <a:ext uri="{FF2B5EF4-FFF2-40B4-BE49-F238E27FC236}">
                <a16:creationId xmlns:a16="http://schemas.microsoft.com/office/drawing/2014/main" id="{20A0F7F8-0DA6-6545-92EB-413536055C07}"/>
              </a:ext>
            </a:extLst>
          </p:cNvPr>
          <p:cNvSpPr txBox="1"/>
          <p:nvPr/>
        </p:nvSpPr>
        <p:spPr>
          <a:xfrm>
            <a:off x="5395567" y="2077572"/>
            <a:ext cx="1740050" cy="307600"/>
          </a:xfrm>
          <a:prstGeom prst="rect">
            <a:avLst/>
          </a:prstGeom>
          <a:noFill/>
          <a:ln>
            <a:noFill/>
          </a:ln>
        </p:spPr>
        <p:txBody>
          <a:bodyPr spcFirstLastPara="1" wrap="square" lIns="107269" tIns="53620" rIns="107269" bIns="53620" anchor="t" anchorCtr="0">
            <a:noAutofit/>
          </a:bodyPr>
          <a:lstStyle/>
          <a:p>
            <a:r>
              <a:rPr lang="es-419">
                <a:solidFill>
                  <a:schemeClr val="dk1"/>
                </a:solidFill>
                <a:latin typeface="Calibri"/>
                <a:ea typeface="Calibri"/>
                <a:cs typeface="Calibri"/>
                <a:sym typeface="Calibri"/>
              </a:rPr>
              <a:t>invalidate()</a:t>
            </a:r>
            <a:endParaRPr>
              <a:solidFill>
                <a:schemeClr val="dk1"/>
              </a:solidFill>
              <a:latin typeface="Calibri"/>
              <a:ea typeface="Calibri"/>
              <a:cs typeface="Calibri"/>
              <a:sym typeface="Calibri"/>
            </a:endParaRPr>
          </a:p>
        </p:txBody>
      </p:sp>
      <p:sp>
        <p:nvSpPr>
          <p:cNvPr id="20" name="Google Shape;469;p43">
            <a:extLst>
              <a:ext uri="{FF2B5EF4-FFF2-40B4-BE49-F238E27FC236}">
                <a16:creationId xmlns:a16="http://schemas.microsoft.com/office/drawing/2014/main" id="{DD94606C-1C55-9E48-843F-5079DA5F01F0}"/>
              </a:ext>
            </a:extLst>
          </p:cNvPr>
          <p:cNvSpPr/>
          <p:nvPr/>
        </p:nvSpPr>
        <p:spPr>
          <a:xfrm>
            <a:off x="2421635" y="1424278"/>
            <a:ext cx="1144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21" name="Google Shape;470;p43">
            <a:extLst>
              <a:ext uri="{FF2B5EF4-FFF2-40B4-BE49-F238E27FC236}">
                <a16:creationId xmlns:a16="http://schemas.microsoft.com/office/drawing/2014/main" id="{9089EEFE-76A6-C047-89D4-941D706AEB7E}"/>
              </a:ext>
            </a:extLst>
          </p:cNvPr>
          <p:cNvCxnSpPr>
            <a:stCxn id="20" idx="2"/>
          </p:cNvCxnSpPr>
          <p:nvPr/>
        </p:nvCxnSpPr>
        <p:spPr>
          <a:xfrm flipH="1">
            <a:off x="2960810" y="1805478"/>
            <a:ext cx="32825"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22" name="Google Shape;471;p43">
            <a:extLst>
              <a:ext uri="{FF2B5EF4-FFF2-40B4-BE49-F238E27FC236}">
                <a16:creationId xmlns:a16="http://schemas.microsoft.com/office/drawing/2014/main" id="{B333A6CC-DB4E-2048-805D-C4C87DD1D584}"/>
              </a:ext>
            </a:extLst>
          </p:cNvPr>
          <p:cNvSpPr/>
          <p:nvPr/>
        </p:nvSpPr>
        <p:spPr>
          <a:xfrm>
            <a:off x="2823674" y="2495444"/>
            <a:ext cx="3302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0486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C3FE5C-4A9A-4741-B064-B09038660308}"/>
              </a:ext>
            </a:extLst>
          </p:cNvPr>
          <p:cNvSpPr>
            <a:spLocks noGrp="1"/>
          </p:cNvSpPr>
          <p:nvPr>
            <p:ph type="title"/>
          </p:nvPr>
        </p:nvSpPr>
        <p:spPr>
          <a:xfrm>
            <a:off x="2231994" y="131762"/>
            <a:ext cx="10515600" cy="629174"/>
          </a:xfrm>
        </p:spPr>
        <p:txBody>
          <a:bodyPr>
            <a:normAutofit fontScale="90000"/>
          </a:bodyPr>
          <a:lstStyle/>
          <a:p>
            <a:r>
              <a:rPr lang="it-IT" dirty="0">
                <a:solidFill>
                  <a:schemeClr val="bg1"/>
                </a:solidFill>
              </a:rPr>
              <a:t>Gestione riunioni online</a:t>
            </a:r>
          </a:p>
        </p:txBody>
      </p:sp>
      <p:sp>
        <p:nvSpPr>
          <p:cNvPr id="3" name="Segnaposto contenuto 2">
            <a:extLst>
              <a:ext uri="{FF2B5EF4-FFF2-40B4-BE49-F238E27FC236}">
                <a16:creationId xmlns:a16="http://schemas.microsoft.com/office/drawing/2014/main" id="{0F670F91-6A45-4F4F-95C3-DDBA7EA974BC}"/>
              </a:ext>
            </a:extLst>
          </p:cNvPr>
          <p:cNvSpPr>
            <a:spLocks noGrp="1"/>
          </p:cNvSpPr>
          <p:nvPr>
            <p:ph idx="1"/>
          </p:nvPr>
        </p:nvSpPr>
        <p:spPr/>
        <p:txBody>
          <a:bodyPr>
            <a:normAutofit fontScale="62500" lnSpcReduction="20000"/>
          </a:bodyPr>
          <a:lstStyle/>
          <a:p>
            <a:pPr marL="0" indent="0" algn="just">
              <a:buNone/>
            </a:pPr>
            <a:r>
              <a:rPr lang="it-IT" dirty="0"/>
              <a:t>Un’applicazione web consente la gestione di riunioni online. Una riunione ha un titolo, una data, un’ora, una durata e un numero massimo di partecipanti. L’utente fa il login e, se autenticato, accede all’HOME page che mostra l’elenco delle riunioni indette da lui e non ancora scadute, l’elenco delle riunioni cui è stato invitato e non ancora scadute, e una </a:t>
            </a:r>
            <a:r>
              <a:rPr lang="it-IT" dirty="0" err="1"/>
              <a:t>form</a:t>
            </a:r>
            <a:r>
              <a:rPr lang="it-IT" dirty="0"/>
              <a:t> per creare una nuova riunione. Quando l’utente inoltra la </a:t>
            </a:r>
            <a:r>
              <a:rPr lang="it-IT" dirty="0" err="1"/>
              <a:t>form</a:t>
            </a:r>
            <a:r>
              <a:rPr lang="it-IT" dirty="0"/>
              <a:t> con il bottone INVIA, appare una pagina modale ANAGRAFICA con l’elenco degli utenti registrati. L’utente può scegliere uno o più partecipanti dall’elenco e premere il bottone INVITA per invitarli alla riunione. Se il numero d’invitati è superiore al massimo ammissibile di X unità, Viene visualizzato il messaggio di errore “Troppi utenti selezionati, eliminane almeno X”. Rimangono evidenziati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Al terzo tentativo scorretto di assegnare troppi invitati a una riunione appare un messaggio di CANCELLAZIONE con un messaggio “Tre tentativi di definire una riunione con troppi partecipanti, la riunione non sarà creata”. In questo caso la riunione NON è memorizzata nella base di dati. L’applicazione non deve registrare nella base di dati riunioni con numero eccessivo di partecipanti. </a:t>
            </a:r>
          </a:p>
          <a:p>
            <a:pPr marL="0" indent="0" algn="just">
              <a:buNone/>
            </a:pPr>
            <a:r>
              <a:rPr lang="it-IT" dirty="0"/>
              <a:t>Si crei l’applicazione con architettura </a:t>
            </a:r>
            <a:r>
              <a:rPr lang="it-IT" dirty="0" err="1"/>
              <a:t>client-server</a:t>
            </a:r>
            <a:r>
              <a:rPr lang="it-IT" dirty="0"/>
              <a:t> in un’unica pagina aggiornando gli elementi necessari mediante richieste asincrone al server. Si crei la pagina di login e di registrazione, si verifichi la validità dell’indirizzo mail e l’uguaglianza tra il campo password e ripeti password anche lato client.</a:t>
            </a:r>
          </a:p>
          <a:p>
            <a:pPr marL="0" indent="0" algn="just">
              <a:buNone/>
            </a:pPr>
            <a:r>
              <a:rPr lang="it-IT" dirty="0"/>
              <a:t>Si memorizzi a lato client lo stato di interazione (numero di tentativi) e si effettuino i controlli necessari.</a:t>
            </a:r>
          </a:p>
        </p:txBody>
      </p:sp>
    </p:spTree>
    <p:extLst>
      <p:ext uri="{BB962C8B-B14F-4D97-AF65-F5344CB8AC3E}">
        <p14:creationId xmlns:p14="http://schemas.microsoft.com/office/powerpoint/2010/main" val="2002414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5A7417-DB83-1C4E-A8E9-C540B8994384}"/>
              </a:ext>
            </a:extLst>
          </p:cNvPr>
          <p:cNvSpPr>
            <a:spLocks noGrp="1"/>
          </p:cNvSpPr>
          <p:nvPr>
            <p:ph type="title"/>
          </p:nvPr>
        </p:nvSpPr>
        <p:spPr/>
        <p:txBody>
          <a:bodyPr>
            <a:normAutofit fontScale="90000"/>
          </a:bodyPr>
          <a:lstStyle/>
          <a:p>
            <a:r>
              <a:rPr lang="it-IT" dirty="0"/>
              <a:t>Analisi dei dati</a:t>
            </a:r>
          </a:p>
        </p:txBody>
      </p:sp>
      <p:sp>
        <p:nvSpPr>
          <p:cNvPr id="3" name="Segnaposto contenuto 2">
            <a:extLst>
              <a:ext uri="{FF2B5EF4-FFF2-40B4-BE49-F238E27FC236}">
                <a16:creationId xmlns:a16="http://schemas.microsoft.com/office/drawing/2014/main" id="{23EC8A09-D226-E94F-B4D2-232447A88908}"/>
              </a:ext>
            </a:extLst>
          </p:cNvPr>
          <p:cNvSpPr>
            <a:spLocks noGrp="1"/>
          </p:cNvSpPr>
          <p:nvPr>
            <p:ph idx="1"/>
          </p:nvPr>
        </p:nvSpPr>
        <p:spPr>
          <a:xfrm>
            <a:off x="838200" y="1825625"/>
            <a:ext cx="10515600" cy="4351338"/>
          </a:xfrm>
        </p:spPr>
        <p:txBody>
          <a:bodyPr>
            <a:normAutofit fontScale="62500" lnSpcReduction="20000"/>
          </a:bodyPr>
          <a:lstStyle/>
          <a:p>
            <a:pPr marL="0" indent="0" algn="just">
              <a:buNone/>
            </a:pPr>
            <a:r>
              <a:rPr lang="it-IT" dirty="0"/>
              <a:t>Un’applicazione web consente la gestione di </a:t>
            </a:r>
            <a:r>
              <a:rPr lang="it-IT" dirty="0">
                <a:solidFill>
                  <a:srgbClr val="FF0000"/>
                </a:solidFill>
              </a:rPr>
              <a:t>riunioni</a:t>
            </a:r>
            <a:r>
              <a:rPr lang="it-IT" dirty="0"/>
              <a:t> online. Una riunione ha un </a:t>
            </a:r>
            <a:r>
              <a:rPr lang="it-IT" dirty="0">
                <a:solidFill>
                  <a:srgbClr val="00B050"/>
                </a:solidFill>
              </a:rPr>
              <a:t>titolo</a:t>
            </a:r>
            <a:r>
              <a:rPr lang="it-IT" dirty="0"/>
              <a:t>, una </a:t>
            </a:r>
            <a:r>
              <a:rPr lang="it-IT" dirty="0">
                <a:solidFill>
                  <a:srgbClr val="00B050"/>
                </a:solidFill>
              </a:rPr>
              <a:t>data</a:t>
            </a:r>
            <a:r>
              <a:rPr lang="it-IT" dirty="0"/>
              <a:t>, un’</a:t>
            </a:r>
            <a:r>
              <a:rPr lang="it-IT" dirty="0">
                <a:solidFill>
                  <a:srgbClr val="00B050"/>
                </a:solidFill>
              </a:rPr>
              <a:t>ora</a:t>
            </a:r>
            <a:r>
              <a:rPr lang="it-IT" dirty="0"/>
              <a:t>, una </a:t>
            </a:r>
            <a:r>
              <a:rPr lang="it-IT" dirty="0">
                <a:solidFill>
                  <a:srgbClr val="00B050"/>
                </a:solidFill>
              </a:rPr>
              <a:t>durata</a:t>
            </a:r>
            <a:r>
              <a:rPr lang="it-IT" dirty="0"/>
              <a:t> e un </a:t>
            </a:r>
            <a:r>
              <a:rPr lang="it-IT" dirty="0">
                <a:solidFill>
                  <a:srgbClr val="00B050"/>
                </a:solidFill>
              </a:rPr>
              <a:t>numero massimo di partecipanti</a:t>
            </a:r>
            <a:r>
              <a:rPr lang="it-IT" dirty="0"/>
              <a:t>. L’</a:t>
            </a:r>
            <a:r>
              <a:rPr lang="it-IT" dirty="0">
                <a:solidFill>
                  <a:srgbClr val="FF0000"/>
                </a:solidFill>
              </a:rPr>
              <a:t>utente</a:t>
            </a:r>
            <a:r>
              <a:rPr lang="it-IT" dirty="0"/>
              <a:t> fa il login e, se autenticato, accede all’HOME page che mostra l’elenco delle </a:t>
            </a:r>
            <a:r>
              <a:rPr lang="it-IT" dirty="0">
                <a:solidFill>
                  <a:srgbClr val="0070C0"/>
                </a:solidFill>
              </a:rPr>
              <a:t>riunioni indette</a:t>
            </a:r>
            <a:r>
              <a:rPr lang="it-IT" dirty="0"/>
              <a:t> da lui e non ancora scadute, l’elenco delle riunioni cui è stato invitato e non ancora scadute, e una </a:t>
            </a:r>
            <a:r>
              <a:rPr lang="it-IT" dirty="0" err="1"/>
              <a:t>form</a:t>
            </a:r>
            <a:r>
              <a:rPr lang="it-IT" dirty="0"/>
              <a:t> per creare una nuova riunione. Quando l’utente inoltra la </a:t>
            </a:r>
            <a:r>
              <a:rPr lang="it-IT" dirty="0" err="1"/>
              <a:t>form</a:t>
            </a:r>
            <a:r>
              <a:rPr lang="it-IT" dirty="0"/>
              <a:t> con il bottone INVIA, appare una pagina modale ANAGRAFICA con l’elenco degli utenti registrati. L’utente può scegliere uno o più partecipanti dall’elenco e premere il bottone INVITA per invitarli alla riunione. Se il numero d’invitati è superiore al massimo ammissibile di X unità, Viene visualizzato il messaggio di errore “Troppi utenti selezionati, eliminane almeno X”. Rimangono evidenziati nell’elenco gli utenti scelti in precedenza come preselezionati, in modo che l’utente possa deselezionarne alcuni. Se alla pressione del bottone INVITA il numero d’invitati è inferiore al massimo ammissibile, la riunione è memorizzata nella base di dati e </a:t>
            </a:r>
            <a:r>
              <a:rPr lang="it-IT" dirty="0">
                <a:solidFill>
                  <a:srgbClr val="0070C0"/>
                </a:solidFill>
              </a:rPr>
              <a:t>associata</a:t>
            </a:r>
            <a:r>
              <a:rPr lang="it-IT" dirty="0"/>
              <a:t> agli utenti invitati. Al terzo tentativo scorretto di assegnare troppi invitati a una riunione appare un messaggio di CANCELLAZIONE con un messaggio “Tre tentativi di definire una riunione con troppi partecipanti, la riunione non sarà creata”. In questo caso la riunione NON è memorizzata nella base di dati. L’applicazione non deve registrare nella base di dati riunioni con numero eccessivo di partecipanti. </a:t>
            </a:r>
          </a:p>
          <a:p>
            <a:pPr marL="0" indent="0" algn="just">
              <a:buNone/>
            </a:pPr>
            <a:r>
              <a:rPr lang="it-IT" dirty="0"/>
              <a:t>Si crei l’applicazione con architettura </a:t>
            </a:r>
            <a:r>
              <a:rPr lang="it-IT" dirty="0" err="1"/>
              <a:t>client-server</a:t>
            </a:r>
            <a:r>
              <a:rPr lang="it-IT" dirty="0"/>
              <a:t> in un’unica pagina aggiornando gli elementi necessari mediante richieste asincrone al server. Si crei la pagina di login e di registrazione, si verifichi la validità dell’indirizzo </a:t>
            </a:r>
            <a:r>
              <a:rPr lang="it-IT" dirty="0">
                <a:solidFill>
                  <a:srgbClr val="00B050"/>
                </a:solidFill>
              </a:rPr>
              <a:t>mail</a:t>
            </a:r>
            <a:r>
              <a:rPr lang="it-IT" dirty="0"/>
              <a:t> e l’uguaglianza tra il campo </a:t>
            </a:r>
            <a:r>
              <a:rPr lang="it-IT" dirty="0">
                <a:solidFill>
                  <a:srgbClr val="00B050"/>
                </a:solidFill>
              </a:rPr>
              <a:t>password</a:t>
            </a:r>
            <a:r>
              <a:rPr lang="it-IT" dirty="0"/>
              <a:t> e ripeti password anche lato client.</a:t>
            </a:r>
          </a:p>
          <a:p>
            <a:pPr marL="0" indent="0" algn="just">
              <a:buNone/>
            </a:pPr>
            <a:r>
              <a:rPr lang="it-IT" dirty="0"/>
              <a:t>Si memorizzi a lato client lo stato di interazione (numero di tentativi) e si effettuino i controlli necessari</a:t>
            </a:r>
          </a:p>
        </p:txBody>
      </p:sp>
      <p:sp>
        <p:nvSpPr>
          <p:cNvPr id="4" name="CasellaDiTesto 3">
            <a:extLst>
              <a:ext uri="{FF2B5EF4-FFF2-40B4-BE49-F238E27FC236}">
                <a16:creationId xmlns:a16="http://schemas.microsoft.com/office/drawing/2014/main" id="{B9A68A86-8A8A-3B4B-B06F-94BAB5C00E48}"/>
              </a:ext>
            </a:extLst>
          </p:cNvPr>
          <p:cNvSpPr txBox="1"/>
          <p:nvPr/>
        </p:nvSpPr>
        <p:spPr>
          <a:xfrm>
            <a:off x="838200" y="6323888"/>
            <a:ext cx="3870533" cy="369332"/>
          </a:xfrm>
          <a:prstGeom prst="rect">
            <a:avLst/>
          </a:prstGeom>
          <a:noFill/>
        </p:spPr>
        <p:txBody>
          <a:bodyPr wrap="square" rtlCol="0">
            <a:spAutoFit/>
          </a:bodyPr>
          <a:lstStyle/>
          <a:p>
            <a:r>
              <a:rPr lang="it-IT" dirty="0" err="1">
                <a:solidFill>
                  <a:srgbClr val="FF0000"/>
                </a:solidFill>
              </a:rPr>
              <a:t>Entities</a:t>
            </a:r>
            <a:r>
              <a:rPr lang="it-IT" dirty="0"/>
              <a:t>, </a:t>
            </a:r>
            <a:r>
              <a:rPr lang="it-IT" dirty="0" err="1">
                <a:solidFill>
                  <a:srgbClr val="00B050"/>
                </a:solidFill>
              </a:rPr>
              <a:t>attributes</a:t>
            </a:r>
            <a:r>
              <a:rPr lang="it-IT" dirty="0"/>
              <a:t>, </a:t>
            </a:r>
            <a:r>
              <a:rPr lang="it-IT" dirty="0" err="1">
                <a:solidFill>
                  <a:srgbClr val="0070C0"/>
                </a:solidFill>
              </a:rPr>
              <a:t>relationship</a:t>
            </a:r>
            <a:endParaRPr lang="it-IT" dirty="0">
              <a:solidFill>
                <a:srgbClr val="0070C0"/>
              </a:solidFill>
            </a:endParaRPr>
          </a:p>
        </p:txBody>
      </p:sp>
    </p:spTree>
    <p:extLst>
      <p:ext uri="{BB962C8B-B14F-4D97-AF65-F5344CB8AC3E}">
        <p14:creationId xmlns:p14="http://schemas.microsoft.com/office/powerpoint/2010/main" val="139753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D4FC46-C9D9-CC49-8C8D-6DAEF86E0106}"/>
              </a:ext>
            </a:extLst>
          </p:cNvPr>
          <p:cNvSpPr>
            <a:spLocks noGrp="1"/>
          </p:cNvSpPr>
          <p:nvPr>
            <p:ph type="title"/>
          </p:nvPr>
        </p:nvSpPr>
        <p:spPr/>
        <p:txBody>
          <a:bodyPr>
            <a:normAutofit fontScale="90000"/>
          </a:bodyPr>
          <a:lstStyle/>
          <a:p>
            <a:r>
              <a:rPr lang="it-IT" dirty="0"/>
              <a:t>Database</a:t>
            </a:r>
          </a:p>
        </p:txBody>
      </p:sp>
      <p:sp>
        <p:nvSpPr>
          <p:cNvPr id="4" name="Rettangolo 3">
            <a:extLst>
              <a:ext uri="{FF2B5EF4-FFF2-40B4-BE49-F238E27FC236}">
                <a16:creationId xmlns:a16="http://schemas.microsoft.com/office/drawing/2014/main" id="{85CB8F2E-48CA-6D4D-8AEF-57D68823F347}"/>
              </a:ext>
            </a:extLst>
          </p:cNvPr>
          <p:cNvSpPr/>
          <p:nvPr/>
        </p:nvSpPr>
        <p:spPr>
          <a:xfrm>
            <a:off x="1692238" y="1690688"/>
            <a:ext cx="1076770" cy="495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user</a:t>
            </a:r>
            <a:endParaRPr lang="it-IT" dirty="0"/>
          </a:p>
        </p:txBody>
      </p:sp>
      <p:sp>
        <p:nvSpPr>
          <p:cNvPr id="5" name="CasellaDiTesto 4">
            <a:extLst>
              <a:ext uri="{FF2B5EF4-FFF2-40B4-BE49-F238E27FC236}">
                <a16:creationId xmlns:a16="http://schemas.microsoft.com/office/drawing/2014/main" id="{F6BCC84F-939E-9541-B7B7-72C1513FF5DF}"/>
              </a:ext>
            </a:extLst>
          </p:cNvPr>
          <p:cNvSpPr txBox="1"/>
          <p:nvPr/>
        </p:nvSpPr>
        <p:spPr>
          <a:xfrm>
            <a:off x="598376" y="1689259"/>
            <a:ext cx="1093862" cy="1077218"/>
          </a:xfrm>
          <a:prstGeom prst="rect">
            <a:avLst/>
          </a:prstGeom>
          <a:noFill/>
        </p:spPr>
        <p:txBody>
          <a:bodyPr wrap="square" rtlCol="0">
            <a:spAutoFit/>
          </a:bodyPr>
          <a:lstStyle/>
          <a:p>
            <a:pPr algn="r"/>
            <a:r>
              <a:rPr lang="it-IT" sz="1600" b="1" dirty="0"/>
              <a:t>ID</a:t>
            </a:r>
          </a:p>
          <a:p>
            <a:pPr algn="r"/>
            <a:r>
              <a:rPr lang="it-IT" sz="1600" dirty="0"/>
              <a:t>username</a:t>
            </a:r>
          </a:p>
          <a:p>
            <a:pPr algn="r"/>
            <a:r>
              <a:rPr lang="it-IT" sz="1600" dirty="0"/>
              <a:t>password</a:t>
            </a:r>
          </a:p>
          <a:p>
            <a:pPr algn="r"/>
            <a:r>
              <a:rPr lang="it-IT" sz="1600" dirty="0" err="1"/>
              <a:t>salt</a:t>
            </a:r>
            <a:endParaRPr lang="it-IT" sz="1600" dirty="0"/>
          </a:p>
        </p:txBody>
      </p:sp>
      <p:sp>
        <p:nvSpPr>
          <p:cNvPr id="6" name="Rettangolo 5">
            <a:extLst>
              <a:ext uri="{FF2B5EF4-FFF2-40B4-BE49-F238E27FC236}">
                <a16:creationId xmlns:a16="http://schemas.microsoft.com/office/drawing/2014/main" id="{E20CAF6D-BA79-1641-89AB-30060A38A1D2}"/>
              </a:ext>
            </a:extLst>
          </p:cNvPr>
          <p:cNvSpPr/>
          <p:nvPr/>
        </p:nvSpPr>
        <p:spPr>
          <a:xfrm>
            <a:off x="1692238" y="4942228"/>
            <a:ext cx="1076770" cy="495656"/>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meetings</a:t>
            </a:r>
            <a:endParaRPr lang="it-IT" dirty="0"/>
          </a:p>
        </p:txBody>
      </p:sp>
      <p:sp>
        <p:nvSpPr>
          <p:cNvPr id="7" name="CasellaDiTesto 6">
            <a:extLst>
              <a:ext uri="{FF2B5EF4-FFF2-40B4-BE49-F238E27FC236}">
                <a16:creationId xmlns:a16="http://schemas.microsoft.com/office/drawing/2014/main" id="{F352E28B-50D1-DD41-B6BA-64955A4B3DF8}"/>
              </a:ext>
            </a:extLst>
          </p:cNvPr>
          <p:cNvSpPr txBox="1"/>
          <p:nvPr/>
        </p:nvSpPr>
        <p:spPr>
          <a:xfrm>
            <a:off x="146703" y="4919484"/>
            <a:ext cx="1562456" cy="1569660"/>
          </a:xfrm>
          <a:prstGeom prst="rect">
            <a:avLst/>
          </a:prstGeom>
          <a:noFill/>
        </p:spPr>
        <p:txBody>
          <a:bodyPr wrap="square" rtlCol="0">
            <a:spAutoFit/>
          </a:bodyPr>
          <a:lstStyle/>
          <a:p>
            <a:pPr algn="r"/>
            <a:r>
              <a:rPr lang="it-IT" sz="1600" b="1" dirty="0"/>
              <a:t>ID</a:t>
            </a:r>
          </a:p>
          <a:p>
            <a:pPr algn="r"/>
            <a:r>
              <a:rPr lang="it-IT" sz="1600" dirty="0" err="1"/>
              <a:t>title</a:t>
            </a:r>
            <a:endParaRPr lang="it-IT" sz="1600" dirty="0"/>
          </a:p>
          <a:p>
            <a:pPr algn="r"/>
            <a:r>
              <a:rPr lang="it-IT" sz="1600" dirty="0" err="1"/>
              <a:t>maxpartecipants</a:t>
            </a:r>
            <a:endParaRPr lang="it-IT" sz="1600" dirty="0"/>
          </a:p>
          <a:p>
            <a:pPr algn="r"/>
            <a:r>
              <a:rPr lang="it-IT" sz="1600" dirty="0" err="1"/>
              <a:t>Timestamp</a:t>
            </a:r>
            <a:endParaRPr lang="it-IT" sz="1600" dirty="0"/>
          </a:p>
          <a:p>
            <a:pPr algn="r"/>
            <a:r>
              <a:rPr lang="it-IT" sz="1600" dirty="0" err="1"/>
              <a:t>duration</a:t>
            </a:r>
            <a:endParaRPr lang="it-IT" sz="1600" dirty="0"/>
          </a:p>
          <a:p>
            <a:pPr algn="r"/>
            <a:r>
              <a:rPr lang="it-IT" sz="1600" dirty="0" err="1"/>
              <a:t>creatorid</a:t>
            </a:r>
            <a:endParaRPr lang="it-IT" sz="1600" dirty="0"/>
          </a:p>
        </p:txBody>
      </p:sp>
      <p:sp>
        <p:nvSpPr>
          <p:cNvPr id="8" name="Rombo 7">
            <a:extLst>
              <a:ext uri="{FF2B5EF4-FFF2-40B4-BE49-F238E27FC236}">
                <a16:creationId xmlns:a16="http://schemas.microsoft.com/office/drawing/2014/main" id="{AAB98E78-2BC5-7146-9285-DEF2FD580BBE}"/>
              </a:ext>
            </a:extLst>
          </p:cNvPr>
          <p:cNvSpPr/>
          <p:nvPr/>
        </p:nvSpPr>
        <p:spPr>
          <a:xfrm>
            <a:off x="1854608" y="3293472"/>
            <a:ext cx="752030" cy="692209"/>
          </a:xfrm>
          <a:prstGeom prst="diamond">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it-IT" b="1" dirty="0">
              <a:ln w="22225">
                <a:solidFill>
                  <a:schemeClr val="accent2"/>
                </a:solidFill>
                <a:prstDash val="solid"/>
              </a:ln>
              <a:solidFill>
                <a:schemeClr val="accent2">
                  <a:lumMod val="40000"/>
                  <a:lumOff val="60000"/>
                </a:schemeClr>
              </a:solidFill>
            </a:endParaRPr>
          </a:p>
        </p:txBody>
      </p:sp>
      <p:sp>
        <p:nvSpPr>
          <p:cNvPr id="9" name="CasellaDiTesto 8">
            <a:extLst>
              <a:ext uri="{FF2B5EF4-FFF2-40B4-BE49-F238E27FC236}">
                <a16:creationId xmlns:a16="http://schemas.microsoft.com/office/drawing/2014/main" id="{6AB2FBF7-3769-8345-BDA4-1F70F222C620}"/>
              </a:ext>
            </a:extLst>
          </p:cNvPr>
          <p:cNvSpPr txBox="1"/>
          <p:nvPr/>
        </p:nvSpPr>
        <p:spPr>
          <a:xfrm>
            <a:off x="1021434" y="3454910"/>
            <a:ext cx="773353" cy="369332"/>
          </a:xfrm>
          <a:prstGeom prst="rect">
            <a:avLst/>
          </a:prstGeom>
          <a:noFill/>
        </p:spPr>
        <p:txBody>
          <a:bodyPr wrap="none" rtlCol="0">
            <a:spAutoFit/>
          </a:bodyPr>
          <a:lstStyle/>
          <a:p>
            <a:r>
              <a:rPr lang="it-IT" dirty="0"/>
              <a:t>create</a:t>
            </a:r>
          </a:p>
        </p:txBody>
      </p:sp>
      <p:cxnSp>
        <p:nvCxnSpPr>
          <p:cNvPr id="11" name="Connettore 1 10">
            <a:extLst>
              <a:ext uri="{FF2B5EF4-FFF2-40B4-BE49-F238E27FC236}">
                <a16:creationId xmlns:a16="http://schemas.microsoft.com/office/drawing/2014/main" id="{25A8E596-BEA3-6D42-94BD-51B4D2E14EB4}"/>
              </a:ext>
            </a:extLst>
          </p:cNvPr>
          <p:cNvCxnSpPr>
            <a:cxnSpLocks/>
            <a:stCxn id="4" idx="2"/>
            <a:endCxn id="8" idx="0"/>
          </p:cNvCxnSpPr>
          <p:nvPr/>
        </p:nvCxnSpPr>
        <p:spPr>
          <a:xfrm>
            <a:off x="2230623" y="2186344"/>
            <a:ext cx="0" cy="110712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Connettore 1 14">
            <a:extLst>
              <a:ext uri="{FF2B5EF4-FFF2-40B4-BE49-F238E27FC236}">
                <a16:creationId xmlns:a16="http://schemas.microsoft.com/office/drawing/2014/main" id="{57E76F1B-38A3-AB4A-BB92-F67D20B72707}"/>
              </a:ext>
            </a:extLst>
          </p:cNvPr>
          <p:cNvCxnSpPr>
            <a:cxnSpLocks/>
            <a:stCxn id="8" idx="2"/>
            <a:endCxn id="6" idx="0"/>
          </p:cNvCxnSpPr>
          <p:nvPr/>
        </p:nvCxnSpPr>
        <p:spPr>
          <a:xfrm>
            <a:off x="2230623" y="3985681"/>
            <a:ext cx="0" cy="95654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Rombo 17">
            <a:extLst>
              <a:ext uri="{FF2B5EF4-FFF2-40B4-BE49-F238E27FC236}">
                <a16:creationId xmlns:a16="http://schemas.microsoft.com/office/drawing/2014/main" id="{16DDB9B7-DC7D-6741-984A-CF221A8E1668}"/>
              </a:ext>
            </a:extLst>
          </p:cNvPr>
          <p:cNvSpPr/>
          <p:nvPr/>
        </p:nvSpPr>
        <p:spPr>
          <a:xfrm>
            <a:off x="4150093" y="3293472"/>
            <a:ext cx="752030" cy="692209"/>
          </a:xfrm>
          <a:prstGeom prst="diamond">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it-IT" b="1" dirty="0">
              <a:ln w="22225">
                <a:solidFill>
                  <a:schemeClr val="accent2"/>
                </a:solidFill>
                <a:prstDash val="solid"/>
              </a:ln>
              <a:solidFill>
                <a:schemeClr val="accent2">
                  <a:lumMod val="40000"/>
                  <a:lumOff val="60000"/>
                </a:schemeClr>
              </a:solidFill>
            </a:endParaRPr>
          </a:p>
        </p:txBody>
      </p:sp>
      <p:sp>
        <p:nvSpPr>
          <p:cNvPr id="19" name="CasellaDiTesto 18">
            <a:extLst>
              <a:ext uri="{FF2B5EF4-FFF2-40B4-BE49-F238E27FC236}">
                <a16:creationId xmlns:a16="http://schemas.microsoft.com/office/drawing/2014/main" id="{458D62B2-D89F-CB44-B6DE-2940B1BDA2F3}"/>
              </a:ext>
            </a:extLst>
          </p:cNvPr>
          <p:cNvSpPr txBox="1"/>
          <p:nvPr/>
        </p:nvSpPr>
        <p:spPr>
          <a:xfrm>
            <a:off x="4966257" y="3454910"/>
            <a:ext cx="1629036" cy="369332"/>
          </a:xfrm>
          <a:prstGeom prst="rect">
            <a:avLst/>
          </a:prstGeom>
          <a:noFill/>
        </p:spPr>
        <p:txBody>
          <a:bodyPr wrap="none" rtlCol="0">
            <a:spAutoFit/>
          </a:bodyPr>
          <a:lstStyle/>
          <a:p>
            <a:r>
              <a:rPr lang="it-IT" dirty="0" err="1"/>
              <a:t>hasBeenInvited</a:t>
            </a:r>
            <a:endParaRPr lang="it-IT" dirty="0"/>
          </a:p>
        </p:txBody>
      </p:sp>
      <p:cxnSp>
        <p:nvCxnSpPr>
          <p:cNvPr id="20" name="Connettore 1 19">
            <a:extLst>
              <a:ext uri="{FF2B5EF4-FFF2-40B4-BE49-F238E27FC236}">
                <a16:creationId xmlns:a16="http://schemas.microsoft.com/office/drawing/2014/main" id="{7B0CE7E8-CC5E-C341-BC38-4DA91FBD94EE}"/>
              </a:ext>
            </a:extLst>
          </p:cNvPr>
          <p:cNvCxnSpPr>
            <a:cxnSpLocks/>
            <a:stCxn id="4" idx="3"/>
          </p:cNvCxnSpPr>
          <p:nvPr/>
        </p:nvCxnSpPr>
        <p:spPr>
          <a:xfrm>
            <a:off x="2769008" y="1938516"/>
            <a:ext cx="17571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Connettore 1 20">
            <a:extLst>
              <a:ext uri="{FF2B5EF4-FFF2-40B4-BE49-F238E27FC236}">
                <a16:creationId xmlns:a16="http://schemas.microsoft.com/office/drawing/2014/main" id="{07BBE2D6-AD8A-EE42-A3FD-AD8B3436665E}"/>
              </a:ext>
            </a:extLst>
          </p:cNvPr>
          <p:cNvCxnSpPr>
            <a:cxnSpLocks/>
          </p:cNvCxnSpPr>
          <p:nvPr/>
        </p:nvCxnSpPr>
        <p:spPr>
          <a:xfrm>
            <a:off x="4526108" y="1938516"/>
            <a:ext cx="6266" cy="135495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Connettore 1 26">
            <a:extLst>
              <a:ext uri="{FF2B5EF4-FFF2-40B4-BE49-F238E27FC236}">
                <a16:creationId xmlns:a16="http://schemas.microsoft.com/office/drawing/2014/main" id="{FA98D3E1-B11D-8648-8C6B-272D1DCE7262}"/>
              </a:ext>
            </a:extLst>
          </p:cNvPr>
          <p:cNvCxnSpPr>
            <a:cxnSpLocks/>
            <a:stCxn id="6" idx="3"/>
          </p:cNvCxnSpPr>
          <p:nvPr/>
        </p:nvCxnSpPr>
        <p:spPr>
          <a:xfrm>
            <a:off x="2769008" y="5190056"/>
            <a:ext cx="178361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Connettore 1 28">
            <a:extLst>
              <a:ext uri="{FF2B5EF4-FFF2-40B4-BE49-F238E27FC236}">
                <a16:creationId xmlns:a16="http://schemas.microsoft.com/office/drawing/2014/main" id="{FC43FDE0-6B88-2842-9AC7-24FACCBFB482}"/>
              </a:ext>
            </a:extLst>
          </p:cNvPr>
          <p:cNvCxnSpPr>
            <a:cxnSpLocks/>
          </p:cNvCxnSpPr>
          <p:nvPr/>
        </p:nvCxnSpPr>
        <p:spPr>
          <a:xfrm>
            <a:off x="4552621" y="3985680"/>
            <a:ext cx="6266" cy="120437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4" name="CasellaDiTesto 33">
            <a:extLst>
              <a:ext uri="{FF2B5EF4-FFF2-40B4-BE49-F238E27FC236}">
                <a16:creationId xmlns:a16="http://schemas.microsoft.com/office/drawing/2014/main" id="{0C8B97DB-373A-C643-AEDB-FA954FA81C19}"/>
              </a:ext>
            </a:extLst>
          </p:cNvPr>
          <p:cNvSpPr txBox="1"/>
          <p:nvPr/>
        </p:nvSpPr>
        <p:spPr>
          <a:xfrm>
            <a:off x="2796450" y="1591562"/>
            <a:ext cx="513282" cy="369332"/>
          </a:xfrm>
          <a:prstGeom prst="rect">
            <a:avLst/>
          </a:prstGeom>
          <a:noFill/>
        </p:spPr>
        <p:txBody>
          <a:bodyPr wrap="none" rtlCol="0">
            <a:spAutoFit/>
          </a:bodyPr>
          <a:lstStyle/>
          <a:p>
            <a:r>
              <a:rPr lang="it-IT" dirty="0"/>
              <a:t>0:N</a:t>
            </a:r>
          </a:p>
        </p:txBody>
      </p:sp>
      <p:sp>
        <p:nvSpPr>
          <p:cNvPr id="35" name="CasellaDiTesto 34">
            <a:extLst>
              <a:ext uri="{FF2B5EF4-FFF2-40B4-BE49-F238E27FC236}">
                <a16:creationId xmlns:a16="http://schemas.microsoft.com/office/drawing/2014/main" id="{3835A2BC-A082-9944-B347-7F07F4C51E1F}"/>
              </a:ext>
            </a:extLst>
          </p:cNvPr>
          <p:cNvSpPr txBox="1"/>
          <p:nvPr/>
        </p:nvSpPr>
        <p:spPr>
          <a:xfrm>
            <a:off x="2823646" y="4897106"/>
            <a:ext cx="513282" cy="369332"/>
          </a:xfrm>
          <a:prstGeom prst="rect">
            <a:avLst/>
          </a:prstGeom>
          <a:noFill/>
        </p:spPr>
        <p:txBody>
          <a:bodyPr wrap="none" rtlCol="0">
            <a:spAutoFit/>
          </a:bodyPr>
          <a:lstStyle/>
          <a:p>
            <a:r>
              <a:rPr lang="it-IT" dirty="0"/>
              <a:t>0:N</a:t>
            </a:r>
          </a:p>
        </p:txBody>
      </p:sp>
      <p:sp>
        <p:nvSpPr>
          <p:cNvPr id="36" name="CasellaDiTesto 35">
            <a:extLst>
              <a:ext uri="{FF2B5EF4-FFF2-40B4-BE49-F238E27FC236}">
                <a16:creationId xmlns:a16="http://schemas.microsoft.com/office/drawing/2014/main" id="{20958048-58D8-5C49-B546-550214F2175D}"/>
              </a:ext>
            </a:extLst>
          </p:cNvPr>
          <p:cNvSpPr txBox="1"/>
          <p:nvPr/>
        </p:nvSpPr>
        <p:spPr>
          <a:xfrm>
            <a:off x="2185237" y="3985680"/>
            <a:ext cx="481222" cy="369332"/>
          </a:xfrm>
          <a:prstGeom prst="rect">
            <a:avLst/>
          </a:prstGeom>
          <a:noFill/>
        </p:spPr>
        <p:txBody>
          <a:bodyPr wrap="none" rtlCol="0">
            <a:spAutoFit/>
          </a:bodyPr>
          <a:lstStyle/>
          <a:p>
            <a:r>
              <a:rPr lang="it-IT" dirty="0"/>
              <a:t>1:1</a:t>
            </a:r>
          </a:p>
        </p:txBody>
      </p:sp>
      <p:sp>
        <p:nvSpPr>
          <p:cNvPr id="37" name="CasellaDiTesto 36">
            <a:extLst>
              <a:ext uri="{FF2B5EF4-FFF2-40B4-BE49-F238E27FC236}">
                <a16:creationId xmlns:a16="http://schemas.microsoft.com/office/drawing/2014/main" id="{630DC8B6-63C2-4742-8CC0-137C8A21BAD2}"/>
              </a:ext>
            </a:extLst>
          </p:cNvPr>
          <p:cNvSpPr txBox="1"/>
          <p:nvPr/>
        </p:nvSpPr>
        <p:spPr>
          <a:xfrm>
            <a:off x="2283168" y="2294628"/>
            <a:ext cx="513282" cy="369332"/>
          </a:xfrm>
          <a:prstGeom prst="rect">
            <a:avLst/>
          </a:prstGeom>
          <a:noFill/>
        </p:spPr>
        <p:txBody>
          <a:bodyPr wrap="none" rtlCol="0">
            <a:spAutoFit/>
          </a:bodyPr>
          <a:lstStyle/>
          <a:p>
            <a:r>
              <a:rPr lang="it-IT" dirty="0"/>
              <a:t>1:N</a:t>
            </a:r>
          </a:p>
        </p:txBody>
      </p:sp>
      <p:sp>
        <p:nvSpPr>
          <p:cNvPr id="38" name="CasellaDiTesto 37">
            <a:extLst>
              <a:ext uri="{FF2B5EF4-FFF2-40B4-BE49-F238E27FC236}">
                <a16:creationId xmlns:a16="http://schemas.microsoft.com/office/drawing/2014/main" id="{303BD932-8DA2-B942-A8E2-E45FF616543F}"/>
              </a:ext>
            </a:extLst>
          </p:cNvPr>
          <p:cNvSpPr txBox="1"/>
          <p:nvPr/>
        </p:nvSpPr>
        <p:spPr>
          <a:xfrm>
            <a:off x="5291498" y="5588464"/>
            <a:ext cx="6524186" cy="923330"/>
          </a:xfrm>
          <a:prstGeom prst="rect">
            <a:avLst/>
          </a:prstGeom>
          <a:noFill/>
        </p:spPr>
        <p:txBody>
          <a:bodyPr wrap="square" rtlCol="0">
            <a:spAutoFit/>
          </a:bodyPr>
          <a:lstStyle/>
          <a:p>
            <a:r>
              <a:rPr lang="it-IT" dirty="0"/>
              <a:t>User(</a:t>
            </a:r>
            <a:r>
              <a:rPr lang="it-IT" u="sng" dirty="0"/>
              <a:t>id</a:t>
            </a:r>
            <a:r>
              <a:rPr lang="it-IT" dirty="0"/>
              <a:t>, username, password, </a:t>
            </a:r>
            <a:r>
              <a:rPr lang="it-IT" dirty="0" err="1"/>
              <a:t>salt</a:t>
            </a:r>
            <a:r>
              <a:rPr lang="it-IT" dirty="0"/>
              <a:t>)</a:t>
            </a:r>
          </a:p>
          <a:p>
            <a:r>
              <a:rPr lang="it-IT" dirty="0" err="1"/>
              <a:t>Meetings</a:t>
            </a:r>
            <a:r>
              <a:rPr lang="it-IT" dirty="0"/>
              <a:t>(</a:t>
            </a:r>
            <a:r>
              <a:rPr lang="it-IT" u="sng" dirty="0"/>
              <a:t>id</a:t>
            </a:r>
            <a:r>
              <a:rPr lang="it-IT" dirty="0"/>
              <a:t>, </a:t>
            </a:r>
            <a:r>
              <a:rPr lang="it-IT" u="sng" dirty="0" err="1"/>
              <a:t>creatorid</a:t>
            </a:r>
            <a:r>
              <a:rPr lang="it-IT" dirty="0"/>
              <a:t>, </a:t>
            </a:r>
            <a:r>
              <a:rPr lang="it-IT" dirty="0" err="1"/>
              <a:t>title</a:t>
            </a:r>
            <a:r>
              <a:rPr lang="it-IT" dirty="0"/>
              <a:t>, </a:t>
            </a:r>
            <a:r>
              <a:rPr lang="it-IT" dirty="0" err="1"/>
              <a:t>maxpartecipants</a:t>
            </a:r>
            <a:r>
              <a:rPr lang="it-IT" dirty="0"/>
              <a:t>, </a:t>
            </a:r>
            <a:r>
              <a:rPr lang="it-IT" dirty="0" err="1"/>
              <a:t>timestamp</a:t>
            </a:r>
            <a:r>
              <a:rPr lang="it-IT" dirty="0"/>
              <a:t>, </a:t>
            </a:r>
            <a:r>
              <a:rPr lang="it-IT" dirty="0" err="1"/>
              <a:t>duration</a:t>
            </a:r>
            <a:r>
              <a:rPr lang="it-IT" dirty="0"/>
              <a:t>)</a:t>
            </a:r>
          </a:p>
          <a:p>
            <a:r>
              <a:rPr lang="it-IT" dirty="0" err="1"/>
              <a:t>Invitations</a:t>
            </a:r>
            <a:r>
              <a:rPr lang="it-IT" dirty="0"/>
              <a:t>(</a:t>
            </a:r>
            <a:r>
              <a:rPr lang="it-IT" u="sng" dirty="0" err="1"/>
              <a:t>meetingid</a:t>
            </a:r>
            <a:r>
              <a:rPr lang="it-IT" dirty="0"/>
              <a:t>, </a:t>
            </a:r>
            <a:r>
              <a:rPr lang="it-IT" u="sng" dirty="0" err="1"/>
              <a:t>userid</a:t>
            </a:r>
            <a:r>
              <a:rPr lang="it-IT" dirty="0"/>
              <a:t>)</a:t>
            </a:r>
          </a:p>
        </p:txBody>
      </p:sp>
    </p:spTree>
    <p:extLst>
      <p:ext uri="{BB962C8B-B14F-4D97-AF65-F5344CB8AC3E}">
        <p14:creationId xmlns:p14="http://schemas.microsoft.com/office/powerpoint/2010/main" val="2566154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9A1CE0-618D-F04A-B328-B45B97D49E03}"/>
              </a:ext>
            </a:extLst>
          </p:cNvPr>
          <p:cNvSpPr>
            <a:spLocks noGrp="1"/>
          </p:cNvSpPr>
          <p:nvPr>
            <p:ph type="title"/>
          </p:nvPr>
        </p:nvSpPr>
        <p:spPr/>
        <p:txBody>
          <a:bodyPr>
            <a:normAutofit fontScale="90000"/>
          </a:bodyPr>
          <a:lstStyle/>
          <a:p>
            <a:r>
              <a:rPr lang="it-IT" dirty="0"/>
              <a:t>Database schema</a:t>
            </a:r>
          </a:p>
        </p:txBody>
      </p:sp>
      <p:sp>
        <p:nvSpPr>
          <p:cNvPr id="4" name="Rettangolo 3">
            <a:extLst>
              <a:ext uri="{FF2B5EF4-FFF2-40B4-BE49-F238E27FC236}">
                <a16:creationId xmlns:a16="http://schemas.microsoft.com/office/drawing/2014/main" id="{F2DC5D7E-3D9B-A44B-85C5-85FA25B6E99E}"/>
              </a:ext>
            </a:extLst>
          </p:cNvPr>
          <p:cNvSpPr/>
          <p:nvPr/>
        </p:nvSpPr>
        <p:spPr>
          <a:xfrm>
            <a:off x="5946648" y="3837842"/>
            <a:ext cx="6096000" cy="2585323"/>
          </a:xfrm>
          <a:prstGeom prst="rect">
            <a:avLst/>
          </a:prstGeom>
        </p:spPr>
        <p:txBody>
          <a:bodyPr>
            <a:spAutoFit/>
          </a:bodyPr>
          <a:lstStyle/>
          <a:p>
            <a:r>
              <a:rPr lang="it-IT" dirty="0">
                <a:solidFill>
                  <a:srgbClr val="CC7832"/>
                </a:solidFill>
                <a:effectLst/>
              </a:rPr>
              <a:t>create </a:t>
            </a:r>
            <a:r>
              <a:rPr lang="it-IT" dirty="0" err="1">
                <a:solidFill>
                  <a:srgbClr val="CC7832"/>
                </a:solidFill>
                <a:effectLst/>
              </a:rPr>
              <a:t>table</a:t>
            </a:r>
            <a:r>
              <a:rPr lang="it-IT" dirty="0">
                <a:solidFill>
                  <a:srgbClr val="CC7832"/>
                </a:solidFill>
                <a:effectLst/>
              </a:rPr>
              <a:t> </a:t>
            </a:r>
            <a:r>
              <a:rPr lang="it-IT" dirty="0" err="1"/>
              <a:t>invitations</a:t>
            </a:r>
            <a:r>
              <a:rPr lang="it-IT" dirty="0"/>
              <a:t> (</a:t>
            </a:r>
            <a:br>
              <a:rPr lang="it-IT" dirty="0"/>
            </a:br>
            <a:r>
              <a:rPr lang="it-IT" dirty="0"/>
              <a:t>    </a:t>
            </a:r>
            <a:r>
              <a:rPr lang="it-IT" dirty="0" err="1">
                <a:solidFill>
                  <a:srgbClr val="9876AA"/>
                </a:solidFill>
                <a:effectLst/>
              </a:rPr>
              <a:t>meetingid</a:t>
            </a:r>
            <a:r>
              <a:rPr lang="it-IT" dirty="0">
                <a:solidFill>
                  <a:srgbClr val="9876AA"/>
                </a:solidFill>
                <a:effectLst/>
              </a:rPr>
              <a:t>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userid</a:t>
            </a:r>
            <a:r>
              <a:rPr lang="it-IT" dirty="0">
                <a:solidFill>
                  <a:srgbClr val="9876AA"/>
                </a:solidFill>
                <a:effectLst/>
              </a:rPr>
              <a:t>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CC7832"/>
                </a:solidFill>
                <a:effectLst/>
              </a:rPr>
              <a:t>primary</a:t>
            </a:r>
            <a:r>
              <a:rPr lang="it-IT" dirty="0">
                <a:solidFill>
                  <a:srgbClr val="CC7832"/>
                </a:solidFill>
                <a:effectLst/>
              </a:rPr>
              <a:t> </a:t>
            </a:r>
            <a:r>
              <a:rPr lang="it-IT" dirty="0" err="1">
                <a:solidFill>
                  <a:srgbClr val="CC7832"/>
                </a:solidFill>
                <a:effectLst/>
              </a:rPr>
              <a:t>key</a:t>
            </a:r>
            <a:r>
              <a:rPr lang="it-IT" dirty="0">
                <a:solidFill>
                  <a:srgbClr val="CC7832"/>
                </a:solidFill>
                <a:effectLst/>
              </a:rPr>
              <a:t> </a:t>
            </a:r>
            <a:r>
              <a:rPr lang="it-IT" dirty="0"/>
              <a:t>(</a:t>
            </a:r>
            <a:r>
              <a:rPr lang="it-IT" dirty="0" err="1">
                <a:solidFill>
                  <a:srgbClr val="9876AA"/>
                </a:solidFill>
                <a:effectLst/>
              </a:rPr>
              <a:t>meetingid</a:t>
            </a:r>
            <a:r>
              <a:rPr lang="it-IT" dirty="0">
                <a:solidFill>
                  <a:srgbClr val="CC7832"/>
                </a:solidFill>
                <a:effectLst/>
              </a:rPr>
              <a:t>, </a:t>
            </a:r>
            <a:r>
              <a:rPr lang="it-IT" dirty="0" err="1">
                <a:solidFill>
                  <a:srgbClr val="9876AA"/>
                </a:solidFill>
                <a:effectLst/>
              </a:rPr>
              <a:t>userid</a:t>
            </a:r>
            <a:r>
              <a:rPr lang="it-IT" dirty="0"/>
              <a:t>)</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CC7832"/>
                </a:solidFill>
                <a:effectLst/>
              </a:rPr>
              <a:t>foreign</a:t>
            </a:r>
            <a:r>
              <a:rPr lang="it-IT" dirty="0">
                <a:solidFill>
                  <a:srgbClr val="CC7832"/>
                </a:solidFill>
                <a:effectLst/>
              </a:rPr>
              <a:t> </a:t>
            </a:r>
            <a:r>
              <a:rPr lang="it-IT" dirty="0" err="1">
                <a:solidFill>
                  <a:srgbClr val="CC7832"/>
                </a:solidFill>
                <a:effectLst/>
              </a:rPr>
              <a:t>key</a:t>
            </a:r>
            <a:r>
              <a:rPr lang="it-IT" dirty="0">
                <a:solidFill>
                  <a:srgbClr val="CC7832"/>
                </a:solidFill>
                <a:effectLst/>
              </a:rPr>
              <a:t> </a:t>
            </a:r>
            <a:r>
              <a:rPr lang="it-IT" dirty="0"/>
              <a:t>(</a:t>
            </a:r>
            <a:r>
              <a:rPr lang="it-IT" dirty="0" err="1">
                <a:solidFill>
                  <a:srgbClr val="9876AA"/>
                </a:solidFill>
                <a:effectLst/>
              </a:rPr>
              <a:t>meetingid</a:t>
            </a:r>
            <a:r>
              <a:rPr lang="it-IT" dirty="0"/>
              <a:t>) </a:t>
            </a:r>
            <a:r>
              <a:rPr lang="it-IT" dirty="0" err="1">
                <a:solidFill>
                  <a:srgbClr val="CC7832"/>
                </a:solidFill>
                <a:effectLst/>
              </a:rPr>
              <a:t>references</a:t>
            </a:r>
            <a:r>
              <a:rPr lang="it-IT" dirty="0">
                <a:solidFill>
                  <a:srgbClr val="CC7832"/>
                </a:solidFill>
                <a:effectLst/>
              </a:rPr>
              <a:t> </a:t>
            </a:r>
            <a:r>
              <a:rPr lang="it-IT" dirty="0" err="1"/>
              <a:t>meetings</a:t>
            </a:r>
            <a:r>
              <a:rPr lang="it-IT" dirty="0"/>
              <a:t> (</a:t>
            </a:r>
            <a:r>
              <a:rPr lang="it-IT" dirty="0">
                <a:solidFill>
                  <a:srgbClr val="9876AA"/>
                </a:solidFill>
                <a:effectLst/>
              </a:rPr>
              <a:t>id</a:t>
            </a:r>
            <a:r>
              <a:rPr lang="it-IT" dirty="0"/>
              <a:t>)</a:t>
            </a:r>
            <a:br>
              <a:rPr lang="it-IT" dirty="0"/>
            </a:br>
            <a:r>
              <a:rPr lang="it-IT" dirty="0"/>
              <a:t>            </a:t>
            </a:r>
            <a:r>
              <a:rPr lang="it-IT" dirty="0">
                <a:solidFill>
                  <a:srgbClr val="CC7832"/>
                </a:solidFill>
                <a:effectLst/>
              </a:rPr>
              <a:t>on update </a:t>
            </a:r>
            <a:r>
              <a:rPr lang="it-IT" dirty="0" err="1">
                <a:solidFill>
                  <a:srgbClr val="CC7832"/>
                </a:solidFill>
                <a:effectLst/>
              </a:rPr>
              <a:t>cascade</a:t>
            </a:r>
            <a:r>
              <a:rPr lang="it-IT" dirty="0">
                <a:solidFill>
                  <a:srgbClr val="CC7832"/>
                </a:solidFill>
                <a:effectLst/>
              </a:rPr>
              <a:t> on delete </a:t>
            </a:r>
            <a:r>
              <a:rPr lang="it-IT" dirty="0" err="1">
                <a:solidFill>
                  <a:srgbClr val="CC7832"/>
                </a:solidFill>
                <a:effectLst/>
              </a:rPr>
              <a:t>cascade</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CC7832"/>
                </a:solidFill>
                <a:effectLst/>
              </a:rPr>
              <a:t>foreign</a:t>
            </a:r>
            <a:r>
              <a:rPr lang="it-IT" dirty="0">
                <a:solidFill>
                  <a:srgbClr val="CC7832"/>
                </a:solidFill>
                <a:effectLst/>
              </a:rPr>
              <a:t> </a:t>
            </a:r>
            <a:r>
              <a:rPr lang="it-IT" dirty="0" err="1">
                <a:solidFill>
                  <a:srgbClr val="CC7832"/>
                </a:solidFill>
                <a:effectLst/>
              </a:rPr>
              <a:t>key</a:t>
            </a:r>
            <a:r>
              <a:rPr lang="it-IT" dirty="0">
                <a:solidFill>
                  <a:srgbClr val="CC7832"/>
                </a:solidFill>
                <a:effectLst/>
              </a:rPr>
              <a:t> </a:t>
            </a:r>
            <a:r>
              <a:rPr lang="it-IT" dirty="0"/>
              <a:t>(</a:t>
            </a:r>
            <a:r>
              <a:rPr lang="it-IT" dirty="0" err="1">
                <a:solidFill>
                  <a:srgbClr val="9876AA"/>
                </a:solidFill>
                <a:effectLst/>
              </a:rPr>
              <a:t>userid</a:t>
            </a:r>
            <a:r>
              <a:rPr lang="it-IT" dirty="0"/>
              <a:t>) </a:t>
            </a:r>
            <a:r>
              <a:rPr lang="it-IT" dirty="0" err="1">
                <a:solidFill>
                  <a:srgbClr val="CC7832"/>
                </a:solidFill>
                <a:effectLst/>
              </a:rPr>
              <a:t>references</a:t>
            </a:r>
            <a:r>
              <a:rPr lang="it-IT" dirty="0">
                <a:solidFill>
                  <a:srgbClr val="CC7832"/>
                </a:solidFill>
                <a:effectLst/>
              </a:rPr>
              <a:t> </a:t>
            </a:r>
            <a:r>
              <a:rPr lang="it-IT" dirty="0" err="1">
                <a:solidFill>
                  <a:srgbClr val="CC7832"/>
                </a:solidFill>
                <a:effectLst/>
              </a:rPr>
              <a:t>user</a:t>
            </a:r>
            <a:r>
              <a:rPr lang="it-IT" dirty="0">
                <a:solidFill>
                  <a:srgbClr val="CC7832"/>
                </a:solidFill>
                <a:effectLst/>
              </a:rPr>
              <a:t> </a:t>
            </a:r>
            <a:r>
              <a:rPr lang="it-IT" dirty="0"/>
              <a:t>(</a:t>
            </a:r>
            <a:r>
              <a:rPr lang="it-IT" dirty="0">
                <a:solidFill>
                  <a:srgbClr val="9876AA"/>
                </a:solidFill>
                <a:effectLst/>
              </a:rPr>
              <a:t>id</a:t>
            </a:r>
            <a:r>
              <a:rPr lang="it-IT" dirty="0"/>
              <a:t>)</a:t>
            </a:r>
            <a:br>
              <a:rPr lang="it-IT" dirty="0"/>
            </a:br>
            <a:r>
              <a:rPr lang="it-IT" dirty="0"/>
              <a:t>            </a:t>
            </a:r>
            <a:r>
              <a:rPr lang="it-IT" dirty="0">
                <a:solidFill>
                  <a:srgbClr val="CC7832"/>
                </a:solidFill>
                <a:effectLst/>
              </a:rPr>
              <a:t>on update </a:t>
            </a:r>
            <a:r>
              <a:rPr lang="it-IT" dirty="0" err="1">
                <a:solidFill>
                  <a:srgbClr val="CC7832"/>
                </a:solidFill>
                <a:effectLst/>
              </a:rPr>
              <a:t>cascade</a:t>
            </a:r>
            <a:br>
              <a:rPr lang="it-IT" dirty="0">
                <a:solidFill>
                  <a:srgbClr val="CC7832"/>
                </a:solidFill>
                <a:effectLst/>
              </a:rPr>
            </a:br>
            <a:r>
              <a:rPr lang="it-IT" dirty="0"/>
              <a:t>);</a:t>
            </a:r>
          </a:p>
        </p:txBody>
      </p:sp>
      <p:sp>
        <p:nvSpPr>
          <p:cNvPr id="5" name="Rettangolo 4">
            <a:extLst>
              <a:ext uri="{FF2B5EF4-FFF2-40B4-BE49-F238E27FC236}">
                <a16:creationId xmlns:a16="http://schemas.microsoft.com/office/drawing/2014/main" id="{1D84F017-8BD7-8A4A-AE44-1F93D2CD0973}"/>
              </a:ext>
            </a:extLst>
          </p:cNvPr>
          <p:cNvSpPr/>
          <p:nvPr/>
        </p:nvSpPr>
        <p:spPr>
          <a:xfrm>
            <a:off x="335280" y="1910185"/>
            <a:ext cx="6096000" cy="3139321"/>
          </a:xfrm>
          <a:prstGeom prst="rect">
            <a:avLst/>
          </a:prstGeom>
        </p:spPr>
        <p:txBody>
          <a:bodyPr>
            <a:spAutoFit/>
          </a:bodyPr>
          <a:lstStyle/>
          <a:p>
            <a:r>
              <a:rPr lang="it-IT" dirty="0">
                <a:solidFill>
                  <a:srgbClr val="CC7832"/>
                </a:solidFill>
                <a:effectLst/>
              </a:rPr>
              <a:t>create </a:t>
            </a:r>
            <a:r>
              <a:rPr lang="it-IT" dirty="0" err="1">
                <a:solidFill>
                  <a:srgbClr val="CC7832"/>
                </a:solidFill>
                <a:effectLst/>
              </a:rPr>
              <a:t>table</a:t>
            </a:r>
            <a:r>
              <a:rPr lang="it-IT" dirty="0">
                <a:solidFill>
                  <a:srgbClr val="CC7832"/>
                </a:solidFill>
                <a:effectLst/>
              </a:rPr>
              <a:t> </a:t>
            </a:r>
            <a:r>
              <a:rPr lang="it-IT" dirty="0" err="1"/>
              <a:t>meetings</a:t>
            </a:r>
            <a:br>
              <a:rPr lang="it-IT" dirty="0"/>
            </a:br>
            <a:r>
              <a:rPr lang="it-IT" dirty="0"/>
              <a:t>(</a:t>
            </a:r>
            <a:br>
              <a:rPr lang="it-IT" dirty="0"/>
            </a:br>
            <a:r>
              <a:rPr lang="it-IT" dirty="0"/>
              <a:t>    </a:t>
            </a:r>
            <a:r>
              <a:rPr lang="it-IT" dirty="0">
                <a:solidFill>
                  <a:srgbClr val="9876AA"/>
                </a:solidFill>
                <a:effectLst/>
              </a:rPr>
              <a:t>id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auto_increment</a:t>
            </a:r>
            <a:r>
              <a:rPr lang="it-IT" dirty="0">
                <a:solidFill>
                  <a:srgbClr val="CC7832"/>
                </a:solidFill>
                <a:effectLst/>
              </a:rPr>
              <a:t> </a:t>
            </a:r>
            <a:r>
              <a:rPr lang="it-IT" dirty="0" err="1">
                <a:solidFill>
                  <a:srgbClr val="CC7832"/>
                </a:solidFill>
                <a:effectLst/>
              </a:rPr>
              <a:t>primary</a:t>
            </a:r>
            <a:r>
              <a:rPr lang="it-IT" dirty="0">
                <a:solidFill>
                  <a:srgbClr val="CC7832"/>
                </a:solidFill>
                <a:effectLst/>
              </a:rPr>
              <a:t> </a:t>
            </a:r>
            <a:r>
              <a:rPr lang="it-IT" dirty="0" err="1">
                <a:solidFill>
                  <a:srgbClr val="CC7832"/>
                </a:solidFill>
                <a:effectLst/>
              </a:rPr>
              <a:t>key</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title</a:t>
            </a:r>
            <a:r>
              <a:rPr lang="it-IT" dirty="0">
                <a:solidFill>
                  <a:srgbClr val="9876AA"/>
                </a:solidFill>
                <a:effectLst/>
              </a:rPr>
              <a:t>  </a:t>
            </a:r>
            <a:r>
              <a:rPr lang="it-IT" dirty="0" err="1">
                <a:solidFill>
                  <a:srgbClr val="CC7832"/>
                </a:solidFill>
                <a:effectLst/>
              </a:rPr>
              <a:t>varchar</a:t>
            </a:r>
            <a:r>
              <a:rPr lang="it-IT" dirty="0"/>
              <a:t>(</a:t>
            </a:r>
            <a:r>
              <a:rPr lang="it-IT" dirty="0">
                <a:solidFill>
                  <a:srgbClr val="6897BB"/>
                </a:solidFill>
                <a:effectLst/>
              </a:rPr>
              <a:t>255</a:t>
            </a:r>
            <a:r>
              <a:rPr lang="it-IT" dirty="0"/>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maxparticipants</a:t>
            </a:r>
            <a:r>
              <a:rPr lang="it-IT" dirty="0">
                <a:solidFill>
                  <a:srgbClr val="9876AA"/>
                </a:solidFill>
                <a:effectLst/>
              </a:rPr>
              <a:t>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timestamp</a:t>
            </a:r>
            <a:r>
              <a:rPr lang="it-IT" dirty="0">
                <a:solidFill>
                  <a:srgbClr val="9876AA"/>
                </a:solidFill>
                <a:effectLst/>
              </a:rPr>
              <a:t>  </a:t>
            </a:r>
            <a:r>
              <a:rPr lang="it-IT" dirty="0" err="1">
                <a:solidFill>
                  <a:srgbClr val="CC7832"/>
                </a:solidFill>
                <a:effectLst/>
              </a:rPr>
              <a:t>datetime</a:t>
            </a:r>
            <a:r>
              <a:rPr lang="it-IT" dirty="0">
                <a:solidFill>
                  <a:srgbClr val="CC7832"/>
                </a:solidFill>
                <a:effectLst/>
              </a:rPr>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duration</a:t>
            </a:r>
            <a:r>
              <a:rPr lang="it-IT" dirty="0">
                <a:solidFill>
                  <a:srgbClr val="9876AA"/>
                </a:solidFill>
                <a:effectLst/>
              </a:rPr>
              <a:t>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creatorid</a:t>
            </a:r>
            <a:r>
              <a:rPr lang="it-IT" dirty="0">
                <a:solidFill>
                  <a:srgbClr val="9876AA"/>
                </a:solidFill>
                <a:effectLst/>
              </a:rPr>
              <a:t>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br>
            <a:r>
              <a:rPr lang="it-IT" dirty="0"/>
              <a:t>    </a:t>
            </a:r>
            <a:r>
              <a:rPr lang="it-IT" dirty="0" err="1">
                <a:solidFill>
                  <a:srgbClr val="CC7832"/>
                </a:solidFill>
                <a:effectLst/>
              </a:rPr>
              <a:t>unique</a:t>
            </a:r>
            <a:r>
              <a:rPr lang="it-IT" dirty="0">
                <a:solidFill>
                  <a:srgbClr val="CC7832"/>
                </a:solidFill>
                <a:effectLst/>
              </a:rPr>
              <a:t> </a:t>
            </a:r>
            <a:r>
              <a:rPr lang="it-IT" dirty="0"/>
              <a:t>(</a:t>
            </a:r>
            <a:r>
              <a:rPr lang="it-IT" dirty="0" err="1">
                <a:solidFill>
                  <a:srgbClr val="9876AA"/>
                </a:solidFill>
                <a:effectLst/>
              </a:rPr>
              <a:t>maxparticipants</a:t>
            </a:r>
            <a:r>
              <a:rPr lang="it-IT" dirty="0">
                <a:solidFill>
                  <a:srgbClr val="CC7832"/>
                </a:solidFill>
                <a:effectLst/>
              </a:rPr>
              <a:t>, </a:t>
            </a:r>
            <a:r>
              <a:rPr lang="it-IT" dirty="0" err="1">
                <a:solidFill>
                  <a:srgbClr val="9876AA"/>
                </a:solidFill>
                <a:effectLst/>
              </a:rPr>
              <a:t>creatorid</a:t>
            </a:r>
            <a:r>
              <a:rPr lang="it-IT" dirty="0">
                <a:solidFill>
                  <a:srgbClr val="CC7832"/>
                </a:solidFill>
                <a:effectLst/>
              </a:rPr>
              <a:t>, </a:t>
            </a:r>
            <a:r>
              <a:rPr lang="it-IT" dirty="0" err="1">
                <a:solidFill>
                  <a:srgbClr val="9876AA"/>
                </a:solidFill>
                <a:effectLst/>
              </a:rPr>
              <a:t>duration</a:t>
            </a:r>
            <a:r>
              <a:rPr lang="it-IT" dirty="0">
                <a:solidFill>
                  <a:srgbClr val="CC7832"/>
                </a:solidFill>
                <a:effectLst/>
              </a:rPr>
              <a:t>, </a:t>
            </a:r>
            <a:r>
              <a:rPr lang="it-IT" dirty="0" err="1">
                <a:solidFill>
                  <a:srgbClr val="9876AA"/>
                </a:solidFill>
                <a:effectLst/>
              </a:rPr>
              <a:t>title</a:t>
            </a:r>
            <a:r>
              <a:rPr lang="it-IT" dirty="0"/>
              <a:t>)</a:t>
            </a:r>
            <a:r>
              <a:rPr lang="it-IT" dirty="0">
                <a:solidFill>
                  <a:srgbClr val="CC7832"/>
                </a:solidFill>
                <a:effectLst/>
              </a:rPr>
              <a:t>,</a:t>
            </a:r>
            <a:br>
              <a:rPr lang="it-IT" dirty="0"/>
            </a:br>
            <a:r>
              <a:rPr lang="it-IT" dirty="0"/>
              <a:t>    </a:t>
            </a:r>
            <a:r>
              <a:rPr lang="it-IT" dirty="0" err="1">
                <a:solidFill>
                  <a:srgbClr val="CC7832"/>
                </a:solidFill>
                <a:effectLst/>
              </a:rPr>
              <a:t>foreign</a:t>
            </a:r>
            <a:r>
              <a:rPr lang="it-IT" dirty="0">
                <a:solidFill>
                  <a:srgbClr val="CC7832"/>
                </a:solidFill>
                <a:effectLst/>
              </a:rPr>
              <a:t> </a:t>
            </a:r>
            <a:r>
              <a:rPr lang="it-IT" dirty="0" err="1">
                <a:solidFill>
                  <a:srgbClr val="CC7832"/>
                </a:solidFill>
                <a:effectLst/>
              </a:rPr>
              <a:t>key</a:t>
            </a:r>
            <a:r>
              <a:rPr lang="it-IT" dirty="0">
                <a:solidFill>
                  <a:srgbClr val="CC7832"/>
                </a:solidFill>
                <a:effectLst/>
              </a:rPr>
              <a:t> </a:t>
            </a:r>
            <a:r>
              <a:rPr lang="it-IT" dirty="0"/>
              <a:t>(</a:t>
            </a:r>
            <a:r>
              <a:rPr lang="it-IT" dirty="0" err="1">
                <a:solidFill>
                  <a:srgbClr val="9876AA"/>
                </a:solidFill>
                <a:effectLst/>
              </a:rPr>
              <a:t>creatorid</a:t>
            </a:r>
            <a:r>
              <a:rPr lang="it-IT" dirty="0"/>
              <a:t>) </a:t>
            </a:r>
            <a:r>
              <a:rPr lang="it-IT" dirty="0" err="1">
                <a:solidFill>
                  <a:srgbClr val="CC7832"/>
                </a:solidFill>
                <a:effectLst/>
              </a:rPr>
              <a:t>references</a:t>
            </a:r>
            <a:r>
              <a:rPr lang="it-IT" dirty="0">
                <a:solidFill>
                  <a:srgbClr val="CC7832"/>
                </a:solidFill>
                <a:effectLst/>
              </a:rPr>
              <a:t> </a:t>
            </a:r>
            <a:r>
              <a:rPr lang="it-IT" dirty="0" err="1">
                <a:solidFill>
                  <a:srgbClr val="CC7832"/>
                </a:solidFill>
                <a:effectLst/>
              </a:rPr>
              <a:t>user</a:t>
            </a:r>
            <a:r>
              <a:rPr lang="it-IT" dirty="0">
                <a:solidFill>
                  <a:srgbClr val="CC7832"/>
                </a:solidFill>
                <a:effectLst/>
              </a:rPr>
              <a:t> </a:t>
            </a:r>
            <a:r>
              <a:rPr lang="it-IT" dirty="0"/>
              <a:t>(</a:t>
            </a:r>
            <a:r>
              <a:rPr lang="it-IT" dirty="0">
                <a:solidFill>
                  <a:srgbClr val="9876AA"/>
                </a:solidFill>
                <a:effectLst/>
              </a:rPr>
              <a:t>id</a:t>
            </a:r>
            <a:r>
              <a:rPr lang="it-IT" dirty="0"/>
              <a:t>)</a:t>
            </a:r>
            <a:br>
              <a:rPr lang="it-IT" dirty="0"/>
            </a:br>
            <a:r>
              <a:rPr lang="it-IT" dirty="0"/>
              <a:t>);</a:t>
            </a:r>
          </a:p>
        </p:txBody>
      </p:sp>
      <p:sp>
        <p:nvSpPr>
          <p:cNvPr id="6" name="Rettangolo 5">
            <a:extLst>
              <a:ext uri="{FF2B5EF4-FFF2-40B4-BE49-F238E27FC236}">
                <a16:creationId xmlns:a16="http://schemas.microsoft.com/office/drawing/2014/main" id="{3C740E6D-D321-C144-9BAB-7234CB9938D6}"/>
              </a:ext>
            </a:extLst>
          </p:cNvPr>
          <p:cNvSpPr/>
          <p:nvPr/>
        </p:nvSpPr>
        <p:spPr>
          <a:xfrm>
            <a:off x="5946648" y="1696768"/>
            <a:ext cx="6096000" cy="2031325"/>
          </a:xfrm>
          <a:prstGeom prst="rect">
            <a:avLst/>
          </a:prstGeom>
        </p:spPr>
        <p:txBody>
          <a:bodyPr>
            <a:spAutoFit/>
          </a:bodyPr>
          <a:lstStyle/>
          <a:p>
            <a:r>
              <a:rPr lang="it-IT" dirty="0">
                <a:solidFill>
                  <a:srgbClr val="CC7832"/>
                </a:solidFill>
                <a:effectLst/>
              </a:rPr>
              <a:t>create </a:t>
            </a:r>
            <a:r>
              <a:rPr lang="it-IT" dirty="0" err="1">
                <a:solidFill>
                  <a:srgbClr val="CC7832"/>
                </a:solidFill>
                <a:effectLst/>
              </a:rPr>
              <a:t>table</a:t>
            </a:r>
            <a:r>
              <a:rPr lang="it-IT" dirty="0">
                <a:solidFill>
                  <a:srgbClr val="CC7832"/>
                </a:solidFill>
                <a:effectLst/>
              </a:rPr>
              <a:t> </a:t>
            </a:r>
            <a:r>
              <a:rPr lang="it-IT" dirty="0" err="1">
                <a:solidFill>
                  <a:srgbClr val="CC7832"/>
                </a:solidFill>
                <a:effectLst/>
              </a:rPr>
              <a:t>user</a:t>
            </a:r>
            <a:r>
              <a:rPr lang="it-IT" dirty="0">
                <a:solidFill>
                  <a:srgbClr val="CC7832"/>
                </a:solidFill>
              </a:rPr>
              <a:t> </a:t>
            </a:r>
            <a:r>
              <a:rPr lang="it-IT" dirty="0"/>
              <a:t>(</a:t>
            </a:r>
            <a:br>
              <a:rPr lang="it-IT" dirty="0"/>
            </a:br>
            <a:r>
              <a:rPr lang="it-IT" dirty="0"/>
              <a:t>    </a:t>
            </a:r>
            <a:r>
              <a:rPr lang="it-IT" dirty="0">
                <a:solidFill>
                  <a:srgbClr val="9876AA"/>
                </a:solidFill>
                <a:effectLst/>
              </a:rPr>
              <a:t>id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auto_increment</a:t>
            </a:r>
            <a:r>
              <a:rPr lang="it-IT" dirty="0">
                <a:solidFill>
                  <a:srgbClr val="CC7832"/>
                </a:solidFill>
                <a:effectLst/>
              </a:rPr>
              <a:t> </a:t>
            </a:r>
            <a:r>
              <a:rPr lang="it-IT" dirty="0" err="1">
                <a:solidFill>
                  <a:srgbClr val="CC7832"/>
                </a:solidFill>
                <a:effectLst/>
              </a:rPr>
              <a:t>primary</a:t>
            </a:r>
            <a:r>
              <a:rPr lang="it-IT" dirty="0">
                <a:solidFill>
                  <a:srgbClr val="CC7832"/>
                </a:solidFill>
                <a:effectLst/>
              </a:rPr>
              <a:t> </a:t>
            </a:r>
            <a:r>
              <a:rPr lang="it-IT" dirty="0" err="1">
                <a:solidFill>
                  <a:srgbClr val="CC7832"/>
                </a:solidFill>
                <a:effectLst/>
              </a:rPr>
              <a:t>key</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a:solidFill>
                  <a:srgbClr val="9876AA"/>
                </a:solidFill>
                <a:effectLst/>
              </a:rPr>
              <a:t>username </a:t>
            </a:r>
            <a:r>
              <a:rPr lang="it-IT" dirty="0" err="1">
                <a:solidFill>
                  <a:srgbClr val="CC7832"/>
                </a:solidFill>
                <a:effectLst/>
              </a:rPr>
              <a:t>varchar</a:t>
            </a:r>
            <a:r>
              <a:rPr lang="it-IT" dirty="0"/>
              <a:t>(</a:t>
            </a:r>
            <a:r>
              <a:rPr lang="it-IT" dirty="0">
                <a:solidFill>
                  <a:srgbClr val="6897BB"/>
                </a:solidFill>
                <a:effectLst/>
              </a:rPr>
              <a:t>100</a:t>
            </a:r>
            <a:r>
              <a:rPr lang="it-IT" dirty="0"/>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a:solidFill>
                  <a:srgbClr val="9876AA"/>
                </a:solidFill>
                <a:effectLst/>
              </a:rPr>
              <a:t>password </a:t>
            </a:r>
            <a:r>
              <a:rPr lang="it-IT" dirty="0" err="1">
                <a:solidFill>
                  <a:srgbClr val="CC7832"/>
                </a:solidFill>
                <a:effectLst/>
              </a:rPr>
              <a:t>varchar</a:t>
            </a:r>
            <a:r>
              <a:rPr lang="it-IT" dirty="0"/>
              <a:t>(</a:t>
            </a:r>
            <a:r>
              <a:rPr lang="it-IT" dirty="0">
                <a:solidFill>
                  <a:srgbClr val="6897BB"/>
                </a:solidFill>
                <a:effectLst/>
              </a:rPr>
              <a:t>400</a:t>
            </a:r>
            <a:r>
              <a:rPr lang="it-IT" dirty="0"/>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salt</a:t>
            </a:r>
            <a:r>
              <a:rPr lang="it-IT" dirty="0">
                <a:solidFill>
                  <a:srgbClr val="9876AA"/>
                </a:solidFill>
                <a:effectLst/>
              </a:rPr>
              <a:t>  </a:t>
            </a:r>
            <a:r>
              <a:rPr lang="it-IT" dirty="0" err="1">
                <a:solidFill>
                  <a:srgbClr val="CC7832"/>
                </a:solidFill>
                <a:effectLst/>
              </a:rPr>
              <a:t>char</a:t>
            </a:r>
            <a:r>
              <a:rPr lang="it-IT" dirty="0"/>
              <a:t>(</a:t>
            </a:r>
            <a:r>
              <a:rPr lang="it-IT" dirty="0">
                <a:solidFill>
                  <a:srgbClr val="6897BB"/>
                </a:solidFill>
                <a:effectLst/>
              </a:rPr>
              <a:t>100</a:t>
            </a:r>
            <a:r>
              <a:rPr lang="it-IT" dirty="0"/>
              <a:t>) </a:t>
            </a:r>
            <a:r>
              <a:rPr lang="it-IT" dirty="0" err="1">
                <a:solidFill>
                  <a:srgbClr val="CC7832"/>
                </a:solidFill>
                <a:effectLst/>
              </a:rPr>
              <a:t>null</a:t>
            </a:r>
            <a:r>
              <a:rPr lang="it-IT" dirty="0">
                <a:solidFill>
                  <a:srgbClr val="CC7832"/>
                </a:solidFill>
                <a:effectLst/>
              </a:rPr>
              <a:t>,</a:t>
            </a:r>
            <a:br>
              <a:rPr lang="it-IT" dirty="0"/>
            </a:br>
            <a:r>
              <a:rPr lang="it-IT" dirty="0"/>
              <a:t>    </a:t>
            </a:r>
            <a:r>
              <a:rPr lang="it-IT" dirty="0" err="1">
                <a:solidFill>
                  <a:srgbClr val="CC7832"/>
                </a:solidFill>
                <a:effectLst/>
              </a:rPr>
              <a:t>unique</a:t>
            </a:r>
            <a:r>
              <a:rPr lang="it-IT" dirty="0">
                <a:solidFill>
                  <a:srgbClr val="CC7832"/>
                </a:solidFill>
                <a:effectLst/>
              </a:rPr>
              <a:t> </a:t>
            </a:r>
            <a:r>
              <a:rPr lang="it-IT" dirty="0"/>
              <a:t>(</a:t>
            </a:r>
            <a:r>
              <a:rPr lang="it-IT" dirty="0">
                <a:solidFill>
                  <a:srgbClr val="9876AA"/>
                </a:solidFill>
                <a:effectLst/>
              </a:rPr>
              <a:t>username</a:t>
            </a:r>
            <a:r>
              <a:rPr lang="it-IT" dirty="0"/>
              <a:t>)</a:t>
            </a:r>
            <a:br>
              <a:rPr lang="it-IT" dirty="0"/>
            </a:br>
            <a:r>
              <a:rPr lang="it-IT" dirty="0"/>
              <a:t>)</a:t>
            </a:r>
          </a:p>
        </p:txBody>
      </p:sp>
    </p:spTree>
    <p:extLst>
      <p:ext uri="{BB962C8B-B14F-4D97-AF65-F5344CB8AC3E}">
        <p14:creationId xmlns:p14="http://schemas.microsoft.com/office/powerpoint/2010/main" val="76077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C3FE5C-4A9A-4741-B064-B09038660308}"/>
              </a:ext>
            </a:extLst>
          </p:cNvPr>
          <p:cNvSpPr>
            <a:spLocks noGrp="1"/>
          </p:cNvSpPr>
          <p:nvPr>
            <p:ph type="title"/>
          </p:nvPr>
        </p:nvSpPr>
        <p:spPr/>
        <p:txBody>
          <a:bodyPr>
            <a:normAutofit fontScale="90000"/>
          </a:bodyPr>
          <a:lstStyle/>
          <a:p>
            <a:r>
              <a:rPr lang="it-IT" dirty="0"/>
              <a:t>Analisi dei requisiti</a:t>
            </a:r>
          </a:p>
        </p:txBody>
      </p:sp>
      <p:sp>
        <p:nvSpPr>
          <p:cNvPr id="3" name="Segnaposto contenuto 2">
            <a:extLst>
              <a:ext uri="{FF2B5EF4-FFF2-40B4-BE49-F238E27FC236}">
                <a16:creationId xmlns:a16="http://schemas.microsoft.com/office/drawing/2014/main" id="{0F670F91-6A45-4F4F-95C3-DDBA7EA974BC}"/>
              </a:ext>
            </a:extLst>
          </p:cNvPr>
          <p:cNvSpPr>
            <a:spLocks noGrp="1"/>
          </p:cNvSpPr>
          <p:nvPr>
            <p:ph idx="1"/>
          </p:nvPr>
        </p:nvSpPr>
        <p:spPr/>
        <p:txBody>
          <a:bodyPr>
            <a:normAutofit fontScale="62500" lnSpcReduction="20000"/>
          </a:bodyPr>
          <a:lstStyle/>
          <a:p>
            <a:pPr marL="0" indent="0" algn="just">
              <a:buNone/>
            </a:pPr>
            <a:r>
              <a:rPr lang="it-IT" dirty="0"/>
              <a:t>Un’applicazione web consente la gestione di riunioni online. Una riunione ha un titolo, una data, un’ora, una durata e un numero massimo di partecipanti. L’utente fa il </a:t>
            </a:r>
            <a:r>
              <a:rPr lang="it-IT" dirty="0">
                <a:solidFill>
                  <a:schemeClr val="accent1"/>
                </a:solidFill>
              </a:rPr>
              <a:t>login</a:t>
            </a:r>
            <a:r>
              <a:rPr lang="it-IT" dirty="0"/>
              <a:t> e, se autenticato, accede all’</a:t>
            </a:r>
            <a:r>
              <a:rPr lang="it-IT" dirty="0">
                <a:solidFill>
                  <a:srgbClr val="FF0000"/>
                </a:solidFill>
              </a:rPr>
              <a:t>HOME page</a:t>
            </a:r>
            <a:r>
              <a:rPr lang="it-IT" dirty="0"/>
              <a:t> che mostra </a:t>
            </a:r>
            <a:r>
              <a:rPr lang="it-IT" dirty="0">
                <a:solidFill>
                  <a:srgbClr val="00B050"/>
                </a:solidFill>
              </a:rPr>
              <a:t>l’elenco delle riunioni indette da lui </a:t>
            </a:r>
            <a:r>
              <a:rPr lang="it-IT" dirty="0"/>
              <a:t>e non ancora scadute, </a:t>
            </a:r>
            <a:r>
              <a:rPr lang="it-IT" dirty="0">
                <a:solidFill>
                  <a:srgbClr val="00B050"/>
                </a:solidFill>
              </a:rPr>
              <a:t>l’elenco delle riunioni cui è stato invitato </a:t>
            </a:r>
            <a:r>
              <a:rPr lang="it-IT" dirty="0"/>
              <a:t>e non ancora scadute, e una </a:t>
            </a:r>
            <a:r>
              <a:rPr lang="it-IT" dirty="0" err="1">
                <a:solidFill>
                  <a:srgbClr val="00B050"/>
                </a:solidFill>
              </a:rPr>
              <a:t>form</a:t>
            </a:r>
            <a:r>
              <a:rPr lang="it-IT" dirty="0"/>
              <a:t> per </a:t>
            </a:r>
            <a:r>
              <a:rPr lang="it-IT" dirty="0">
                <a:solidFill>
                  <a:srgbClr val="7030A0"/>
                </a:solidFill>
              </a:rPr>
              <a:t>creare una nuova riunione</a:t>
            </a:r>
            <a:r>
              <a:rPr lang="it-IT" dirty="0"/>
              <a:t>. Quando l’utente </a:t>
            </a:r>
            <a:r>
              <a:rPr lang="it-IT" dirty="0">
                <a:solidFill>
                  <a:srgbClr val="0070C0"/>
                </a:solidFill>
              </a:rPr>
              <a:t>inoltra la </a:t>
            </a:r>
            <a:r>
              <a:rPr lang="it-IT" dirty="0" err="1">
                <a:solidFill>
                  <a:srgbClr val="0070C0"/>
                </a:solidFill>
              </a:rPr>
              <a:t>form</a:t>
            </a:r>
            <a:r>
              <a:rPr lang="it-IT" dirty="0">
                <a:solidFill>
                  <a:srgbClr val="0070C0"/>
                </a:solidFill>
              </a:rPr>
              <a:t> </a:t>
            </a:r>
            <a:r>
              <a:rPr lang="it-IT" dirty="0"/>
              <a:t>con il bottone INVIA, </a:t>
            </a:r>
            <a:r>
              <a:rPr lang="it-IT" dirty="0">
                <a:solidFill>
                  <a:srgbClr val="0070C0"/>
                </a:solidFill>
              </a:rPr>
              <a:t>appare</a:t>
            </a:r>
            <a:r>
              <a:rPr lang="it-IT" dirty="0"/>
              <a:t> una </a:t>
            </a:r>
            <a:r>
              <a:rPr lang="it-IT" dirty="0">
                <a:solidFill>
                  <a:srgbClr val="00B050"/>
                </a:solidFill>
              </a:rPr>
              <a:t>pagina modale ANAGRAFICA </a:t>
            </a:r>
            <a:r>
              <a:rPr lang="it-IT" dirty="0"/>
              <a:t>con </a:t>
            </a:r>
            <a:r>
              <a:rPr lang="it-IT" dirty="0">
                <a:solidFill>
                  <a:srgbClr val="00B050"/>
                </a:solidFill>
              </a:rPr>
              <a:t>l’elenco degli utenti registrati</a:t>
            </a:r>
            <a:r>
              <a:rPr lang="it-IT" dirty="0"/>
              <a:t>. L’utente può </a:t>
            </a:r>
            <a:r>
              <a:rPr lang="it-IT" dirty="0">
                <a:solidFill>
                  <a:srgbClr val="7030A0"/>
                </a:solidFill>
              </a:rPr>
              <a:t>scegliere uno o più partecipanti </a:t>
            </a:r>
            <a:r>
              <a:rPr lang="it-IT" dirty="0"/>
              <a:t>dall’elenco e </a:t>
            </a:r>
            <a:r>
              <a:rPr lang="it-IT" dirty="0">
                <a:solidFill>
                  <a:srgbClr val="0070C0"/>
                </a:solidFill>
              </a:rPr>
              <a:t>premere il bottone INVITA </a:t>
            </a:r>
            <a:r>
              <a:rPr lang="it-IT" dirty="0"/>
              <a:t>per </a:t>
            </a:r>
            <a:r>
              <a:rPr lang="it-IT" dirty="0">
                <a:solidFill>
                  <a:srgbClr val="7030A0"/>
                </a:solidFill>
              </a:rPr>
              <a:t>invitarli alla riunione</a:t>
            </a:r>
            <a:r>
              <a:rPr lang="it-IT" dirty="0"/>
              <a:t>. Se il numero d’invitati è superiore al massimo ammissibile di X unità, Viene </a:t>
            </a:r>
            <a:r>
              <a:rPr lang="it-IT" dirty="0">
                <a:solidFill>
                  <a:srgbClr val="0070C0"/>
                </a:solidFill>
              </a:rPr>
              <a:t>visualizzato</a:t>
            </a:r>
            <a:r>
              <a:rPr lang="it-IT" dirty="0"/>
              <a:t> il </a:t>
            </a:r>
            <a:r>
              <a:rPr lang="it-IT" dirty="0">
                <a:solidFill>
                  <a:srgbClr val="00B050"/>
                </a:solidFill>
              </a:rPr>
              <a:t>messaggio di errore </a:t>
            </a:r>
            <a:r>
              <a:rPr lang="it-IT" dirty="0"/>
              <a:t>“Troppi utenti selezionati, eliminane almeno X”. Rimangono evidenziati nell’elenco gli utenti scelti in precedenza come preselezionati, in modo che l’utente possa </a:t>
            </a:r>
            <a:r>
              <a:rPr lang="it-IT" dirty="0">
                <a:solidFill>
                  <a:srgbClr val="7030A0"/>
                </a:solidFill>
              </a:rPr>
              <a:t>deselezionarne</a:t>
            </a:r>
            <a:r>
              <a:rPr lang="it-IT" dirty="0"/>
              <a:t> alcuni. Se alla pressione del </a:t>
            </a:r>
            <a:r>
              <a:rPr lang="it-IT" dirty="0">
                <a:solidFill>
                  <a:srgbClr val="0070C0"/>
                </a:solidFill>
              </a:rPr>
              <a:t>bottone INVITA </a:t>
            </a:r>
            <a:r>
              <a:rPr lang="it-IT" dirty="0"/>
              <a:t>il numero d’invitati è inferiore al massimo ammissibile, </a:t>
            </a:r>
            <a:r>
              <a:rPr lang="it-IT" dirty="0">
                <a:solidFill>
                  <a:srgbClr val="0070C0"/>
                </a:solidFill>
              </a:rPr>
              <a:t>la riunione è memorizzata </a:t>
            </a:r>
            <a:r>
              <a:rPr lang="it-IT" dirty="0"/>
              <a:t>nella base di dati e associata agli utenti invitati. Al terzo tentativo scorretto di assegnare troppi invitati a una riunione appare un </a:t>
            </a:r>
            <a:r>
              <a:rPr lang="it-IT" dirty="0">
                <a:solidFill>
                  <a:srgbClr val="00B050"/>
                </a:solidFill>
              </a:rPr>
              <a:t>messaggio di CANCELLAZIONE </a:t>
            </a:r>
            <a:r>
              <a:rPr lang="it-IT" dirty="0"/>
              <a:t>con un messaggio “Tre tentativi di definire una riunione con troppi partecipanti, la riunione non sarà creata”. In questo caso la riunione NON è memorizzata nella base di dati. L’applicazione non deve registrare nella base di dati riunioni con numero eccessivo di partecipanti. </a:t>
            </a:r>
          </a:p>
          <a:p>
            <a:pPr marL="0" indent="0" algn="just">
              <a:buNone/>
            </a:pPr>
            <a:r>
              <a:rPr lang="it-IT" dirty="0"/>
              <a:t>Si crei l’applicazione con architettura </a:t>
            </a:r>
            <a:r>
              <a:rPr lang="it-IT" dirty="0" err="1"/>
              <a:t>client-server</a:t>
            </a:r>
            <a:r>
              <a:rPr lang="it-IT" dirty="0"/>
              <a:t> in un’unica pagina aggiornando gli elementi necessari mediante richieste asincrone al server. Si crei la </a:t>
            </a:r>
            <a:r>
              <a:rPr lang="it-IT" dirty="0">
                <a:solidFill>
                  <a:srgbClr val="FF0000"/>
                </a:solidFill>
              </a:rPr>
              <a:t>pagina di login</a:t>
            </a:r>
            <a:r>
              <a:rPr lang="it-IT" dirty="0"/>
              <a:t> e di </a:t>
            </a:r>
            <a:r>
              <a:rPr lang="it-IT" dirty="0">
                <a:solidFill>
                  <a:srgbClr val="FF0000"/>
                </a:solidFill>
              </a:rPr>
              <a:t>registrazione</a:t>
            </a:r>
            <a:r>
              <a:rPr lang="it-IT" dirty="0"/>
              <a:t>, si </a:t>
            </a:r>
            <a:r>
              <a:rPr lang="it-IT" dirty="0">
                <a:solidFill>
                  <a:srgbClr val="0070C0"/>
                </a:solidFill>
              </a:rPr>
              <a:t>verifichi la validità </a:t>
            </a:r>
            <a:r>
              <a:rPr lang="it-IT" dirty="0"/>
              <a:t>dell’indirizzo mail e l’uguaglianza tra il campo password e ripeti password anche lato client.</a:t>
            </a:r>
          </a:p>
          <a:p>
            <a:pPr marL="0" indent="0" algn="just">
              <a:buNone/>
            </a:pPr>
            <a:r>
              <a:rPr lang="it-IT" dirty="0"/>
              <a:t>Si memorizzi a lato client lo stato di </a:t>
            </a:r>
            <a:r>
              <a:rPr lang="it-IT" dirty="0">
                <a:solidFill>
                  <a:srgbClr val="0070C0"/>
                </a:solidFill>
              </a:rPr>
              <a:t>interazione</a:t>
            </a:r>
            <a:r>
              <a:rPr lang="it-IT" dirty="0"/>
              <a:t> (numero di tentativi) e si effettuino i controlli necessari.</a:t>
            </a:r>
          </a:p>
        </p:txBody>
      </p:sp>
      <p:sp>
        <p:nvSpPr>
          <p:cNvPr id="4" name="CasellaDiTesto 3">
            <a:extLst>
              <a:ext uri="{FF2B5EF4-FFF2-40B4-BE49-F238E27FC236}">
                <a16:creationId xmlns:a16="http://schemas.microsoft.com/office/drawing/2014/main" id="{5BDBBB05-6002-B441-AD7A-6DE550591C35}"/>
              </a:ext>
            </a:extLst>
          </p:cNvPr>
          <p:cNvSpPr txBox="1"/>
          <p:nvPr/>
        </p:nvSpPr>
        <p:spPr>
          <a:xfrm>
            <a:off x="838200" y="6176963"/>
            <a:ext cx="4831080" cy="369332"/>
          </a:xfrm>
          <a:prstGeom prst="rect">
            <a:avLst/>
          </a:prstGeom>
          <a:noFill/>
        </p:spPr>
        <p:txBody>
          <a:bodyPr wrap="square" rtlCol="0">
            <a:spAutoFit/>
          </a:bodyPr>
          <a:lstStyle/>
          <a:p>
            <a:r>
              <a:rPr lang="it-IT" dirty="0" err="1">
                <a:solidFill>
                  <a:srgbClr val="FF0000"/>
                </a:solidFill>
              </a:rPr>
              <a:t>Pages</a:t>
            </a:r>
            <a:r>
              <a:rPr lang="it-IT" dirty="0">
                <a:solidFill>
                  <a:srgbClr val="FF0000"/>
                </a:solidFill>
              </a:rPr>
              <a:t> (</a:t>
            </a:r>
            <a:r>
              <a:rPr lang="it-IT" dirty="0" err="1">
                <a:solidFill>
                  <a:srgbClr val="FF0000"/>
                </a:solidFill>
              </a:rPr>
              <a:t>view</a:t>
            </a:r>
            <a:r>
              <a:rPr lang="it-IT" dirty="0">
                <a:solidFill>
                  <a:srgbClr val="FF0000"/>
                </a:solidFill>
              </a:rPr>
              <a:t>)</a:t>
            </a:r>
            <a:r>
              <a:rPr lang="it-IT" dirty="0"/>
              <a:t>, </a:t>
            </a:r>
            <a:r>
              <a:rPr lang="it-IT" dirty="0" err="1">
                <a:solidFill>
                  <a:srgbClr val="00B050"/>
                </a:solidFill>
              </a:rPr>
              <a:t>view</a:t>
            </a:r>
            <a:r>
              <a:rPr lang="it-IT" dirty="0">
                <a:solidFill>
                  <a:srgbClr val="00B050"/>
                </a:solidFill>
              </a:rPr>
              <a:t> </a:t>
            </a:r>
            <a:r>
              <a:rPr lang="it-IT" dirty="0" err="1">
                <a:solidFill>
                  <a:srgbClr val="00B050"/>
                </a:solidFill>
              </a:rPr>
              <a:t>components</a:t>
            </a:r>
            <a:r>
              <a:rPr lang="it-IT" dirty="0"/>
              <a:t>, </a:t>
            </a:r>
            <a:r>
              <a:rPr lang="it-IT" dirty="0" err="1">
                <a:solidFill>
                  <a:srgbClr val="0070C0"/>
                </a:solidFill>
              </a:rPr>
              <a:t>events</a:t>
            </a:r>
            <a:r>
              <a:rPr lang="it-IT" dirty="0"/>
              <a:t>,</a:t>
            </a:r>
            <a:r>
              <a:rPr lang="it-IT" dirty="0">
                <a:solidFill>
                  <a:srgbClr val="0070C0"/>
                </a:solidFill>
              </a:rPr>
              <a:t> </a:t>
            </a:r>
            <a:r>
              <a:rPr lang="it-IT" dirty="0" err="1">
                <a:solidFill>
                  <a:srgbClr val="7030A0"/>
                </a:solidFill>
              </a:rPr>
              <a:t>actions</a:t>
            </a:r>
            <a:endParaRPr lang="it-IT" dirty="0">
              <a:solidFill>
                <a:srgbClr val="7030A0"/>
              </a:solidFill>
            </a:endParaRPr>
          </a:p>
        </p:txBody>
      </p:sp>
    </p:spTree>
    <p:extLst>
      <p:ext uri="{BB962C8B-B14F-4D97-AF65-F5344CB8AC3E}">
        <p14:creationId xmlns:p14="http://schemas.microsoft.com/office/powerpoint/2010/main" val="2698181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578A8D-76F8-584F-A010-8BF520464CC2}"/>
              </a:ext>
            </a:extLst>
          </p:cNvPr>
          <p:cNvSpPr>
            <a:spLocks noGrp="1"/>
          </p:cNvSpPr>
          <p:nvPr>
            <p:ph type="title"/>
          </p:nvPr>
        </p:nvSpPr>
        <p:spPr/>
        <p:txBody>
          <a:bodyPr>
            <a:normAutofit fontScale="90000"/>
          </a:bodyPr>
          <a:lstStyle/>
          <a:p>
            <a:r>
              <a:rPr lang="it-IT" dirty="0"/>
              <a:t>Completamento specifiche</a:t>
            </a:r>
          </a:p>
        </p:txBody>
      </p:sp>
      <p:sp>
        <p:nvSpPr>
          <p:cNvPr id="3" name="Segnaposto contenuto 2">
            <a:extLst>
              <a:ext uri="{FF2B5EF4-FFF2-40B4-BE49-F238E27FC236}">
                <a16:creationId xmlns:a16="http://schemas.microsoft.com/office/drawing/2014/main" id="{A6A446CD-8B86-274A-9C3E-765AD148AAE7}"/>
              </a:ext>
            </a:extLst>
          </p:cNvPr>
          <p:cNvSpPr>
            <a:spLocks noGrp="1"/>
          </p:cNvSpPr>
          <p:nvPr>
            <p:ph idx="1"/>
          </p:nvPr>
        </p:nvSpPr>
        <p:spPr/>
        <p:txBody>
          <a:bodyPr/>
          <a:lstStyle/>
          <a:p>
            <a:r>
              <a:rPr lang="it-IT" dirty="0"/>
              <a:t>La </a:t>
            </a:r>
            <a:r>
              <a:rPr lang="it-IT" dirty="0">
                <a:solidFill>
                  <a:srgbClr val="FF0000"/>
                </a:solidFill>
              </a:rPr>
              <a:t>pagina di </a:t>
            </a:r>
            <a:r>
              <a:rPr lang="it-IT" dirty="0" err="1">
                <a:solidFill>
                  <a:srgbClr val="FF0000"/>
                </a:solidFill>
              </a:rPr>
              <a:t>dafault</a:t>
            </a:r>
            <a:r>
              <a:rPr lang="it-IT" dirty="0">
                <a:solidFill>
                  <a:srgbClr val="FF0000"/>
                </a:solidFill>
              </a:rPr>
              <a:t> </a:t>
            </a:r>
            <a:r>
              <a:rPr lang="it-IT" dirty="0"/>
              <a:t>contiene la </a:t>
            </a:r>
            <a:r>
              <a:rPr lang="it-IT" dirty="0" err="1">
                <a:solidFill>
                  <a:srgbClr val="00B050"/>
                </a:solidFill>
              </a:rPr>
              <a:t>form</a:t>
            </a:r>
            <a:r>
              <a:rPr lang="it-IT" dirty="0">
                <a:solidFill>
                  <a:srgbClr val="00B050"/>
                </a:solidFill>
              </a:rPr>
              <a:t> di login</a:t>
            </a:r>
          </a:p>
          <a:p>
            <a:r>
              <a:rPr lang="it-IT" dirty="0"/>
              <a:t>Login e registrazione sono due pagine separate</a:t>
            </a:r>
          </a:p>
          <a:p>
            <a:r>
              <a:rPr lang="it-IT" dirty="0"/>
              <a:t>Tutti i dati per creare una riunione sono obbligatori</a:t>
            </a:r>
          </a:p>
          <a:p>
            <a:r>
              <a:rPr lang="it-IT" dirty="0"/>
              <a:t>Non è possibile creare una riunione con data e ora antecedenti</a:t>
            </a:r>
          </a:p>
          <a:p>
            <a:r>
              <a:rPr lang="it-IT" dirty="0"/>
              <a:t>Il creatore di una riunione è considerato un partecipante</a:t>
            </a:r>
          </a:p>
          <a:p>
            <a:r>
              <a:rPr lang="it-IT" dirty="0"/>
              <a:t>Il messaggio di cancellazione è visualizzato in finestra modale</a:t>
            </a:r>
          </a:p>
          <a:p>
            <a:r>
              <a:rPr lang="it-IT" dirty="0"/>
              <a:t>A seguito della creazione di una riunione, è visualizzata nell’elenco ’Mie riunioni’</a:t>
            </a:r>
          </a:p>
          <a:p>
            <a:endParaRPr lang="it-IT" dirty="0"/>
          </a:p>
        </p:txBody>
      </p:sp>
    </p:spTree>
    <p:extLst>
      <p:ext uri="{BB962C8B-B14F-4D97-AF65-F5344CB8AC3E}">
        <p14:creationId xmlns:p14="http://schemas.microsoft.com/office/powerpoint/2010/main" val="2247767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B787A0-124D-7B4F-B04D-4449BA55AC96}"/>
              </a:ext>
            </a:extLst>
          </p:cNvPr>
          <p:cNvSpPr>
            <a:spLocks noGrp="1"/>
          </p:cNvSpPr>
          <p:nvPr>
            <p:ph type="title"/>
          </p:nvPr>
        </p:nvSpPr>
        <p:spPr/>
        <p:txBody>
          <a:bodyPr>
            <a:normAutofit fontScale="90000"/>
          </a:bodyPr>
          <a:lstStyle/>
          <a:p>
            <a:r>
              <a:rPr lang="it-IT" dirty="0"/>
              <a:t>Application design (1)</a:t>
            </a:r>
          </a:p>
        </p:txBody>
      </p:sp>
      <p:sp>
        <p:nvSpPr>
          <p:cNvPr id="4" name="Rettangolo 3">
            <a:extLst>
              <a:ext uri="{FF2B5EF4-FFF2-40B4-BE49-F238E27FC236}">
                <a16:creationId xmlns:a16="http://schemas.microsoft.com/office/drawing/2014/main" id="{A7DF5A0C-099F-9B46-84D1-F3C7D5A7E1D9}"/>
              </a:ext>
            </a:extLst>
          </p:cNvPr>
          <p:cNvSpPr/>
          <p:nvPr/>
        </p:nvSpPr>
        <p:spPr>
          <a:xfrm>
            <a:off x="2420112" y="2253519"/>
            <a:ext cx="3157728" cy="310486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5" name="CasellaDiTesto 4">
            <a:extLst>
              <a:ext uri="{FF2B5EF4-FFF2-40B4-BE49-F238E27FC236}">
                <a16:creationId xmlns:a16="http://schemas.microsoft.com/office/drawing/2014/main" id="{CC182E7B-7CB6-2148-974A-A549D4C2F13E}"/>
              </a:ext>
            </a:extLst>
          </p:cNvPr>
          <p:cNvSpPr txBox="1"/>
          <p:nvPr/>
        </p:nvSpPr>
        <p:spPr>
          <a:xfrm>
            <a:off x="2420112" y="2327624"/>
            <a:ext cx="1326325" cy="369332"/>
          </a:xfrm>
          <a:prstGeom prst="rect">
            <a:avLst/>
          </a:prstGeom>
          <a:noFill/>
        </p:spPr>
        <p:txBody>
          <a:bodyPr wrap="none" rtlCol="0">
            <a:spAutoFit/>
          </a:bodyPr>
          <a:lstStyle/>
          <a:p>
            <a:r>
              <a:rPr lang="it-IT" dirty="0"/>
              <a:t>LOGIN PAGE</a:t>
            </a:r>
          </a:p>
        </p:txBody>
      </p:sp>
      <p:sp>
        <p:nvSpPr>
          <p:cNvPr id="6" name="Rettangolo con angoli arrotondati 5">
            <a:extLst>
              <a:ext uri="{FF2B5EF4-FFF2-40B4-BE49-F238E27FC236}">
                <a16:creationId xmlns:a16="http://schemas.microsoft.com/office/drawing/2014/main" id="{177C038A-DBA1-B049-93C3-A3A7FC852576}"/>
              </a:ext>
            </a:extLst>
          </p:cNvPr>
          <p:cNvSpPr/>
          <p:nvPr/>
        </p:nvSpPr>
        <p:spPr>
          <a:xfrm>
            <a:off x="2587752" y="2793492"/>
            <a:ext cx="2029968" cy="1261872"/>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Login </a:t>
            </a:r>
            <a:r>
              <a:rPr lang="it-IT" dirty="0" err="1"/>
              <a:t>form</a:t>
            </a:r>
            <a:endParaRPr lang="it-IT" dirty="0"/>
          </a:p>
          <a:p>
            <a:pPr algn="ctr"/>
            <a:r>
              <a:rPr lang="it-IT" dirty="0"/>
              <a:t>[</a:t>
            </a:r>
            <a:r>
              <a:rPr lang="it-IT" dirty="0" err="1"/>
              <a:t>field</a:t>
            </a:r>
            <a:r>
              <a:rPr lang="it-IT" dirty="0"/>
              <a:t>: email</a:t>
            </a:r>
          </a:p>
          <a:p>
            <a:pPr algn="ctr"/>
            <a:r>
              <a:rPr lang="it-IT" dirty="0" err="1"/>
              <a:t>field</a:t>
            </a:r>
            <a:r>
              <a:rPr lang="it-IT" dirty="0"/>
              <a:t>: password]</a:t>
            </a:r>
          </a:p>
        </p:txBody>
      </p:sp>
      <p:sp>
        <p:nvSpPr>
          <p:cNvPr id="7" name="Ovale 6">
            <a:extLst>
              <a:ext uri="{FF2B5EF4-FFF2-40B4-BE49-F238E27FC236}">
                <a16:creationId xmlns:a16="http://schemas.microsoft.com/office/drawing/2014/main" id="{FE308591-5386-9240-B683-FC0AD854E303}"/>
              </a:ext>
            </a:extLst>
          </p:cNvPr>
          <p:cNvSpPr/>
          <p:nvPr/>
        </p:nvSpPr>
        <p:spPr>
          <a:xfrm>
            <a:off x="4475988" y="2990088"/>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Parallelogramma 7">
            <a:extLst>
              <a:ext uri="{FF2B5EF4-FFF2-40B4-BE49-F238E27FC236}">
                <a16:creationId xmlns:a16="http://schemas.microsoft.com/office/drawing/2014/main" id="{5FEA6C5F-1C57-7142-93F7-72269F158C24}"/>
              </a:ext>
            </a:extLst>
          </p:cNvPr>
          <p:cNvSpPr/>
          <p:nvPr/>
        </p:nvSpPr>
        <p:spPr>
          <a:xfrm>
            <a:off x="6291072" y="2923556"/>
            <a:ext cx="1645920" cy="718280"/>
          </a:xfrm>
          <a:prstGeom prst="parallelogram">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Login</a:t>
            </a:r>
          </a:p>
        </p:txBody>
      </p:sp>
      <p:cxnSp>
        <p:nvCxnSpPr>
          <p:cNvPr id="10" name="Connettore 2 9">
            <a:extLst>
              <a:ext uri="{FF2B5EF4-FFF2-40B4-BE49-F238E27FC236}">
                <a16:creationId xmlns:a16="http://schemas.microsoft.com/office/drawing/2014/main" id="{B44D9D1C-D321-D040-9E0A-E41239C6659B}"/>
              </a:ext>
            </a:extLst>
          </p:cNvPr>
          <p:cNvCxnSpPr>
            <a:cxnSpLocks/>
            <a:stCxn id="7" idx="6"/>
          </p:cNvCxnSpPr>
          <p:nvPr/>
        </p:nvCxnSpPr>
        <p:spPr>
          <a:xfrm>
            <a:off x="4759452" y="3136392"/>
            <a:ext cx="16322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CasellaDiTesto 11">
            <a:extLst>
              <a:ext uri="{FF2B5EF4-FFF2-40B4-BE49-F238E27FC236}">
                <a16:creationId xmlns:a16="http://schemas.microsoft.com/office/drawing/2014/main" id="{E728DC7F-7359-8743-8772-76E200595BD5}"/>
              </a:ext>
            </a:extLst>
          </p:cNvPr>
          <p:cNvSpPr txBox="1"/>
          <p:nvPr/>
        </p:nvSpPr>
        <p:spPr>
          <a:xfrm>
            <a:off x="4699929" y="2825020"/>
            <a:ext cx="832279" cy="369332"/>
          </a:xfrm>
          <a:prstGeom prst="rect">
            <a:avLst/>
          </a:prstGeom>
          <a:noFill/>
        </p:spPr>
        <p:txBody>
          <a:bodyPr wrap="none" rtlCol="0">
            <a:spAutoFit/>
          </a:bodyPr>
          <a:lstStyle/>
          <a:p>
            <a:r>
              <a:rPr lang="it-IT" dirty="0" err="1"/>
              <a:t>submit</a:t>
            </a:r>
            <a:endParaRPr lang="it-IT" dirty="0"/>
          </a:p>
        </p:txBody>
      </p:sp>
      <p:sp>
        <p:nvSpPr>
          <p:cNvPr id="13" name="CasellaDiTesto 12">
            <a:extLst>
              <a:ext uri="{FF2B5EF4-FFF2-40B4-BE49-F238E27FC236}">
                <a16:creationId xmlns:a16="http://schemas.microsoft.com/office/drawing/2014/main" id="{335E2895-B1E5-2645-9738-3C45E75FC438}"/>
              </a:ext>
            </a:extLst>
          </p:cNvPr>
          <p:cNvSpPr txBox="1"/>
          <p:nvPr/>
        </p:nvSpPr>
        <p:spPr>
          <a:xfrm>
            <a:off x="5724144" y="2082356"/>
            <a:ext cx="1705916" cy="369332"/>
          </a:xfrm>
          <a:prstGeom prst="rect">
            <a:avLst/>
          </a:prstGeom>
          <a:noFill/>
        </p:spPr>
        <p:txBody>
          <a:bodyPr wrap="none" rtlCol="0">
            <a:spAutoFit/>
          </a:bodyPr>
          <a:lstStyle/>
          <a:p>
            <a:r>
              <a:rPr lang="it-IT" dirty="0"/>
              <a:t>email, password</a:t>
            </a:r>
          </a:p>
        </p:txBody>
      </p:sp>
      <p:cxnSp>
        <p:nvCxnSpPr>
          <p:cNvPr id="15" name="Connettore 1 14">
            <a:extLst>
              <a:ext uri="{FF2B5EF4-FFF2-40B4-BE49-F238E27FC236}">
                <a16:creationId xmlns:a16="http://schemas.microsoft.com/office/drawing/2014/main" id="{7BBA708B-68CF-8F42-84A5-AB2B93BB64E9}"/>
              </a:ext>
            </a:extLst>
          </p:cNvPr>
          <p:cNvCxnSpPr>
            <a:stCxn id="13" idx="2"/>
          </p:cNvCxnSpPr>
          <p:nvPr/>
        </p:nvCxnSpPr>
        <p:spPr>
          <a:xfrm flipH="1">
            <a:off x="5852160" y="2451688"/>
            <a:ext cx="724942" cy="684704"/>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FCF9D17D-9493-A740-863C-71F59D9FBD90}"/>
              </a:ext>
            </a:extLst>
          </p:cNvPr>
          <p:cNvSpPr/>
          <p:nvPr/>
        </p:nvSpPr>
        <p:spPr>
          <a:xfrm>
            <a:off x="6400800" y="3517916"/>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e 16">
            <a:extLst>
              <a:ext uri="{FF2B5EF4-FFF2-40B4-BE49-F238E27FC236}">
                <a16:creationId xmlns:a16="http://schemas.microsoft.com/office/drawing/2014/main" id="{8F6D2814-6011-DF4B-B036-3FB70A4E8871}"/>
              </a:ext>
            </a:extLst>
          </p:cNvPr>
          <p:cNvSpPr/>
          <p:nvPr/>
        </p:nvSpPr>
        <p:spPr>
          <a:xfrm>
            <a:off x="7795260" y="2992184"/>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8" name="Connettore 2 17">
            <a:extLst>
              <a:ext uri="{FF2B5EF4-FFF2-40B4-BE49-F238E27FC236}">
                <a16:creationId xmlns:a16="http://schemas.microsoft.com/office/drawing/2014/main" id="{988D67BB-E52D-D949-9FEB-F14AF68B23CC}"/>
              </a:ext>
            </a:extLst>
          </p:cNvPr>
          <p:cNvCxnSpPr>
            <a:cxnSpLocks/>
          </p:cNvCxnSpPr>
          <p:nvPr/>
        </p:nvCxnSpPr>
        <p:spPr>
          <a:xfrm>
            <a:off x="7936992" y="3136392"/>
            <a:ext cx="1179576" cy="0"/>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F6C6811E-5568-5B4B-A9CF-BBA8B506976C}"/>
              </a:ext>
            </a:extLst>
          </p:cNvPr>
          <p:cNvCxnSpPr>
            <a:cxnSpLocks/>
          </p:cNvCxnSpPr>
          <p:nvPr/>
        </p:nvCxnSpPr>
        <p:spPr>
          <a:xfrm>
            <a:off x="9116568" y="3136392"/>
            <a:ext cx="0" cy="9189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Rettangolo 21">
            <a:extLst>
              <a:ext uri="{FF2B5EF4-FFF2-40B4-BE49-F238E27FC236}">
                <a16:creationId xmlns:a16="http://schemas.microsoft.com/office/drawing/2014/main" id="{E3B4BDDC-81F2-FA4E-B689-AFB571FC391C}"/>
              </a:ext>
            </a:extLst>
          </p:cNvPr>
          <p:cNvSpPr/>
          <p:nvPr/>
        </p:nvSpPr>
        <p:spPr>
          <a:xfrm>
            <a:off x="8196075" y="4055364"/>
            <a:ext cx="1840986" cy="1370632"/>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3" name="CasellaDiTesto 22">
            <a:extLst>
              <a:ext uri="{FF2B5EF4-FFF2-40B4-BE49-F238E27FC236}">
                <a16:creationId xmlns:a16="http://schemas.microsoft.com/office/drawing/2014/main" id="{73871817-DF10-ED44-B1CC-5AC969830E0D}"/>
              </a:ext>
            </a:extLst>
          </p:cNvPr>
          <p:cNvSpPr txBox="1"/>
          <p:nvPr/>
        </p:nvSpPr>
        <p:spPr>
          <a:xfrm>
            <a:off x="8196075" y="4181888"/>
            <a:ext cx="1271015" cy="369332"/>
          </a:xfrm>
          <a:prstGeom prst="rect">
            <a:avLst/>
          </a:prstGeom>
          <a:noFill/>
        </p:spPr>
        <p:txBody>
          <a:bodyPr wrap="square" rtlCol="0">
            <a:spAutoFit/>
          </a:bodyPr>
          <a:lstStyle/>
          <a:p>
            <a:r>
              <a:rPr lang="it-IT" dirty="0"/>
              <a:t>HOME</a:t>
            </a:r>
          </a:p>
        </p:txBody>
      </p:sp>
      <p:sp>
        <p:nvSpPr>
          <p:cNvPr id="24" name="CasellaDiTesto 23">
            <a:extLst>
              <a:ext uri="{FF2B5EF4-FFF2-40B4-BE49-F238E27FC236}">
                <a16:creationId xmlns:a16="http://schemas.microsoft.com/office/drawing/2014/main" id="{96B76ABA-77B0-D14B-8800-0FE49D126322}"/>
              </a:ext>
            </a:extLst>
          </p:cNvPr>
          <p:cNvSpPr txBox="1"/>
          <p:nvPr/>
        </p:nvSpPr>
        <p:spPr>
          <a:xfrm>
            <a:off x="9116568" y="3686033"/>
            <a:ext cx="1049070" cy="369332"/>
          </a:xfrm>
          <a:prstGeom prst="rect">
            <a:avLst/>
          </a:prstGeom>
          <a:noFill/>
        </p:spPr>
        <p:txBody>
          <a:bodyPr wrap="none" rtlCol="0">
            <a:spAutoFit/>
          </a:bodyPr>
          <a:lstStyle/>
          <a:p>
            <a:r>
              <a:rPr lang="it-IT" dirty="0" err="1"/>
              <a:t>meetings</a:t>
            </a:r>
            <a:endParaRPr lang="it-IT" dirty="0"/>
          </a:p>
        </p:txBody>
      </p:sp>
      <p:sp>
        <p:nvSpPr>
          <p:cNvPr id="25" name="CasellaDiTesto 24">
            <a:extLst>
              <a:ext uri="{FF2B5EF4-FFF2-40B4-BE49-F238E27FC236}">
                <a16:creationId xmlns:a16="http://schemas.microsoft.com/office/drawing/2014/main" id="{758C23A7-4CDB-2741-85E2-B0CDA903A01A}"/>
              </a:ext>
            </a:extLst>
          </p:cNvPr>
          <p:cNvSpPr txBox="1"/>
          <p:nvPr/>
        </p:nvSpPr>
        <p:spPr>
          <a:xfrm>
            <a:off x="7849207" y="3251529"/>
            <a:ext cx="1125629" cy="276999"/>
          </a:xfrm>
          <a:prstGeom prst="rect">
            <a:avLst/>
          </a:prstGeom>
          <a:noFill/>
        </p:spPr>
        <p:txBody>
          <a:bodyPr wrap="none" rtlCol="0">
            <a:spAutoFit/>
          </a:bodyPr>
          <a:lstStyle/>
          <a:p>
            <a:r>
              <a:rPr lang="it-IT" sz="1200" dirty="0"/>
              <a:t>User -&gt; session</a:t>
            </a:r>
          </a:p>
        </p:txBody>
      </p:sp>
      <p:cxnSp>
        <p:nvCxnSpPr>
          <p:cNvPr id="26" name="Connettore 2 25">
            <a:extLst>
              <a:ext uri="{FF2B5EF4-FFF2-40B4-BE49-F238E27FC236}">
                <a16:creationId xmlns:a16="http://schemas.microsoft.com/office/drawing/2014/main" id="{B5FA4CA0-BA2F-D148-A5BA-667975E42E84}"/>
              </a:ext>
            </a:extLst>
          </p:cNvPr>
          <p:cNvCxnSpPr>
            <a:cxnSpLocks/>
          </p:cNvCxnSpPr>
          <p:nvPr/>
        </p:nvCxnSpPr>
        <p:spPr>
          <a:xfrm flipH="1">
            <a:off x="6542532" y="3774424"/>
            <a:ext cx="2566" cy="2275760"/>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06572606-F8E6-E544-9600-69DD711079F6}"/>
              </a:ext>
            </a:extLst>
          </p:cNvPr>
          <p:cNvCxnSpPr>
            <a:cxnSpLocks/>
          </p:cNvCxnSpPr>
          <p:nvPr/>
        </p:nvCxnSpPr>
        <p:spPr>
          <a:xfrm flipH="1" flipV="1">
            <a:off x="3743871" y="5358382"/>
            <a:ext cx="2565" cy="71435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Connettore 2 31">
            <a:extLst>
              <a:ext uri="{FF2B5EF4-FFF2-40B4-BE49-F238E27FC236}">
                <a16:creationId xmlns:a16="http://schemas.microsoft.com/office/drawing/2014/main" id="{8C9D80E0-DA12-C147-ADC3-35A9337090A5}"/>
              </a:ext>
            </a:extLst>
          </p:cNvPr>
          <p:cNvCxnSpPr>
            <a:cxnSpLocks/>
          </p:cNvCxnSpPr>
          <p:nvPr/>
        </p:nvCxnSpPr>
        <p:spPr>
          <a:xfrm>
            <a:off x="3746437" y="6072734"/>
            <a:ext cx="2796095" cy="0"/>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sp>
        <p:nvSpPr>
          <p:cNvPr id="36" name="CasellaDiTesto 35">
            <a:extLst>
              <a:ext uri="{FF2B5EF4-FFF2-40B4-BE49-F238E27FC236}">
                <a16:creationId xmlns:a16="http://schemas.microsoft.com/office/drawing/2014/main" id="{A003246C-9825-484C-BD9E-DFF01092CD77}"/>
              </a:ext>
            </a:extLst>
          </p:cNvPr>
          <p:cNvSpPr txBox="1"/>
          <p:nvPr/>
        </p:nvSpPr>
        <p:spPr>
          <a:xfrm>
            <a:off x="3910428" y="5680852"/>
            <a:ext cx="2468112" cy="369332"/>
          </a:xfrm>
          <a:prstGeom prst="rect">
            <a:avLst/>
          </a:prstGeom>
          <a:noFill/>
        </p:spPr>
        <p:txBody>
          <a:bodyPr wrap="none" rtlCol="0">
            <a:spAutoFit/>
          </a:bodyPr>
          <a:lstStyle/>
          <a:p>
            <a:r>
              <a:rPr lang="it-IT" dirty="0" err="1"/>
              <a:t>Wrong</a:t>
            </a:r>
            <a:r>
              <a:rPr lang="it-IT" dirty="0"/>
              <a:t> mail or password</a:t>
            </a:r>
          </a:p>
        </p:txBody>
      </p:sp>
      <p:sp>
        <p:nvSpPr>
          <p:cNvPr id="41" name="Rettangolo con angoli arrotondati 40">
            <a:extLst>
              <a:ext uri="{FF2B5EF4-FFF2-40B4-BE49-F238E27FC236}">
                <a16:creationId xmlns:a16="http://schemas.microsoft.com/office/drawing/2014/main" id="{2CE73929-DA8C-8A46-8ECB-7BED50A7D50A}"/>
              </a:ext>
            </a:extLst>
          </p:cNvPr>
          <p:cNvSpPr/>
          <p:nvPr/>
        </p:nvSpPr>
        <p:spPr>
          <a:xfrm>
            <a:off x="2614254" y="4128231"/>
            <a:ext cx="2029968" cy="658368"/>
          </a:xfrm>
          <a:prstGeom prst="roundRect">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it-IT" dirty="0" err="1"/>
              <a:t>Register</a:t>
            </a:r>
            <a:r>
              <a:rPr lang="it-IT" dirty="0"/>
              <a:t> link</a:t>
            </a:r>
          </a:p>
        </p:txBody>
      </p:sp>
      <p:sp>
        <p:nvSpPr>
          <p:cNvPr id="42" name="Ovale 41">
            <a:extLst>
              <a:ext uri="{FF2B5EF4-FFF2-40B4-BE49-F238E27FC236}">
                <a16:creationId xmlns:a16="http://schemas.microsoft.com/office/drawing/2014/main" id="{C7416B8D-57E5-FA48-B6BB-001E49EEE7B6}"/>
              </a:ext>
            </a:extLst>
          </p:cNvPr>
          <p:cNvSpPr/>
          <p:nvPr/>
        </p:nvSpPr>
        <p:spPr>
          <a:xfrm>
            <a:off x="2807802" y="4640295"/>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3" name="Connettore 2 42">
            <a:extLst>
              <a:ext uri="{FF2B5EF4-FFF2-40B4-BE49-F238E27FC236}">
                <a16:creationId xmlns:a16="http://schemas.microsoft.com/office/drawing/2014/main" id="{A4FAB3FB-9F10-8C43-A87D-F67FE7DA421C}"/>
              </a:ext>
            </a:extLst>
          </p:cNvPr>
          <p:cNvCxnSpPr>
            <a:cxnSpLocks/>
            <a:stCxn id="42" idx="4"/>
          </p:cNvCxnSpPr>
          <p:nvPr/>
        </p:nvCxnSpPr>
        <p:spPr>
          <a:xfrm>
            <a:off x="2949534" y="4932903"/>
            <a:ext cx="0" cy="1117281"/>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44" name="Connettore 2 43">
            <a:extLst>
              <a:ext uri="{FF2B5EF4-FFF2-40B4-BE49-F238E27FC236}">
                <a16:creationId xmlns:a16="http://schemas.microsoft.com/office/drawing/2014/main" id="{A8990A2A-DC1A-B348-8486-FC3A1118E2B8}"/>
              </a:ext>
            </a:extLst>
          </p:cNvPr>
          <p:cNvCxnSpPr>
            <a:cxnSpLocks/>
          </p:cNvCxnSpPr>
          <p:nvPr/>
        </p:nvCxnSpPr>
        <p:spPr>
          <a:xfrm flipH="1">
            <a:off x="1927683" y="6050184"/>
            <a:ext cx="102185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5" name="CasellaDiTesto 44">
            <a:extLst>
              <a:ext uri="{FF2B5EF4-FFF2-40B4-BE49-F238E27FC236}">
                <a16:creationId xmlns:a16="http://schemas.microsoft.com/office/drawing/2014/main" id="{7A826406-42DB-BB47-8C5F-EF4D5606BC49}"/>
              </a:ext>
            </a:extLst>
          </p:cNvPr>
          <p:cNvSpPr txBox="1"/>
          <p:nvPr/>
        </p:nvSpPr>
        <p:spPr>
          <a:xfrm>
            <a:off x="2402360" y="4884200"/>
            <a:ext cx="590226" cy="369332"/>
          </a:xfrm>
          <a:prstGeom prst="rect">
            <a:avLst/>
          </a:prstGeom>
          <a:noFill/>
        </p:spPr>
        <p:txBody>
          <a:bodyPr wrap="none" rtlCol="0">
            <a:spAutoFit/>
          </a:bodyPr>
          <a:lstStyle/>
          <a:p>
            <a:r>
              <a:rPr lang="it-IT" dirty="0"/>
              <a:t>click</a:t>
            </a:r>
          </a:p>
        </p:txBody>
      </p:sp>
      <p:sp>
        <p:nvSpPr>
          <p:cNvPr id="46" name="Rettangolo 45">
            <a:extLst>
              <a:ext uri="{FF2B5EF4-FFF2-40B4-BE49-F238E27FC236}">
                <a16:creationId xmlns:a16="http://schemas.microsoft.com/office/drawing/2014/main" id="{9DE676E3-C525-9B43-8E43-8E1876387B83}"/>
              </a:ext>
            </a:extLst>
          </p:cNvPr>
          <p:cNvSpPr/>
          <p:nvPr/>
        </p:nvSpPr>
        <p:spPr>
          <a:xfrm>
            <a:off x="703304" y="5474234"/>
            <a:ext cx="1181328" cy="11519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47" name="CasellaDiTesto 46">
            <a:extLst>
              <a:ext uri="{FF2B5EF4-FFF2-40B4-BE49-F238E27FC236}">
                <a16:creationId xmlns:a16="http://schemas.microsoft.com/office/drawing/2014/main" id="{37B4F42C-433A-284F-8319-FC6365F8C346}"/>
              </a:ext>
            </a:extLst>
          </p:cNvPr>
          <p:cNvSpPr txBox="1"/>
          <p:nvPr/>
        </p:nvSpPr>
        <p:spPr>
          <a:xfrm>
            <a:off x="755743" y="5727018"/>
            <a:ext cx="1076449" cy="646331"/>
          </a:xfrm>
          <a:prstGeom prst="rect">
            <a:avLst/>
          </a:prstGeom>
          <a:noFill/>
        </p:spPr>
        <p:txBody>
          <a:bodyPr wrap="none" rtlCol="0">
            <a:spAutoFit/>
          </a:bodyPr>
          <a:lstStyle/>
          <a:p>
            <a:pPr algn="ctr"/>
            <a:r>
              <a:rPr lang="it-IT" dirty="0"/>
              <a:t>REGISTER</a:t>
            </a:r>
          </a:p>
          <a:p>
            <a:pPr algn="ctr"/>
            <a:r>
              <a:rPr lang="it-IT" dirty="0"/>
              <a:t>PAGE</a:t>
            </a:r>
          </a:p>
        </p:txBody>
      </p:sp>
    </p:spTree>
    <p:extLst>
      <p:ext uri="{BB962C8B-B14F-4D97-AF65-F5344CB8AC3E}">
        <p14:creationId xmlns:p14="http://schemas.microsoft.com/office/powerpoint/2010/main" val="2488860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B787A0-124D-7B4F-B04D-4449BA55AC96}"/>
              </a:ext>
            </a:extLst>
          </p:cNvPr>
          <p:cNvSpPr>
            <a:spLocks noGrp="1"/>
          </p:cNvSpPr>
          <p:nvPr>
            <p:ph type="title"/>
          </p:nvPr>
        </p:nvSpPr>
        <p:spPr/>
        <p:txBody>
          <a:bodyPr>
            <a:normAutofit fontScale="90000"/>
          </a:bodyPr>
          <a:lstStyle/>
          <a:p>
            <a:r>
              <a:rPr lang="it-IT" dirty="0"/>
              <a:t>Application design (2)</a:t>
            </a:r>
          </a:p>
        </p:txBody>
      </p:sp>
      <p:sp>
        <p:nvSpPr>
          <p:cNvPr id="4" name="Rettangolo 3">
            <a:extLst>
              <a:ext uri="{FF2B5EF4-FFF2-40B4-BE49-F238E27FC236}">
                <a16:creationId xmlns:a16="http://schemas.microsoft.com/office/drawing/2014/main" id="{A7DF5A0C-099F-9B46-84D1-F3C7D5A7E1D9}"/>
              </a:ext>
            </a:extLst>
          </p:cNvPr>
          <p:cNvSpPr/>
          <p:nvPr/>
        </p:nvSpPr>
        <p:spPr>
          <a:xfrm>
            <a:off x="2840736" y="1889466"/>
            <a:ext cx="3157728" cy="3079067"/>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5" name="CasellaDiTesto 4">
            <a:extLst>
              <a:ext uri="{FF2B5EF4-FFF2-40B4-BE49-F238E27FC236}">
                <a16:creationId xmlns:a16="http://schemas.microsoft.com/office/drawing/2014/main" id="{CC182E7B-7CB6-2148-974A-A549D4C2F13E}"/>
              </a:ext>
            </a:extLst>
          </p:cNvPr>
          <p:cNvSpPr txBox="1"/>
          <p:nvPr/>
        </p:nvSpPr>
        <p:spPr>
          <a:xfrm>
            <a:off x="2840736" y="1892593"/>
            <a:ext cx="1620444" cy="369332"/>
          </a:xfrm>
          <a:prstGeom prst="rect">
            <a:avLst/>
          </a:prstGeom>
          <a:noFill/>
        </p:spPr>
        <p:txBody>
          <a:bodyPr wrap="none" rtlCol="0">
            <a:spAutoFit/>
          </a:bodyPr>
          <a:lstStyle/>
          <a:p>
            <a:r>
              <a:rPr lang="it-IT" dirty="0"/>
              <a:t>REGISTER PAGE</a:t>
            </a:r>
          </a:p>
        </p:txBody>
      </p:sp>
      <p:sp>
        <p:nvSpPr>
          <p:cNvPr id="6" name="Rettangolo con angoli arrotondati 5">
            <a:extLst>
              <a:ext uri="{FF2B5EF4-FFF2-40B4-BE49-F238E27FC236}">
                <a16:creationId xmlns:a16="http://schemas.microsoft.com/office/drawing/2014/main" id="{177C038A-DBA1-B049-93C3-A3A7FC852576}"/>
              </a:ext>
            </a:extLst>
          </p:cNvPr>
          <p:cNvSpPr/>
          <p:nvPr/>
        </p:nvSpPr>
        <p:spPr>
          <a:xfrm>
            <a:off x="3018291" y="2267044"/>
            <a:ext cx="2029968" cy="1449019"/>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Register</a:t>
            </a:r>
            <a:r>
              <a:rPr lang="it-IT" dirty="0"/>
              <a:t> </a:t>
            </a:r>
            <a:r>
              <a:rPr lang="it-IT" dirty="0" err="1"/>
              <a:t>form</a:t>
            </a:r>
            <a:endParaRPr lang="it-IT" dirty="0"/>
          </a:p>
          <a:p>
            <a:pPr algn="ctr"/>
            <a:r>
              <a:rPr lang="it-IT" dirty="0"/>
              <a:t>[</a:t>
            </a:r>
            <a:r>
              <a:rPr lang="it-IT" dirty="0" err="1"/>
              <a:t>field</a:t>
            </a:r>
            <a:r>
              <a:rPr lang="it-IT" dirty="0"/>
              <a:t>: email</a:t>
            </a:r>
          </a:p>
          <a:p>
            <a:pPr algn="ctr"/>
            <a:r>
              <a:rPr lang="it-IT" dirty="0" err="1"/>
              <a:t>field</a:t>
            </a:r>
            <a:r>
              <a:rPr lang="it-IT" dirty="0"/>
              <a:t>: password</a:t>
            </a:r>
          </a:p>
          <a:p>
            <a:pPr algn="ctr"/>
            <a:r>
              <a:rPr lang="it-IT" dirty="0" err="1"/>
              <a:t>field</a:t>
            </a:r>
            <a:r>
              <a:rPr lang="it-IT" dirty="0"/>
              <a:t>: password </a:t>
            </a:r>
            <a:r>
              <a:rPr lang="it-IT" dirty="0" err="1"/>
              <a:t>confirm</a:t>
            </a:r>
            <a:r>
              <a:rPr lang="it-IT" dirty="0"/>
              <a:t>]</a:t>
            </a:r>
          </a:p>
        </p:txBody>
      </p:sp>
      <p:sp>
        <p:nvSpPr>
          <p:cNvPr id="7" name="Ovale 6">
            <a:extLst>
              <a:ext uri="{FF2B5EF4-FFF2-40B4-BE49-F238E27FC236}">
                <a16:creationId xmlns:a16="http://schemas.microsoft.com/office/drawing/2014/main" id="{FE308591-5386-9240-B683-FC0AD854E303}"/>
              </a:ext>
            </a:extLst>
          </p:cNvPr>
          <p:cNvSpPr/>
          <p:nvPr/>
        </p:nvSpPr>
        <p:spPr>
          <a:xfrm>
            <a:off x="4906527" y="2413343"/>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Parallelogramma 7">
            <a:extLst>
              <a:ext uri="{FF2B5EF4-FFF2-40B4-BE49-F238E27FC236}">
                <a16:creationId xmlns:a16="http://schemas.microsoft.com/office/drawing/2014/main" id="{5FEA6C5F-1C57-7142-93F7-72269F158C24}"/>
              </a:ext>
            </a:extLst>
          </p:cNvPr>
          <p:cNvSpPr/>
          <p:nvPr/>
        </p:nvSpPr>
        <p:spPr>
          <a:xfrm>
            <a:off x="6715087" y="2238868"/>
            <a:ext cx="1645920" cy="718280"/>
          </a:xfrm>
          <a:prstGeom prst="parallelogram">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Register</a:t>
            </a:r>
            <a:endParaRPr lang="it-IT" dirty="0"/>
          </a:p>
        </p:txBody>
      </p:sp>
      <p:cxnSp>
        <p:nvCxnSpPr>
          <p:cNvPr id="10" name="Connettore 2 9">
            <a:extLst>
              <a:ext uri="{FF2B5EF4-FFF2-40B4-BE49-F238E27FC236}">
                <a16:creationId xmlns:a16="http://schemas.microsoft.com/office/drawing/2014/main" id="{B44D9D1C-D321-D040-9E0A-E41239C6659B}"/>
              </a:ext>
            </a:extLst>
          </p:cNvPr>
          <p:cNvCxnSpPr>
            <a:cxnSpLocks/>
            <a:stCxn id="7" idx="6"/>
          </p:cNvCxnSpPr>
          <p:nvPr/>
        </p:nvCxnSpPr>
        <p:spPr>
          <a:xfrm>
            <a:off x="5189991" y="2559647"/>
            <a:ext cx="16322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CasellaDiTesto 11">
            <a:extLst>
              <a:ext uri="{FF2B5EF4-FFF2-40B4-BE49-F238E27FC236}">
                <a16:creationId xmlns:a16="http://schemas.microsoft.com/office/drawing/2014/main" id="{E728DC7F-7359-8743-8772-76E200595BD5}"/>
              </a:ext>
            </a:extLst>
          </p:cNvPr>
          <p:cNvSpPr txBox="1"/>
          <p:nvPr/>
        </p:nvSpPr>
        <p:spPr>
          <a:xfrm>
            <a:off x="5125510" y="2228676"/>
            <a:ext cx="832279" cy="369332"/>
          </a:xfrm>
          <a:prstGeom prst="rect">
            <a:avLst/>
          </a:prstGeom>
          <a:noFill/>
        </p:spPr>
        <p:txBody>
          <a:bodyPr wrap="none" rtlCol="0">
            <a:spAutoFit/>
          </a:bodyPr>
          <a:lstStyle/>
          <a:p>
            <a:r>
              <a:rPr lang="it-IT" dirty="0" err="1"/>
              <a:t>submit</a:t>
            </a:r>
            <a:endParaRPr lang="it-IT" dirty="0"/>
          </a:p>
        </p:txBody>
      </p:sp>
      <p:sp>
        <p:nvSpPr>
          <p:cNvPr id="13" name="CasellaDiTesto 12">
            <a:extLst>
              <a:ext uri="{FF2B5EF4-FFF2-40B4-BE49-F238E27FC236}">
                <a16:creationId xmlns:a16="http://schemas.microsoft.com/office/drawing/2014/main" id="{335E2895-B1E5-2645-9738-3C45E75FC438}"/>
              </a:ext>
            </a:extLst>
          </p:cNvPr>
          <p:cNvSpPr txBox="1"/>
          <p:nvPr/>
        </p:nvSpPr>
        <p:spPr>
          <a:xfrm>
            <a:off x="6128008" y="1525870"/>
            <a:ext cx="3489994" cy="369332"/>
          </a:xfrm>
          <a:prstGeom prst="rect">
            <a:avLst/>
          </a:prstGeom>
          <a:noFill/>
        </p:spPr>
        <p:txBody>
          <a:bodyPr wrap="none" rtlCol="0">
            <a:spAutoFit/>
          </a:bodyPr>
          <a:lstStyle/>
          <a:p>
            <a:r>
              <a:rPr lang="it-IT" dirty="0"/>
              <a:t>email, password, password </a:t>
            </a:r>
            <a:r>
              <a:rPr lang="it-IT" dirty="0" err="1"/>
              <a:t>confirm</a:t>
            </a:r>
            <a:endParaRPr lang="it-IT" dirty="0"/>
          </a:p>
        </p:txBody>
      </p:sp>
      <p:cxnSp>
        <p:nvCxnSpPr>
          <p:cNvPr id="15" name="Connettore 1 14">
            <a:extLst>
              <a:ext uri="{FF2B5EF4-FFF2-40B4-BE49-F238E27FC236}">
                <a16:creationId xmlns:a16="http://schemas.microsoft.com/office/drawing/2014/main" id="{7BBA708B-68CF-8F42-84A5-AB2B93BB64E9}"/>
              </a:ext>
            </a:extLst>
          </p:cNvPr>
          <p:cNvCxnSpPr>
            <a:cxnSpLocks/>
          </p:cNvCxnSpPr>
          <p:nvPr/>
        </p:nvCxnSpPr>
        <p:spPr>
          <a:xfrm flipH="1">
            <a:off x="6128008" y="1886324"/>
            <a:ext cx="1616974" cy="684704"/>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FCF9D17D-9493-A740-863C-71F59D9FBD90}"/>
              </a:ext>
            </a:extLst>
          </p:cNvPr>
          <p:cNvSpPr/>
          <p:nvPr/>
        </p:nvSpPr>
        <p:spPr>
          <a:xfrm>
            <a:off x="7388352" y="2840263"/>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6" name="Connettore 2 25">
            <a:extLst>
              <a:ext uri="{FF2B5EF4-FFF2-40B4-BE49-F238E27FC236}">
                <a16:creationId xmlns:a16="http://schemas.microsoft.com/office/drawing/2014/main" id="{B5FA4CA0-BA2F-D148-A5BA-667975E42E84}"/>
              </a:ext>
            </a:extLst>
          </p:cNvPr>
          <p:cNvCxnSpPr>
            <a:cxnSpLocks/>
            <a:stCxn id="16" idx="4"/>
          </p:cNvCxnSpPr>
          <p:nvPr/>
        </p:nvCxnSpPr>
        <p:spPr>
          <a:xfrm>
            <a:off x="7530084" y="3132871"/>
            <a:ext cx="0" cy="2948966"/>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06572606-F8E6-E544-9600-69DD711079F6}"/>
              </a:ext>
            </a:extLst>
          </p:cNvPr>
          <p:cNvCxnSpPr>
            <a:cxnSpLocks/>
          </p:cNvCxnSpPr>
          <p:nvPr/>
        </p:nvCxnSpPr>
        <p:spPr>
          <a:xfrm flipV="1">
            <a:off x="4029901" y="4968533"/>
            <a:ext cx="0" cy="11050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Connettore 2 31">
            <a:extLst>
              <a:ext uri="{FF2B5EF4-FFF2-40B4-BE49-F238E27FC236}">
                <a16:creationId xmlns:a16="http://schemas.microsoft.com/office/drawing/2014/main" id="{8C9D80E0-DA12-C147-ADC3-35A9337090A5}"/>
              </a:ext>
            </a:extLst>
          </p:cNvPr>
          <p:cNvCxnSpPr>
            <a:cxnSpLocks/>
          </p:cNvCxnSpPr>
          <p:nvPr/>
        </p:nvCxnSpPr>
        <p:spPr>
          <a:xfrm>
            <a:off x="4029901" y="6073558"/>
            <a:ext cx="3500183" cy="0"/>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sp>
        <p:nvSpPr>
          <p:cNvPr id="36" name="CasellaDiTesto 35">
            <a:extLst>
              <a:ext uri="{FF2B5EF4-FFF2-40B4-BE49-F238E27FC236}">
                <a16:creationId xmlns:a16="http://schemas.microsoft.com/office/drawing/2014/main" id="{A003246C-9825-484C-BD9E-DFF01092CD77}"/>
              </a:ext>
            </a:extLst>
          </p:cNvPr>
          <p:cNvSpPr txBox="1"/>
          <p:nvPr/>
        </p:nvSpPr>
        <p:spPr>
          <a:xfrm>
            <a:off x="4692962" y="5712505"/>
            <a:ext cx="1891415" cy="369332"/>
          </a:xfrm>
          <a:prstGeom prst="rect">
            <a:avLst/>
          </a:prstGeom>
          <a:noFill/>
        </p:spPr>
        <p:txBody>
          <a:bodyPr wrap="none" rtlCol="0">
            <a:spAutoFit/>
          </a:bodyPr>
          <a:lstStyle/>
          <a:p>
            <a:r>
              <a:rPr lang="it-IT" dirty="0" err="1"/>
              <a:t>Registration</a:t>
            </a:r>
            <a:r>
              <a:rPr lang="it-IT" dirty="0"/>
              <a:t> </a:t>
            </a:r>
            <a:r>
              <a:rPr lang="it-IT" dirty="0" err="1"/>
              <a:t>result</a:t>
            </a:r>
            <a:endParaRPr lang="it-IT" dirty="0"/>
          </a:p>
        </p:txBody>
      </p:sp>
      <p:sp>
        <p:nvSpPr>
          <p:cNvPr id="19" name="Rettangolo con angoli arrotondati 18">
            <a:extLst>
              <a:ext uri="{FF2B5EF4-FFF2-40B4-BE49-F238E27FC236}">
                <a16:creationId xmlns:a16="http://schemas.microsoft.com/office/drawing/2014/main" id="{7F08D830-CAE7-5B47-A4EC-6CA8D051B334}"/>
              </a:ext>
            </a:extLst>
          </p:cNvPr>
          <p:cNvSpPr/>
          <p:nvPr/>
        </p:nvSpPr>
        <p:spPr>
          <a:xfrm>
            <a:off x="3018291" y="3891935"/>
            <a:ext cx="2029968" cy="658368"/>
          </a:xfrm>
          <a:prstGeom prst="roundRect">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it-IT" dirty="0"/>
              <a:t>Login link</a:t>
            </a:r>
          </a:p>
        </p:txBody>
      </p:sp>
      <p:sp>
        <p:nvSpPr>
          <p:cNvPr id="29" name="Ovale 28">
            <a:extLst>
              <a:ext uri="{FF2B5EF4-FFF2-40B4-BE49-F238E27FC236}">
                <a16:creationId xmlns:a16="http://schemas.microsoft.com/office/drawing/2014/main" id="{BD227B85-BEF2-9F44-9220-6DC24D4B8D23}"/>
              </a:ext>
            </a:extLst>
          </p:cNvPr>
          <p:cNvSpPr/>
          <p:nvPr/>
        </p:nvSpPr>
        <p:spPr>
          <a:xfrm>
            <a:off x="3211839" y="4403999"/>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0" name="Connettore 2 29">
            <a:extLst>
              <a:ext uri="{FF2B5EF4-FFF2-40B4-BE49-F238E27FC236}">
                <a16:creationId xmlns:a16="http://schemas.microsoft.com/office/drawing/2014/main" id="{6477A445-3226-6047-950B-18BDACF4F858}"/>
              </a:ext>
            </a:extLst>
          </p:cNvPr>
          <p:cNvCxnSpPr>
            <a:cxnSpLocks/>
            <a:stCxn id="29" idx="4"/>
          </p:cNvCxnSpPr>
          <p:nvPr/>
        </p:nvCxnSpPr>
        <p:spPr>
          <a:xfrm>
            <a:off x="3353571" y="4696607"/>
            <a:ext cx="0" cy="1117281"/>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33" name="Connettore 2 32">
            <a:extLst>
              <a:ext uri="{FF2B5EF4-FFF2-40B4-BE49-F238E27FC236}">
                <a16:creationId xmlns:a16="http://schemas.microsoft.com/office/drawing/2014/main" id="{4DDF8044-5142-6540-B827-BC876D95CAF2}"/>
              </a:ext>
            </a:extLst>
          </p:cNvPr>
          <p:cNvCxnSpPr>
            <a:cxnSpLocks/>
          </p:cNvCxnSpPr>
          <p:nvPr/>
        </p:nvCxnSpPr>
        <p:spPr>
          <a:xfrm flipH="1">
            <a:off x="2331720" y="5813888"/>
            <a:ext cx="102185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CasellaDiTesto 34">
            <a:extLst>
              <a:ext uri="{FF2B5EF4-FFF2-40B4-BE49-F238E27FC236}">
                <a16:creationId xmlns:a16="http://schemas.microsoft.com/office/drawing/2014/main" id="{17664ADE-7A3F-1E46-BE34-EF37B3B511F6}"/>
              </a:ext>
            </a:extLst>
          </p:cNvPr>
          <p:cNvSpPr txBox="1"/>
          <p:nvPr/>
        </p:nvSpPr>
        <p:spPr>
          <a:xfrm>
            <a:off x="2806397" y="4647904"/>
            <a:ext cx="590226" cy="369332"/>
          </a:xfrm>
          <a:prstGeom prst="rect">
            <a:avLst/>
          </a:prstGeom>
          <a:noFill/>
        </p:spPr>
        <p:txBody>
          <a:bodyPr wrap="none" rtlCol="0">
            <a:spAutoFit/>
          </a:bodyPr>
          <a:lstStyle/>
          <a:p>
            <a:r>
              <a:rPr lang="it-IT" dirty="0"/>
              <a:t>click</a:t>
            </a:r>
          </a:p>
        </p:txBody>
      </p:sp>
      <p:sp>
        <p:nvSpPr>
          <p:cNvPr id="37" name="Rettangolo 36">
            <a:extLst>
              <a:ext uri="{FF2B5EF4-FFF2-40B4-BE49-F238E27FC236}">
                <a16:creationId xmlns:a16="http://schemas.microsoft.com/office/drawing/2014/main" id="{E62493BA-EB8A-A24D-92D0-18D0A8516B7D}"/>
              </a:ext>
            </a:extLst>
          </p:cNvPr>
          <p:cNvSpPr/>
          <p:nvPr/>
        </p:nvSpPr>
        <p:spPr>
          <a:xfrm>
            <a:off x="1107341" y="5237938"/>
            <a:ext cx="1181328" cy="11519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38" name="CasellaDiTesto 37">
            <a:extLst>
              <a:ext uri="{FF2B5EF4-FFF2-40B4-BE49-F238E27FC236}">
                <a16:creationId xmlns:a16="http://schemas.microsoft.com/office/drawing/2014/main" id="{B9FC71BB-6862-3E45-8C11-4FD2A3F6EF12}"/>
              </a:ext>
            </a:extLst>
          </p:cNvPr>
          <p:cNvSpPr txBox="1"/>
          <p:nvPr/>
        </p:nvSpPr>
        <p:spPr>
          <a:xfrm>
            <a:off x="1279009" y="5490722"/>
            <a:ext cx="782330" cy="646331"/>
          </a:xfrm>
          <a:prstGeom prst="rect">
            <a:avLst/>
          </a:prstGeom>
          <a:noFill/>
        </p:spPr>
        <p:txBody>
          <a:bodyPr wrap="none" rtlCol="0">
            <a:spAutoFit/>
          </a:bodyPr>
          <a:lstStyle/>
          <a:p>
            <a:pPr algn="ctr"/>
            <a:r>
              <a:rPr lang="it-IT" dirty="0"/>
              <a:t>LOGIN</a:t>
            </a:r>
          </a:p>
          <a:p>
            <a:pPr algn="ctr"/>
            <a:r>
              <a:rPr lang="it-IT" dirty="0"/>
              <a:t>PAGE</a:t>
            </a:r>
          </a:p>
        </p:txBody>
      </p:sp>
    </p:spTree>
    <p:extLst>
      <p:ext uri="{BB962C8B-B14F-4D97-AF65-F5344CB8AC3E}">
        <p14:creationId xmlns:p14="http://schemas.microsoft.com/office/powerpoint/2010/main" val="316495742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2323</Words>
  <Application>Microsoft Macintosh PowerPoint</Application>
  <PresentationFormat>Widescreen</PresentationFormat>
  <Paragraphs>292</Paragraphs>
  <Slides>18</Slides>
  <Notes>8</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18</vt:i4>
      </vt:variant>
    </vt:vector>
  </HeadingPairs>
  <TitlesOfParts>
    <vt:vector size="22" baseType="lpstr">
      <vt:lpstr>Arial</vt:lpstr>
      <vt:lpstr>Calibri</vt:lpstr>
      <vt:lpstr>Calibri Light</vt:lpstr>
      <vt:lpstr>Tema di Office</vt:lpstr>
      <vt:lpstr>Gestione di Riunioni Versione architettura client-server</vt:lpstr>
      <vt:lpstr>Gestione riunioni online</vt:lpstr>
      <vt:lpstr>Analisi dei dati</vt:lpstr>
      <vt:lpstr>Database</vt:lpstr>
      <vt:lpstr>Database schema</vt:lpstr>
      <vt:lpstr>Analisi dei requisiti</vt:lpstr>
      <vt:lpstr>Completamento specifiche</vt:lpstr>
      <vt:lpstr>Application design (1)</vt:lpstr>
      <vt:lpstr>Application design (2)</vt:lpstr>
      <vt:lpstr>Application design (3)</vt:lpstr>
      <vt:lpstr>Eventi &amp; Azioni (1) </vt:lpstr>
      <vt:lpstr>Eventi &amp; Azioni (2) - Precisazioni</vt:lpstr>
      <vt:lpstr>Controller &amp; Event handler</vt:lpstr>
      <vt:lpstr>Server side DAO &amp; Model Objects</vt:lpstr>
      <vt:lpstr>Client side View &amp; View components</vt:lpstr>
      <vt:lpstr>Client side View &amp; View components</vt:lpstr>
      <vt:lpstr>Evento: Login</vt:lpstr>
      <vt:lpstr>Evento: Logout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Gestione di Riunioni Versione architettura client-server</dc:title>
  <dc:creator>Matteo Visotto</dc:creator>
  <cp:lastModifiedBy>Matteo Visotto</cp:lastModifiedBy>
  <cp:revision>19</cp:revision>
  <dcterms:created xsi:type="dcterms:W3CDTF">2020-06-19T13:14:34Z</dcterms:created>
  <dcterms:modified xsi:type="dcterms:W3CDTF">2020-06-19T16:28:47Z</dcterms:modified>
</cp:coreProperties>
</file>