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3"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0DB"/>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le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p:restoredTop sz="94731"/>
  </p:normalViewPr>
  <p:slideViewPr>
    <p:cSldViewPr snapToGrid="0" snapToObjects="1">
      <p:cViewPr varScale="1">
        <p:scale>
          <a:sx n="144" d="100"/>
          <a:sy n="144" d="100"/>
        </p:scale>
        <p:origin x="21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684B9-ADD7-C348-A339-CF235DDC735C}" type="datetimeFigureOut">
              <a:rPr lang="it-IT" smtClean="0"/>
              <a:t>20/06/20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94FE8-C3A5-1D49-9777-C117519B47D9}" type="slidenum">
              <a:rPr lang="it-IT" smtClean="0"/>
              <a:t>‹N›</a:t>
            </a:fld>
            <a:endParaRPr lang="it-IT"/>
          </a:p>
        </p:txBody>
      </p:sp>
    </p:spTree>
    <p:extLst>
      <p:ext uri="{BB962C8B-B14F-4D97-AF65-F5344CB8AC3E}">
        <p14:creationId xmlns:p14="http://schemas.microsoft.com/office/powerpoint/2010/main" val="327761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3</a:t>
            </a:fld>
            <a:endParaRPr lang="it-IT"/>
          </a:p>
        </p:txBody>
      </p:sp>
    </p:spTree>
    <p:extLst>
      <p:ext uri="{BB962C8B-B14F-4D97-AF65-F5344CB8AC3E}">
        <p14:creationId xmlns:p14="http://schemas.microsoft.com/office/powerpoint/2010/main" val="210307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4</a:t>
            </a:fld>
            <a:endParaRPr lang="it-IT"/>
          </a:p>
        </p:txBody>
      </p:sp>
    </p:spTree>
    <p:extLst>
      <p:ext uri="{BB962C8B-B14F-4D97-AF65-F5344CB8AC3E}">
        <p14:creationId xmlns:p14="http://schemas.microsoft.com/office/powerpoint/2010/main" val="1996737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8</a:t>
            </a:fld>
            <a:endParaRPr lang="it-IT"/>
          </a:p>
        </p:txBody>
      </p:sp>
    </p:spTree>
    <p:extLst>
      <p:ext uri="{BB962C8B-B14F-4D97-AF65-F5344CB8AC3E}">
        <p14:creationId xmlns:p14="http://schemas.microsoft.com/office/powerpoint/2010/main" val="251240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9</a:t>
            </a:fld>
            <a:endParaRPr lang="it-IT"/>
          </a:p>
        </p:txBody>
      </p:sp>
    </p:spTree>
    <p:extLst>
      <p:ext uri="{BB962C8B-B14F-4D97-AF65-F5344CB8AC3E}">
        <p14:creationId xmlns:p14="http://schemas.microsoft.com/office/powerpoint/2010/main" val="402547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10</a:t>
            </a:fld>
            <a:endParaRPr lang="it-IT"/>
          </a:p>
        </p:txBody>
      </p:sp>
    </p:spTree>
    <p:extLst>
      <p:ext uri="{BB962C8B-B14F-4D97-AF65-F5344CB8AC3E}">
        <p14:creationId xmlns:p14="http://schemas.microsoft.com/office/powerpoint/2010/main" val="2466938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11</a:t>
            </a:fld>
            <a:endParaRPr lang="it-IT"/>
          </a:p>
        </p:txBody>
      </p:sp>
    </p:spTree>
    <p:extLst>
      <p:ext uri="{BB962C8B-B14F-4D97-AF65-F5344CB8AC3E}">
        <p14:creationId xmlns:p14="http://schemas.microsoft.com/office/powerpoint/2010/main" val="1112419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13</a:t>
            </a:fld>
            <a:endParaRPr lang="it-IT"/>
          </a:p>
        </p:txBody>
      </p:sp>
    </p:spTree>
    <p:extLst>
      <p:ext uri="{BB962C8B-B14F-4D97-AF65-F5344CB8AC3E}">
        <p14:creationId xmlns:p14="http://schemas.microsoft.com/office/powerpoint/2010/main" val="4571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17</a:t>
            </a:fld>
            <a:endParaRPr lang="it-IT"/>
          </a:p>
        </p:txBody>
      </p:sp>
    </p:spTree>
    <p:extLst>
      <p:ext uri="{BB962C8B-B14F-4D97-AF65-F5344CB8AC3E}">
        <p14:creationId xmlns:p14="http://schemas.microsoft.com/office/powerpoint/2010/main" val="3102052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F1494FE8-C3A5-1D49-9777-C117519B47D9}" type="slidenum">
              <a:rPr lang="it-IT" smtClean="0"/>
              <a:t>20</a:t>
            </a:fld>
            <a:endParaRPr lang="it-IT"/>
          </a:p>
        </p:txBody>
      </p:sp>
    </p:spTree>
    <p:extLst>
      <p:ext uri="{BB962C8B-B14F-4D97-AF65-F5344CB8AC3E}">
        <p14:creationId xmlns:p14="http://schemas.microsoft.com/office/powerpoint/2010/main" val="286797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4CFD342-E72E-8344-9C65-A262D4B5B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38BC3C3-EC7B-B24A-98B0-7475917AC26F}"/>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C6E38FCB-7488-8C4F-938C-AC1B757B3B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2161D49-83E9-9E46-8948-81924037D4B0}"/>
              </a:ext>
            </a:extLst>
          </p:cNvPr>
          <p:cNvSpPr>
            <a:spLocks noGrp="1"/>
          </p:cNvSpPr>
          <p:nvPr>
            <p:ph type="sldNum" sz="quarter" idx="12"/>
          </p:nvPr>
        </p:nvSpPr>
        <p:spPr/>
        <p:txBody>
          <a:bodyPr/>
          <a:lstStyle/>
          <a:p>
            <a:fld id="{8EF2499D-F002-C04D-864E-3A60D86B1379}" type="slidenum">
              <a:rPr lang="it-IT" smtClean="0"/>
              <a:t>‹N›</a:t>
            </a:fld>
            <a:endParaRPr lang="it-IT"/>
          </a:p>
        </p:txBody>
      </p:sp>
      <p:sp>
        <p:nvSpPr>
          <p:cNvPr id="7" name="Titolo 6">
            <a:extLst>
              <a:ext uri="{FF2B5EF4-FFF2-40B4-BE49-F238E27FC236}">
                <a16:creationId xmlns:a16="http://schemas.microsoft.com/office/drawing/2014/main" id="{000E9E8D-6F8A-0543-AFC5-2D63ACEEB83F}"/>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319300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67D64-6765-CB45-85AC-93F46BF1C3A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0D8AF00-8D8C-3045-BCC8-7BD2B091FA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3338AF9-F666-BA40-BC68-85E4A2528F6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8C27630C-057D-BE40-A1FC-3EB968AFF5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84D2EA-0514-F64C-9246-9304D1950F6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6652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D2AEA97-7AD2-AD4F-9D10-810F0564C2F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504850-0C5D-674B-9D88-28E9C7F4C18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0D427A-09E0-8548-BAEF-4BC7F606655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5974CA7-68B9-DE4B-8A8C-F6E71D36EFA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99BBF9-22A9-B740-B87C-49105CBC4E56}"/>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4248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843CAE-36A1-1142-AFBC-4876636E43A5}"/>
              </a:ext>
            </a:extLst>
          </p:cNvPr>
          <p:cNvSpPr>
            <a:spLocks noGrp="1"/>
          </p:cNvSpPr>
          <p:nvPr>
            <p:ph type="title"/>
          </p:nvPr>
        </p:nvSpPr>
        <p:spPr>
          <a:xfrm>
            <a:off x="2352584" y="107348"/>
            <a:ext cx="9721048" cy="681037"/>
          </a:xfrm>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442E4378-D47E-9D4D-8AC4-E51B5005107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08F253-3D1A-F846-8072-9BC8822E4BB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6A2CBDCB-F8A2-2D4D-8B28-78D8165234F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C21ADA-9B5A-7C4E-9B58-F668FD7B1533}"/>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1622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A7108-32A1-4140-9B2A-B96089AFD7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BF6D90-920F-6F4B-B28B-10CACBC33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E5E447C-7F57-114B-9530-53B6A5B653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0BA5CAE-4438-5745-82D9-A125B713E8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45F0CB-B63F-A449-98DD-E38C3FDECBA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379085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95E449-24AF-2949-A9FA-47B71A750CC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5B728F-B8D2-3844-848E-BEDFAC765BD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3F1192D-215A-7D44-AA01-BEEFE98EFE5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E0F5F7C-6E13-B74F-BA1A-2A6D6B1634F1}"/>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0596DF0-E111-6346-901B-F616360EFA8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971E1D6-2478-CA48-A097-EC565D67FDF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15386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F1CE89-90BD-504F-8E69-5B14E04CE58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E34080-7C80-3F42-B4EE-3FC65B888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DF54688-CBDC-9845-9CAE-B8868D3ACD7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B9EC80E-0E72-1045-98A7-F3AF97FCF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B9C30D1-822B-474C-98C1-B428ADD9B7B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BB60692-7AF5-5A49-90B4-37DABBA8ADE9}"/>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8" name="Segnaposto piè di pagina 7">
            <a:extLst>
              <a:ext uri="{FF2B5EF4-FFF2-40B4-BE49-F238E27FC236}">
                <a16:creationId xmlns:a16="http://schemas.microsoft.com/office/drawing/2014/main" id="{55475C4A-B935-0549-9019-D084CB56EF4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AB29050-66E6-134B-9836-EFB1D93ED3B5}"/>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82853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80B80-CAE0-2049-BB3D-92C6BF8B7B7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18851E4-CB0A-9845-A372-235C7725F915}"/>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4" name="Segnaposto piè di pagina 3">
            <a:extLst>
              <a:ext uri="{FF2B5EF4-FFF2-40B4-BE49-F238E27FC236}">
                <a16:creationId xmlns:a16="http://schemas.microsoft.com/office/drawing/2014/main" id="{A933B027-DDEB-FE49-BBEB-EF861FDB12A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1C84F3E-6EB1-FA45-910E-A12E8DC68C1D}"/>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19253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E5040AC-1278-2B45-8B2B-4582508F8A4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3" name="Segnaposto piè di pagina 2">
            <a:extLst>
              <a:ext uri="{FF2B5EF4-FFF2-40B4-BE49-F238E27FC236}">
                <a16:creationId xmlns:a16="http://schemas.microsoft.com/office/drawing/2014/main" id="{71618556-5017-2F4F-A78F-22DE3BDB4E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46868AF-7028-674E-8823-788A1991488E}"/>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8890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AA447-D25C-6C44-8AAA-44A8E7C02B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B22E10E-7977-684A-B7A6-4429DB28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7FF119D-20B9-164F-BD27-AFF6D2834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937F3E-1B4A-DB43-90A7-2FA606249DF4}"/>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25CB5BEF-521B-BE4F-8669-D40AA75491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9F327FC-4E35-1440-9FFF-BB34F9704D82}"/>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82976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F36B5-DF11-D047-A39C-2DF39C9D65A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DDBCBC3-4993-6949-B178-9373BFD60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F54B201-B029-8A46-A51B-D3149774C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434EC6-1FE1-EB44-BB6C-066886231DB2}"/>
              </a:ext>
            </a:extLst>
          </p:cNvPr>
          <p:cNvSpPr>
            <a:spLocks noGrp="1"/>
          </p:cNvSpPr>
          <p:nvPr>
            <p:ph type="dt" sz="half" idx="10"/>
          </p:nvPr>
        </p:nvSpPr>
        <p:spPr/>
        <p:txBody>
          <a:bodyPr/>
          <a:lstStyle/>
          <a:p>
            <a:fld id="{2A12A1A8-2FB2-0043-B871-82F83EC72A7D}" type="datetimeFigureOut">
              <a:rPr lang="it-IT" smtClean="0"/>
              <a:t>20/06/20</a:t>
            </a:fld>
            <a:endParaRPr lang="it-IT"/>
          </a:p>
        </p:txBody>
      </p:sp>
      <p:sp>
        <p:nvSpPr>
          <p:cNvPr id="6" name="Segnaposto piè di pagina 5">
            <a:extLst>
              <a:ext uri="{FF2B5EF4-FFF2-40B4-BE49-F238E27FC236}">
                <a16:creationId xmlns:a16="http://schemas.microsoft.com/office/drawing/2014/main" id="{3D8D3CA4-3BC3-B14C-B503-C598EFF9AAE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9F5CE53-C0CD-BB41-9A10-4BB53D581384}"/>
              </a:ext>
            </a:extLst>
          </p:cNvPr>
          <p:cNvSpPr>
            <a:spLocks noGrp="1"/>
          </p:cNvSpPr>
          <p:nvPr>
            <p:ph type="sldNum" sz="quarter" idx="12"/>
          </p:nvPr>
        </p:nvSpPr>
        <p:spPr/>
        <p:txBody>
          <a:bodyPr/>
          <a:lstStyle/>
          <a:p>
            <a:fld id="{8EF2499D-F002-C04D-864E-3A60D86B1379}" type="slidenum">
              <a:rPr lang="it-IT" smtClean="0"/>
              <a:t>‹N›</a:t>
            </a:fld>
            <a:endParaRPr lang="it-IT"/>
          </a:p>
        </p:txBody>
      </p:sp>
    </p:spTree>
    <p:extLst>
      <p:ext uri="{BB962C8B-B14F-4D97-AF65-F5344CB8AC3E}">
        <p14:creationId xmlns:p14="http://schemas.microsoft.com/office/powerpoint/2010/main" val="2509307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23932F2-9AE5-4A46-9DA4-575F21A1D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BF097B5-3AD7-5E43-A5D6-46D8B46F3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E2A2DA-7140-0948-BDCF-B597774E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2A1A8-2FB2-0043-B871-82F83EC72A7D}" type="datetimeFigureOut">
              <a:rPr lang="it-IT" smtClean="0"/>
              <a:t>20/06/20</a:t>
            </a:fld>
            <a:endParaRPr lang="it-IT"/>
          </a:p>
        </p:txBody>
      </p:sp>
      <p:sp>
        <p:nvSpPr>
          <p:cNvPr id="5" name="Segnaposto piè di pagina 4">
            <a:extLst>
              <a:ext uri="{FF2B5EF4-FFF2-40B4-BE49-F238E27FC236}">
                <a16:creationId xmlns:a16="http://schemas.microsoft.com/office/drawing/2014/main" id="{23596CAC-D0A5-0F49-8A33-70208C7C8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66F53163-0ADA-894E-B497-983232F4E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2499D-F002-C04D-864E-3A60D86B1379}" type="slidenum">
              <a:rPr lang="it-IT" smtClean="0"/>
              <a:t>‹N›</a:t>
            </a:fld>
            <a:endParaRPr lang="it-IT"/>
          </a:p>
        </p:txBody>
      </p:sp>
      <p:sp>
        <p:nvSpPr>
          <p:cNvPr id="7" name="Rettangolo con angoli arrotondati 6">
            <a:extLst>
              <a:ext uri="{FF2B5EF4-FFF2-40B4-BE49-F238E27FC236}">
                <a16:creationId xmlns:a16="http://schemas.microsoft.com/office/drawing/2014/main" id="{03163FB0-3D47-3C4F-A89A-02620CEBBDEA}"/>
              </a:ext>
            </a:extLst>
          </p:cNvPr>
          <p:cNvSpPr/>
          <p:nvPr userDrawn="1"/>
        </p:nvSpPr>
        <p:spPr>
          <a:xfrm>
            <a:off x="103573" y="113783"/>
            <a:ext cx="11984854" cy="656948"/>
          </a:xfrm>
          <a:prstGeom prst="round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F7802BFA-7185-E24B-986F-02C0B13153B0}"/>
              </a:ext>
            </a:extLst>
          </p:cNvPr>
          <p:cNvSpPr/>
          <p:nvPr userDrawn="1"/>
        </p:nvSpPr>
        <p:spPr>
          <a:xfrm>
            <a:off x="94048" y="109329"/>
            <a:ext cx="2015231" cy="720718"/>
          </a:xfrm>
          <a:prstGeom prst="roundRect">
            <a:avLst/>
          </a:prstGeom>
          <a:solidFill>
            <a:srgbClr val="2F9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Gestione riunioni</a:t>
            </a:r>
          </a:p>
        </p:txBody>
      </p:sp>
    </p:spTree>
    <p:extLst>
      <p:ext uri="{BB962C8B-B14F-4D97-AF65-F5344CB8AC3E}">
        <p14:creationId xmlns:p14="http://schemas.microsoft.com/office/powerpoint/2010/main" val="249407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14E7B-28CC-4249-AF12-E33BF20DD1D7}"/>
              </a:ext>
            </a:extLst>
          </p:cNvPr>
          <p:cNvSpPr>
            <a:spLocks noGrp="1"/>
          </p:cNvSpPr>
          <p:nvPr>
            <p:ph type="ctrTitle"/>
          </p:nvPr>
        </p:nvSpPr>
        <p:spPr>
          <a:xfrm>
            <a:off x="1524000" y="1122363"/>
            <a:ext cx="9144000" cy="2387600"/>
          </a:xfrm>
        </p:spPr>
        <p:txBody>
          <a:bodyPr>
            <a:normAutofit/>
          </a:bodyPr>
          <a:lstStyle/>
          <a:p>
            <a:pPr algn="ctr"/>
            <a:r>
              <a:rPr lang="it-IT" sz="5400" dirty="0"/>
              <a:t>Gestione di Riunioni</a:t>
            </a:r>
            <a:br>
              <a:rPr lang="it-IT" dirty="0"/>
            </a:br>
            <a:r>
              <a:rPr lang="it-IT" sz="4000" dirty="0"/>
              <a:t>Versione architettura </a:t>
            </a:r>
            <a:r>
              <a:rPr lang="it-IT" sz="4000" dirty="0" err="1"/>
              <a:t>client-server</a:t>
            </a:r>
            <a:endParaRPr lang="it-IT" dirty="0"/>
          </a:p>
        </p:txBody>
      </p:sp>
      <p:sp>
        <p:nvSpPr>
          <p:cNvPr id="3" name="Sottotitolo 2">
            <a:extLst>
              <a:ext uri="{FF2B5EF4-FFF2-40B4-BE49-F238E27FC236}">
                <a16:creationId xmlns:a16="http://schemas.microsoft.com/office/drawing/2014/main" id="{369EE833-E666-6948-8721-A9C3979CD1B8}"/>
              </a:ext>
            </a:extLst>
          </p:cNvPr>
          <p:cNvSpPr>
            <a:spLocks noGrp="1"/>
          </p:cNvSpPr>
          <p:nvPr>
            <p:ph type="subTitle" idx="1"/>
          </p:nvPr>
        </p:nvSpPr>
        <p:spPr/>
        <p:txBody>
          <a:bodyPr/>
          <a:lstStyle/>
          <a:p>
            <a:r>
              <a:rPr lang="it-IT" dirty="0"/>
              <a:t>Esame Tecnologie Informatiche per il WEB</a:t>
            </a:r>
          </a:p>
          <a:p>
            <a:r>
              <a:rPr lang="it-IT" dirty="0"/>
              <a:t>Svolto da: Silvia Maria Talenti, Alessandro Villa, Matteo Visotto</a:t>
            </a:r>
          </a:p>
        </p:txBody>
      </p:sp>
    </p:spTree>
    <p:extLst>
      <p:ext uri="{BB962C8B-B14F-4D97-AF65-F5344CB8AC3E}">
        <p14:creationId xmlns:p14="http://schemas.microsoft.com/office/powerpoint/2010/main" val="312937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(3)</a:t>
            </a:r>
          </a:p>
        </p:txBody>
      </p:sp>
      <p:sp>
        <p:nvSpPr>
          <p:cNvPr id="4" name="Rettangolo 3">
            <a:extLst>
              <a:ext uri="{FF2B5EF4-FFF2-40B4-BE49-F238E27FC236}">
                <a16:creationId xmlns:a16="http://schemas.microsoft.com/office/drawing/2014/main" id="{A7DF5A0C-099F-9B46-84D1-F3C7D5A7E1D9}"/>
              </a:ext>
            </a:extLst>
          </p:cNvPr>
          <p:cNvSpPr/>
          <p:nvPr/>
        </p:nvSpPr>
        <p:spPr>
          <a:xfrm>
            <a:off x="138466" y="1892808"/>
            <a:ext cx="9892502" cy="471830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CC182E7B-7CB6-2148-974A-A549D4C2F13E}"/>
              </a:ext>
            </a:extLst>
          </p:cNvPr>
          <p:cNvSpPr txBox="1"/>
          <p:nvPr/>
        </p:nvSpPr>
        <p:spPr>
          <a:xfrm>
            <a:off x="138466" y="1887674"/>
            <a:ext cx="790601" cy="369332"/>
          </a:xfrm>
          <a:prstGeom prst="rect">
            <a:avLst/>
          </a:prstGeom>
          <a:noFill/>
        </p:spPr>
        <p:txBody>
          <a:bodyPr wrap="none" rtlCol="0">
            <a:spAutoFit/>
          </a:bodyPr>
          <a:lstStyle/>
          <a:p>
            <a:r>
              <a:rPr lang="it-IT" dirty="0"/>
              <a:t>HOME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22616" y="2317468"/>
            <a:ext cx="2029968"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myMeetings</a:t>
            </a:r>
            <a:r>
              <a:rPr lang="it-IT" dirty="0"/>
              <a:t>]</a:t>
            </a:r>
          </a:p>
        </p:txBody>
      </p:sp>
      <p:sp>
        <p:nvSpPr>
          <p:cNvPr id="8" name="Parallelogramma 7">
            <a:extLst>
              <a:ext uri="{FF2B5EF4-FFF2-40B4-BE49-F238E27FC236}">
                <a16:creationId xmlns:a16="http://schemas.microsoft.com/office/drawing/2014/main" id="{5FEA6C5F-1C57-7142-93F7-72269F158C24}"/>
              </a:ext>
            </a:extLst>
          </p:cNvPr>
          <p:cNvSpPr/>
          <p:nvPr/>
        </p:nvSpPr>
        <p:spPr>
          <a:xfrm>
            <a:off x="391278" y="1043411"/>
            <a:ext cx="1642506"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My </a:t>
            </a:r>
            <a:r>
              <a:rPr lang="it-IT" dirty="0" err="1"/>
              <a:t>Meetings</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p:cNvCxnSpPr>
          <p:nvPr/>
        </p:nvCxnSpPr>
        <p:spPr>
          <a:xfrm>
            <a:off x="7725038" y="4644803"/>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7BBA708B-68CF-8F42-84A5-AB2B93BB64E9}"/>
              </a:ext>
            </a:extLst>
          </p:cNvPr>
          <p:cNvCxnSpPr>
            <a:cxnSpLocks/>
            <a:stCxn id="3" idx="2"/>
            <a:endCxn id="8" idx="2"/>
          </p:cNvCxnSpPr>
          <p:nvPr/>
        </p:nvCxnSpPr>
        <p:spPr>
          <a:xfrm flipH="1">
            <a:off x="1943999" y="1169420"/>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ttangolo con angoli arrotondati 23">
            <a:extLst>
              <a:ext uri="{FF2B5EF4-FFF2-40B4-BE49-F238E27FC236}">
                <a16:creationId xmlns:a16="http://schemas.microsoft.com/office/drawing/2014/main" id="{4BC325E9-19FD-814F-952F-F789AD382804}"/>
              </a:ext>
            </a:extLst>
          </p:cNvPr>
          <p:cNvSpPr/>
          <p:nvPr/>
        </p:nvSpPr>
        <p:spPr>
          <a:xfrm>
            <a:off x="2586621" y="2323880"/>
            <a:ext cx="2097777" cy="1127444"/>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:List</a:t>
            </a:r>
          </a:p>
          <a:p>
            <a:pPr algn="ctr"/>
            <a:r>
              <a:rPr lang="it-IT" dirty="0"/>
              <a:t>[</a:t>
            </a:r>
            <a:r>
              <a:rPr lang="it-IT" dirty="0" err="1"/>
              <a:t>databinding</a:t>
            </a:r>
            <a:r>
              <a:rPr lang="it-IT" dirty="0"/>
              <a:t>: </a:t>
            </a:r>
            <a:r>
              <a:rPr lang="it-IT" dirty="0" err="1"/>
              <a:t>availableMeetings</a:t>
            </a:r>
            <a:r>
              <a:rPr lang="it-IT" dirty="0"/>
              <a:t>]</a:t>
            </a:r>
          </a:p>
        </p:txBody>
      </p:sp>
      <p:sp>
        <p:nvSpPr>
          <p:cNvPr id="28" name="Parallelogramma 27">
            <a:extLst>
              <a:ext uri="{FF2B5EF4-FFF2-40B4-BE49-F238E27FC236}">
                <a16:creationId xmlns:a16="http://schemas.microsoft.com/office/drawing/2014/main" id="{652A6C5F-3961-CA45-B296-10A56BFF43C1}"/>
              </a:ext>
            </a:extLst>
          </p:cNvPr>
          <p:cNvSpPr/>
          <p:nvPr/>
        </p:nvSpPr>
        <p:spPr>
          <a:xfrm>
            <a:off x="2699538" y="1043411"/>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Meetings</a:t>
            </a:r>
            <a:endParaRPr lang="it-IT" dirty="0"/>
          </a:p>
        </p:txBody>
      </p:sp>
      <p:sp>
        <p:nvSpPr>
          <p:cNvPr id="3" name="CasellaDiTesto 2">
            <a:extLst>
              <a:ext uri="{FF2B5EF4-FFF2-40B4-BE49-F238E27FC236}">
                <a16:creationId xmlns:a16="http://schemas.microsoft.com/office/drawing/2014/main" id="{F414A50F-33BD-A346-AFD7-10AD24CEFCE3}"/>
              </a:ext>
            </a:extLst>
          </p:cNvPr>
          <p:cNvSpPr txBox="1"/>
          <p:nvPr/>
        </p:nvSpPr>
        <p:spPr>
          <a:xfrm>
            <a:off x="2033784" y="800088"/>
            <a:ext cx="801053" cy="369332"/>
          </a:xfrm>
          <a:prstGeom prst="rect">
            <a:avLst/>
          </a:prstGeom>
          <a:noFill/>
        </p:spPr>
        <p:txBody>
          <a:bodyPr wrap="none" rtlCol="0">
            <a:spAutoFit/>
          </a:bodyPr>
          <a:lstStyle/>
          <a:p>
            <a:r>
              <a:rPr lang="it-IT" dirty="0" err="1"/>
              <a:t>user.id</a:t>
            </a:r>
            <a:endParaRPr lang="it-IT" dirty="0"/>
          </a:p>
        </p:txBody>
      </p:sp>
      <p:cxnSp>
        <p:nvCxnSpPr>
          <p:cNvPr id="31" name="Connettore 1 30">
            <a:extLst>
              <a:ext uri="{FF2B5EF4-FFF2-40B4-BE49-F238E27FC236}">
                <a16:creationId xmlns:a16="http://schemas.microsoft.com/office/drawing/2014/main" id="{3B6156FE-BA48-B942-9A31-EAC921344C3B}"/>
              </a:ext>
            </a:extLst>
          </p:cNvPr>
          <p:cNvCxnSpPr>
            <a:cxnSpLocks/>
            <a:stCxn id="3" idx="2"/>
            <a:endCxn id="28" idx="5"/>
          </p:cNvCxnSpPr>
          <p:nvPr/>
        </p:nvCxnSpPr>
        <p:spPr>
          <a:xfrm>
            <a:off x="2434311" y="1169420"/>
            <a:ext cx="355012" cy="233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859E9297-4E85-8742-82B7-9935883B3A39}"/>
              </a:ext>
            </a:extLst>
          </p:cNvPr>
          <p:cNvCxnSpPr>
            <a:cxnSpLocks/>
            <a:stCxn id="8" idx="4"/>
          </p:cNvCxnSpPr>
          <p:nvPr/>
        </p:nvCxnSpPr>
        <p:spPr>
          <a:xfrm>
            <a:off x="1212531" y="1761691"/>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56713390-AA19-824F-83BC-1B1C063FE01C}"/>
              </a:ext>
            </a:extLst>
          </p:cNvPr>
          <p:cNvCxnSpPr>
            <a:cxnSpLocks/>
          </p:cNvCxnSpPr>
          <p:nvPr/>
        </p:nvCxnSpPr>
        <p:spPr>
          <a:xfrm>
            <a:off x="3635509" y="1768103"/>
            <a:ext cx="0" cy="55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Rettangolo con angoli arrotondati 39">
            <a:extLst>
              <a:ext uri="{FF2B5EF4-FFF2-40B4-BE49-F238E27FC236}">
                <a16:creationId xmlns:a16="http://schemas.microsoft.com/office/drawing/2014/main" id="{4A978270-4CF2-0B45-B38C-9DE36F92EEE5}"/>
              </a:ext>
            </a:extLst>
          </p:cNvPr>
          <p:cNvSpPr/>
          <p:nvPr/>
        </p:nvSpPr>
        <p:spPr>
          <a:xfrm>
            <a:off x="5733286" y="2317468"/>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Wizard</a:t>
            </a:r>
            <a:endParaRPr lang="it-IT" dirty="0"/>
          </a:p>
          <a:p>
            <a:pPr algn="ctr"/>
            <a:r>
              <a:rPr lang="it-IT" dirty="0"/>
              <a:t>[</a:t>
            </a:r>
            <a:r>
              <a:rPr lang="it-IT" dirty="0" err="1"/>
              <a:t>field</a:t>
            </a:r>
            <a:r>
              <a:rPr lang="it-IT" dirty="0"/>
              <a:t>: </a:t>
            </a:r>
            <a:r>
              <a:rPr lang="it-IT" dirty="0" err="1"/>
              <a:t>title</a:t>
            </a:r>
            <a:endParaRPr lang="it-IT" dirty="0"/>
          </a:p>
          <a:p>
            <a:pPr algn="ctr"/>
            <a:r>
              <a:rPr lang="it-IT" dirty="0" err="1"/>
              <a:t>field</a:t>
            </a:r>
            <a:r>
              <a:rPr lang="it-IT" dirty="0"/>
              <a:t>: date</a:t>
            </a:r>
          </a:p>
          <a:p>
            <a:pPr algn="ctr"/>
            <a:r>
              <a:rPr lang="it-IT" dirty="0" err="1"/>
              <a:t>field</a:t>
            </a:r>
            <a:r>
              <a:rPr lang="it-IT" dirty="0"/>
              <a:t>: time</a:t>
            </a:r>
          </a:p>
          <a:p>
            <a:pPr algn="ctr"/>
            <a:r>
              <a:rPr lang="it-IT" dirty="0" err="1"/>
              <a:t>field</a:t>
            </a:r>
            <a:r>
              <a:rPr lang="it-IT" dirty="0"/>
              <a:t>: </a:t>
            </a:r>
            <a:r>
              <a:rPr lang="it-IT" dirty="0" err="1"/>
              <a:t>duration</a:t>
            </a:r>
            <a:endParaRPr lang="it-IT" dirty="0"/>
          </a:p>
          <a:p>
            <a:pPr algn="ctr"/>
            <a:r>
              <a:rPr lang="it-IT" dirty="0" err="1"/>
              <a:t>field</a:t>
            </a:r>
            <a:r>
              <a:rPr lang="it-IT" dirty="0"/>
              <a:t>: </a:t>
            </a:r>
            <a:r>
              <a:rPr lang="it-IT" dirty="0" err="1"/>
              <a:t>maxpartecipants</a:t>
            </a:r>
            <a:r>
              <a:rPr lang="it-IT" dirty="0"/>
              <a:t>]</a:t>
            </a:r>
          </a:p>
          <a:p>
            <a:pPr algn="ctr"/>
            <a:r>
              <a:rPr lang="it-IT" dirty="0" err="1"/>
              <a:t>step</a:t>
            </a:r>
            <a:r>
              <a:rPr lang="it-IT" dirty="0"/>
              <a:t>=</a:t>
            </a:r>
            <a:r>
              <a:rPr lang="it-IT" dirty="0" err="1"/>
              <a:t>firstStep</a:t>
            </a:r>
            <a:endParaRPr lang="it-IT" dirty="0"/>
          </a:p>
        </p:txBody>
      </p:sp>
      <p:sp>
        <p:nvSpPr>
          <p:cNvPr id="7" name="Ovale 6">
            <a:extLst>
              <a:ext uri="{FF2B5EF4-FFF2-40B4-BE49-F238E27FC236}">
                <a16:creationId xmlns:a16="http://schemas.microsoft.com/office/drawing/2014/main" id="{FE308591-5386-9240-B683-FC0AD854E303}"/>
              </a:ext>
            </a:extLst>
          </p:cNvPr>
          <p:cNvSpPr/>
          <p:nvPr/>
        </p:nvSpPr>
        <p:spPr>
          <a:xfrm>
            <a:off x="7583306"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C423A754-EB61-354E-BE83-AE21AFE1433C}"/>
              </a:ext>
            </a:extLst>
          </p:cNvPr>
          <p:cNvSpPr/>
          <p:nvPr/>
        </p:nvSpPr>
        <p:spPr>
          <a:xfrm>
            <a:off x="6065318" y="4360497"/>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D2A76B65-36D3-3E40-8B4B-77BDA669A4C6}"/>
              </a:ext>
            </a:extLst>
          </p:cNvPr>
          <p:cNvSpPr txBox="1"/>
          <p:nvPr/>
        </p:nvSpPr>
        <p:spPr>
          <a:xfrm>
            <a:off x="5023872" y="5512694"/>
            <a:ext cx="832279" cy="369332"/>
          </a:xfrm>
          <a:prstGeom prst="rect">
            <a:avLst/>
          </a:prstGeom>
          <a:noFill/>
        </p:spPr>
        <p:txBody>
          <a:bodyPr wrap="none" rtlCol="0">
            <a:spAutoFit/>
          </a:bodyPr>
          <a:lstStyle/>
          <a:p>
            <a:r>
              <a:rPr lang="it-IT" dirty="0" err="1"/>
              <a:t>submit</a:t>
            </a:r>
            <a:endParaRPr lang="it-IT" dirty="0"/>
          </a:p>
        </p:txBody>
      </p:sp>
      <p:cxnSp>
        <p:nvCxnSpPr>
          <p:cNvPr id="43" name="Connettore 2 42">
            <a:extLst>
              <a:ext uri="{FF2B5EF4-FFF2-40B4-BE49-F238E27FC236}">
                <a16:creationId xmlns:a16="http://schemas.microsoft.com/office/drawing/2014/main" id="{6EFBE1EF-2C29-704F-B0F3-F07324D0B9A6}"/>
              </a:ext>
            </a:extLst>
          </p:cNvPr>
          <p:cNvCxnSpPr>
            <a:cxnSpLocks/>
          </p:cNvCxnSpPr>
          <p:nvPr/>
        </p:nvCxnSpPr>
        <p:spPr>
          <a:xfrm>
            <a:off x="7725038" y="4896067"/>
            <a:ext cx="245655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1BFA0E38-7ACB-A24F-833C-80CEE00843AA}"/>
              </a:ext>
            </a:extLst>
          </p:cNvPr>
          <p:cNvSpPr txBox="1"/>
          <p:nvPr/>
        </p:nvSpPr>
        <p:spPr>
          <a:xfrm>
            <a:off x="7725038" y="4567263"/>
            <a:ext cx="773353" cy="369332"/>
          </a:xfrm>
          <a:prstGeom prst="rect">
            <a:avLst/>
          </a:prstGeom>
          <a:noFill/>
        </p:spPr>
        <p:txBody>
          <a:bodyPr wrap="none" rtlCol="0">
            <a:spAutoFit/>
          </a:bodyPr>
          <a:lstStyle/>
          <a:p>
            <a:r>
              <a:rPr lang="it-IT" dirty="0"/>
              <a:t>create</a:t>
            </a:r>
          </a:p>
        </p:txBody>
      </p:sp>
      <p:sp>
        <p:nvSpPr>
          <p:cNvPr id="46" name="Parallelogramma 45">
            <a:extLst>
              <a:ext uri="{FF2B5EF4-FFF2-40B4-BE49-F238E27FC236}">
                <a16:creationId xmlns:a16="http://schemas.microsoft.com/office/drawing/2014/main" id="{18FFDCE2-7683-1240-8ABB-D0B09F47ADAD}"/>
              </a:ext>
            </a:extLst>
          </p:cNvPr>
          <p:cNvSpPr/>
          <p:nvPr/>
        </p:nvSpPr>
        <p:spPr>
          <a:xfrm>
            <a:off x="10181590" y="4360497"/>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Add</a:t>
            </a:r>
            <a:r>
              <a:rPr lang="it-IT" dirty="0"/>
              <a:t> Meeting</a:t>
            </a:r>
          </a:p>
        </p:txBody>
      </p:sp>
      <p:cxnSp>
        <p:nvCxnSpPr>
          <p:cNvPr id="50" name="Connettore 2 49">
            <a:extLst>
              <a:ext uri="{FF2B5EF4-FFF2-40B4-BE49-F238E27FC236}">
                <a16:creationId xmlns:a16="http://schemas.microsoft.com/office/drawing/2014/main" id="{43D300AC-8237-8E4A-8A22-8A5F64281686}"/>
              </a:ext>
            </a:extLst>
          </p:cNvPr>
          <p:cNvCxnSpPr>
            <a:cxnSpLocks/>
          </p:cNvCxnSpPr>
          <p:nvPr/>
        </p:nvCxnSpPr>
        <p:spPr>
          <a:xfrm>
            <a:off x="11138762" y="3692809"/>
            <a:ext cx="0" cy="667688"/>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A2131B6-9E1C-9F4D-9B1D-3466009986FB}"/>
              </a:ext>
            </a:extLst>
          </p:cNvPr>
          <p:cNvCxnSpPr>
            <a:cxnSpLocks/>
          </p:cNvCxnSpPr>
          <p:nvPr/>
        </p:nvCxnSpPr>
        <p:spPr>
          <a:xfrm flipH="1">
            <a:off x="10030968" y="3692809"/>
            <a:ext cx="110779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7845DF3-7B8E-2D42-87C8-36220C9EEA91}"/>
              </a:ext>
            </a:extLst>
          </p:cNvPr>
          <p:cNvSpPr txBox="1"/>
          <p:nvPr/>
        </p:nvSpPr>
        <p:spPr>
          <a:xfrm>
            <a:off x="10067778" y="3343741"/>
            <a:ext cx="1123513" cy="369332"/>
          </a:xfrm>
          <a:prstGeom prst="rect">
            <a:avLst/>
          </a:prstGeom>
          <a:noFill/>
        </p:spPr>
        <p:txBody>
          <a:bodyPr wrap="none" rtlCol="0">
            <a:spAutoFit/>
          </a:bodyPr>
          <a:lstStyle/>
          <a:p>
            <a:r>
              <a:rPr lang="it-IT" dirty="0" err="1"/>
              <a:t>Error</a:t>
            </a:r>
            <a:r>
              <a:rPr lang="it-IT" dirty="0"/>
              <a:t> / OK</a:t>
            </a:r>
          </a:p>
        </p:txBody>
      </p:sp>
      <p:cxnSp>
        <p:nvCxnSpPr>
          <p:cNvPr id="55" name="Connettore 2 54">
            <a:extLst>
              <a:ext uri="{FF2B5EF4-FFF2-40B4-BE49-F238E27FC236}">
                <a16:creationId xmlns:a16="http://schemas.microsoft.com/office/drawing/2014/main" id="{597F332B-0443-4B4B-A594-A73DEFC44785}"/>
              </a:ext>
            </a:extLst>
          </p:cNvPr>
          <p:cNvCxnSpPr>
            <a:cxnSpLocks/>
          </p:cNvCxnSpPr>
          <p:nvPr/>
        </p:nvCxnSpPr>
        <p:spPr>
          <a:xfrm flipH="1">
            <a:off x="4864608" y="5312491"/>
            <a:ext cx="286043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ttangolo con angoli arrotondati 57">
            <a:extLst>
              <a:ext uri="{FF2B5EF4-FFF2-40B4-BE49-F238E27FC236}">
                <a16:creationId xmlns:a16="http://schemas.microsoft.com/office/drawing/2014/main" id="{E7FA00BD-D598-2B4E-A4E8-1DB2637FC2D1}"/>
              </a:ext>
            </a:extLst>
          </p:cNvPr>
          <p:cNvSpPr/>
          <p:nvPr/>
        </p:nvSpPr>
        <p:spPr>
          <a:xfrm>
            <a:off x="2257124" y="4255806"/>
            <a:ext cx="2591753" cy="215393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Modal</a:t>
            </a:r>
            <a:r>
              <a:rPr lang="it-IT" dirty="0"/>
              <a:t> Anagrafica</a:t>
            </a:r>
          </a:p>
          <a:p>
            <a:pPr algn="ctr"/>
            <a:r>
              <a:rPr lang="it-IT" dirty="0"/>
              <a:t>:Form :List </a:t>
            </a:r>
          </a:p>
          <a:p>
            <a:pPr algn="ctr"/>
            <a:r>
              <a:rPr lang="it-IT" dirty="0"/>
              <a:t>[</a:t>
            </a:r>
            <a:r>
              <a:rPr lang="it-IT" dirty="0" err="1"/>
              <a:t>databinding</a:t>
            </a:r>
            <a:r>
              <a:rPr lang="it-IT" dirty="0"/>
              <a:t>: </a:t>
            </a:r>
            <a:r>
              <a:rPr lang="it-IT" dirty="0" err="1"/>
              <a:t>availableUsers</a:t>
            </a:r>
            <a:r>
              <a:rPr lang="it-IT" dirty="0"/>
              <a:t>]</a:t>
            </a:r>
          </a:p>
          <a:p>
            <a:pPr algn="ctr"/>
            <a:r>
              <a:rPr lang="it-IT" dirty="0" err="1"/>
              <a:t>step</a:t>
            </a:r>
            <a:r>
              <a:rPr lang="it-IT" dirty="0"/>
              <a:t>=</a:t>
            </a:r>
            <a:r>
              <a:rPr lang="it-IT" dirty="0" err="1"/>
              <a:t>secondStep</a:t>
            </a:r>
            <a:endParaRPr lang="it-IT" dirty="0"/>
          </a:p>
        </p:txBody>
      </p:sp>
      <p:sp>
        <p:nvSpPr>
          <p:cNvPr id="59" name="Ovale 58">
            <a:extLst>
              <a:ext uri="{FF2B5EF4-FFF2-40B4-BE49-F238E27FC236}">
                <a16:creationId xmlns:a16="http://schemas.microsoft.com/office/drawing/2014/main" id="{6086DD44-5A32-5846-85DB-A029D24835E3}"/>
              </a:ext>
            </a:extLst>
          </p:cNvPr>
          <p:cNvSpPr/>
          <p:nvPr/>
        </p:nvSpPr>
        <p:spPr>
          <a:xfrm>
            <a:off x="2115393" y="51880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asellaDiTesto 59">
            <a:extLst>
              <a:ext uri="{FF2B5EF4-FFF2-40B4-BE49-F238E27FC236}">
                <a16:creationId xmlns:a16="http://schemas.microsoft.com/office/drawing/2014/main" id="{988B4371-DFCC-5243-8C19-AFCD5EFF86A5}"/>
              </a:ext>
            </a:extLst>
          </p:cNvPr>
          <p:cNvSpPr txBox="1"/>
          <p:nvPr/>
        </p:nvSpPr>
        <p:spPr>
          <a:xfrm>
            <a:off x="5802931" y="4653105"/>
            <a:ext cx="779059" cy="369332"/>
          </a:xfrm>
          <a:prstGeom prst="rect">
            <a:avLst/>
          </a:prstGeom>
          <a:noFill/>
        </p:spPr>
        <p:txBody>
          <a:bodyPr wrap="none" rtlCol="0">
            <a:spAutoFit/>
          </a:bodyPr>
          <a:lstStyle/>
          <a:p>
            <a:r>
              <a:rPr lang="it-IT" dirty="0" err="1"/>
              <a:t>cancel</a:t>
            </a:r>
            <a:endParaRPr lang="it-IT" dirty="0"/>
          </a:p>
        </p:txBody>
      </p:sp>
      <p:sp>
        <p:nvSpPr>
          <p:cNvPr id="61" name="Ovale 60">
            <a:extLst>
              <a:ext uri="{FF2B5EF4-FFF2-40B4-BE49-F238E27FC236}">
                <a16:creationId xmlns:a16="http://schemas.microsoft.com/office/drawing/2014/main" id="{D986CC36-C977-3A48-B375-C3AF26783112}"/>
              </a:ext>
            </a:extLst>
          </p:cNvPr>
          <p:cNvSpPr/>
          <p:nvPr/>
        </p:nvSpPr>
        <p:spPr>
          <a:xfrm>
            <a:off x="4715011" y="5712550"/>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2" name="Connettore 2 61">
            <a:extLst>
              <a:ext uri="{FF2B5EF4-FFF2-40B4-BE49-F238E27FC236}">
                <a16:creationId xmlns:a16="http://schemas.microsoft.com/office/drawing/2014/main" id="{6FE1DA67-D66D-8B4A-B7E7-81DF5D9AE470}"/>
              </a:ext>
            </a:extLst>
          </p:cNvPr>
          <p:cNvCxnSpPr>
            <a:cxnSpLocks/>
            <a:endCxn id="46" idx="4"/>
          </p:cNvCxnSpPr>
          <p:nvPr/>
        </p:nvCxnSpPr>
        <p:spPr>
          <a:xfrm flipV="1">
            <a:off x="11117562" y="5078777"/>
            <a:ext cx="0" cy="7800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B4D8F5F9-F681-2341-934A-590381B975AC}"/>
              </a:ext>
            </a:extLst>
          </p:cNvPr>
          <p:cNvCxnSpPr>
            <a:cxnSpLocks/>
            <a:stCxn id="61" idx="6"/>
          </p:cNvCxnSpPr>
          <p:nvPr/>
        </p:nvCxnSpPr>
        <p:spPr>
          <a:xfrm flipV="1">
            <a:off x="4998475" y="5848061"/>
            <a:ext cx="6119087" cy="10793"/>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24A11A09-62F3-3645-B46F-5CE1F02DA8C3}"/>
              </a:ext>
            </a:extLst>
          </p:cNvPr>
          <p:cNvSpPr txBox="1"/>
          <p:nvPr/>
        </p:nvSpPr>
        <p:spPr>
          <a:xfrm>
            <a:off x="1337600" y="5148109"/>
            <a:ext cx="779059" cy="369332"/>
          </a:xfrm>
          <a:prstGeom prst="rect">
            <a:avLst/>
          </a:prstGeom>
          <a:noFill/>
        </p:spPr>
        <p:txBody>
          <a:bodyPr wrap="none" rtlCol="0">
            <a:spAutoFit/>
          </a:bodyPr>
          <a:lstStyle/>
          <a:p>
            <a:r>
              <a:rPr lang="it-IT" dirty="0" err="1"/>
              <a:t>cancel</a:t>
            </a:r>
            <a:endParaRPr lang="it-IT" dirty="0"/>
          </a:p>
        </p:txBody>
      </p:sp>
      <p:sp>
        <p:nvSpPr>
          <p:cNvPr id="69" name="Parallelogramma 68">
            <a:extLst>
              <a:ext uri="{FF2B5EF4-FFF2-40B4-BE49-F238E27FC236}">
                <a16:creationId xmlns:a16="http://schemas.microsoft.com/office/drawing/2014/main" id="{A290F942-2987-1D4E-BDCA-0011488E4F58}"/>
              </a:ext>
            </a:extLst>
          </p:cNvPr>
          <p:cNvSpPr/>
          <p:nvPr/>
        </p:nvSpPr>
        <p:spPr>
          <a:xfrm>
            <a:off x="5237236" y="1041983"/>
            <a:ext cx="1871944"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Get</a:t>
            </a:r>
            <a:r>
              <a:rPr lang="it-IT" dirty="0"/>
              <a:t> </a:t>
            </a:r>
            <a:r>
              <a:rPr lang="it-IT" dirty="0" err="1"/>
              <a:t>Available</a:t>
            </a:r>
            <a:r>
              <a:rPr lang="it-IT" dirty="0"/>
              <a:t> </a:t>
            </a:r>
            <a:r>
              <a:rPr lang="it-IT" dirty="0" err="1"/>
              <a:t>Users</a:t>
            </a:r>
            <a:endParaRPr lang="it-IT" dirty="0"/>
          </a:p>
        </p:txBody>
      </p:sp>
      <p:cxnSp>
        <p:nvCxnSpPr>
          <p:cNvPr id="70" name="Connettore 1 69">
            <a:extLst>
              <a:ext uri="{FF2B5EF4-FFF2-40B4-BE49-F238E27FC236}">
                <a16:creationId xmlns:a16="http://schemas.microsoft.com/office/drawing/2014/main" id="{116990FA-178A-8041-AEB5-DE742716BFDD}"/>
              </a:ext>
            </a:extLst>
          </p:cNvPr>
          <p:cNvCxnSpPr>
            <a:cxnSpLocks/>
            <a:stCxn id="71" idx="2"/>
          </p:cNvCxnSpPr>
          <p:nvPr/>
        </p:nvCxnSpPr>
        <p:spPr>
          <a:xfrm flipH="1">
            <a:off x="7092994" y="1259619"/>
            <a:ext cx="490312" cy="23313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29ED782E-1381-CF41-8137-56F8F59B8DFF}"/>
              </a:ext>
            </a:extLst>
          </p:cNvPr>
          <p:cNvSpPr txBox="1"/>
          <p:nvPr/>
        </p:nvSpPr>
        <p:spPr>
          <a:xfrm>
            <a:off x="7182779" y="890287"/>
            <a:ext cx="801053" cy="369332"/>
          </a:xfrm>
          <a:prstGeom prst="rect">
            <a:avLst/>
          </a:prstGeom>
          <a:noFill/>
        </p:spPr>
        <p:txBody>
          <a:bodyPr wrap="none" rtlCol="0">
            <a:spAutoFit/>
          </a:bodyPr>
          <a:lstStyle/>
          <a:p>
            <a:r>
              <a:rPr lang="it-IT" dirty="0" err="1"/>
              <a:t>user.id</a:t>
            </a:r>
            <a:endParaRPr lang="it-IT" dirty="0"/>
          </a:p>
        </p:txBody>
      </p:sp>
      <p:cxnSp>
        <p:nvCxnSpPr>
          <p:cNvPr id="72" name="Connettore 2 71">
            <a:extLst>
              <a:ext uri="{FF2B5EF4-FFF2-40B4-BE49-F238E27FC236}">
                <a16:creationId xmlns:a16="http://schemas.microsoft.com/office/drawing/2014/main" id="{026AD5C6-9F3A-9C4F-B348-EE35E36BC829}"/>
              </a:ext>
            </a:extLst>
          </p:cNvPr>
          <p:cNvCxnSpPr>
            <a:cxnSpLocks/>
          </p:cNvCxnSpPr>
          <p:nvPr/>
        </p:nvCxnSpPr>
        <p:spPr>
          <a:xfrm>
            <a:off x="5326262" y="1760263"/>
            <a:ext cx="0" cy="288454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4A733526-E846-3F49-B49B-4287FB472877}"/>
              </a:ext>
            </a:extLst>
          </p:cNvPr>
          <p:cNvCxnSpPr>
            <a:cxnSpLocks/>
          </p:cNvCxnSpPr>
          <p:nvPr/>
        </p:nvCxnSpPr>
        <p:spPr>
          <a:xfrm flipH="1">
            <a:off x="4843271" y="4644803"/>
            <a:ext cx="482991" cy="8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6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Eventi &amp; Azioni (1) </a:t>
            </a:r>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922641505"/>
              </p:ext>
            </p:extLst>
          </p:nvPr>
        </p:nvGraphicFramePr>
        <p:xfrm>
          <a:off x="120904" y="975698"/>
          <a:ext cx="11857736" cy="5785299"/>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413754">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84294">
                <a:tc>
                  <a:txBody>
                    <a:bodyPr/>
                    <a:lstStyle/>
                    <a:p>
                      <a:pPr algn="ctr"/>
                      <a:r>
                        <a:rPr lang="it-IT" b="1" dirty="0"/>
                        <a:t>Evento</a:t>
                      </a:r>
                    </a:p>
                  </a:txBody>
                  <a:tcPr anchor="ctr"/>
                </a:tc>
                <a:tc>
                  <a:txBody>
                    <a:bodyPr/>
                    <a:lstStyle/>
                    <a:p>
                      <a:pPr algn="ctr"/>
                      <a:r>
                        <a:rPr lang="it-IT" b="1" dirty="0"/>
                        <a:t>Azione</a:t>
                      </a:r>
                    </a:p>
                  </a:txBody>
                  <a:tcPr anchor="ctr"/>
                </a:tc>
                <a:tc>
                  <a:txBody>
                    <a:bodyPr/>
                    <a:lstStyle/>
                    <a:p>
                      <a:pPr algn="ctr"/>
                      <a:r>
                        <a:rPr lang="it-IT" b="1" dirty="0"/>
                        <a:t>Evento</a:t>
                      </a:r>
                    </a:p>
                  </a:txBody>
                  <a:tcPr anchor="ctr"/>
                </a:tc>
                <a:tc>
                  <a:txBody>
                    <a:bodyPr/>
                    <a:lstStyle/>
                    <a:p>
                      <a:pPr algn="ctr"/>
                      <a:r>
                        <a:rPr lang="it-IT" b="1" dirty="0"/>
                        <a:t>Azione</a:t>
                      </a:r>
                    </a:p>
                  </a:txBody>
                  <a:tcPr anchor="ctr"/>
                </a:tc>
                <a:extLst>
                  <a:ext uri="{0D108BD9-81ED-4DB2-BD59-A6C34878D82A}">
                    <a16:rowId xmlns:a16="http://schemas.microsoft.com/office/drawing/2014/main" val="716687715"/>
                  </a:ext>
                </a:extLst>
              </a:tr>
              <a:tr h="428980">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dati e validità sintattica mail</a:t>
                      </a:r>
                    </a:p>
                  </a:txBody>
                  <a:tcPr anchor="ctr"/>
                </a:tc>
                <a:tc>
                  <a:txBody>
                    <a:bodyPr/>
                    <a:lstStyle/>
                    <a:p>
                      <a:pPr algn="ctr"/>
                      <a:r>
                        <a:rPr lang="it-IT" sz="1200" dirty="0"/>
                        <a:t>POST username password</a:t>
                      </a:r>
                    </a:p>
                  </a:txBody>
                  <a:tcPr anchor="ctr"/>
                </a:tc>
                <a:tc>
                  <a:txBody>
                    <a:bodyPr/>
                    <a:lstStyle/>
                    <a:p>
                      <a:pPr algn="ctr"/>
                      <a:r>
                        <a:rPr lang="it-IT" sz="1200" dirty="0"/>
                        <a:t>Controllo credenziali</a:t>
                      </a:r>
                    </a:p>
                  </a:txBody>
                  <a:tcPr anchor="ctr"/>
                </a:tc>
                <a:extLst>
                  <a:ext uri="{0D108BD9-81ED-4DB2-BD59-A6C34878D82A}">
                    <a16:rowId xmlns:a16="http://schemas.microsoft.com/office/drawing/2014/main" val="593331832"/>
                  </a:ext>
                </a:extLst>
              </a:tr>
              <a:tr h="91947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a:t>Controllo validità sintattica email, uguaglianza password e conferma password</a:t>
                      </a:r>
                    </a:p>
                  </a:txBody>
                  <a:tcPr anchor="ctr"/>
                </a:tc>
                <a:tc>
                  <a:txBody>
                    <a:bodyPr/>
                    <a:lstStyle/>
                    <a:p>
                      <a:pPr algn="ctr"/>
                      <a:r>
                        <a:rPr lang="it-IT" sz="1200" dirty="0"/>
                        <a:t>POST email, password, conferma password</a:t>
                      </a:r>
                    </a:p>
                  </a:txBody>
                  <a:tcPr anchor="ctr"/>
                </a:tc>
                <a:tc>
                  <a:txBody>
                    <a:bodyPr/>
                    <a:lstStyle/>
                    <a:p>
                      <a:pPr algn="ctr"/>
                      <a:r>
                        <a:rPr lang="it-IT" sz="1200" dirty="0"/>
                        <a:t>Controllo esistenza email, controllo validità sintattica mail, controllo uguaglianza password e conferma password, aggiunta utente al database</a:t>
                      </a:r>
                    </a:p>
                  </a:txBody>
                  <a:tcPr anchor="ctr"/>
                </a:tc>
                <a:extLst>
                  <a:ext uri="{0D108BD9-81ED-4DB2-BD59-A6C34878D82A}">
                    <a16:rowId xmlns:a16="http://schemas.microsoft.com/office/drawing/2014/main" val="2330619981"/>
                  </a:ext>
                </a:extLst>
              </a:tr>
              <a:tr h="662392">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a:t>Aggiorna </a:t>
                      </a:r>
                      <a:r>
                        <a:rPr lang="it-IT" sz="1200" dirty="0" err="1"/>
                        <a:t>view</a:t>
                      </a:r>
                      <a:r>
                        <a:rPr lang="it-IT" sz="1200" dirty="0"/>
                        <a:t> con elenco riunioni invitate</a:t>
                      </a:r>
                    </a:p>
                    <a:p>
                      <a:pPr algn="ctr"/>
                      <a:r>
                        <a:rPr lang="it-IT" sz="1200" dirty="0"/>
                        <a:t>Aggiorna </a:t>
                      </a:r>
                      <a:r>
                        <a:rPr lang="it-IT" sz="1200" dirty="0" err="1"/>
                        <a:t>view</a:t>
                      </a:r>
                      <a:r>
                        <a:rPr lang="it-IT" sz="1200" dirty="0"/>
                        <a:t> con elenco mie riunioni</a:t>
                      </a:r>
                    </a:p>
                  </a:txBody>
                  <a:tcPr anchor="ctr"/>
                </a:tc>
                <a:tc>
                  <a:txBody>
                    <a:bodyPr/>
                    <a:lstStyle/>
                    <a:p>
                      <a:pPr algn="ctr"/>
                      <a:r>
                        <a:rPr lang="it-IT" sz="1200" dirty="0"/>
                        <a:t>GET (nessun parametro)</a:t>
                      </a:r>
                    </a:p>
                  </a:txBody>
                  <a:tcPr anchor="ctr"/>
                </a:tc>
                <a:tc>
                  <a:txBody>
                    <a:bodyPr/>
                    <a:lstStyle/>
                    <a:p>
                      <a:pPr algn="ctr"/>
                      <a:r>
                        <a:rPr lang="it-IT" sz="1200" dirty="0"/>
                        <a:t>Estrazione riunioni invitato con data &gt;= oggi</a:t>
                      </a:r>
                    </a:p>
                    <a:p>
                      <a:pPr algn="ctr"/>
                      <a:r>
                        <a:rPr lang="it-IT" sz="1200" dirty="0"/>
                        <a:t>Estrazione mie riunioni con data &gt;= ad oggi</a:t>
                      </a:r>
                    </a:p>
                  </a:txBody>
                  <a:tcPr anchor="ctr"/>
                </a:tc>
                <a:extLst>
                  <a:ext uri="{0D108BD9-81ED-4DB2-BD59-A6C34878D82A}">
                    <a16:rowId xmlns:a16="http://schemas.microsoft.com/office/drawing/2014/main" val="327653447"/>
                  </a:ext>
                </a:extLst>
              </a:tr>
              <a:tr h="411106">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a:t>svuotamento </a:t>
                      </a:r>
                      <a:r>
                        <a:rPr lang="it-IT" sz="1200" dirty="0" err="1"/>
                        <a:t>form</a:t>
                      </a:r>
                      <a:r>
                        <a:rPr lang="it-IT" sz="1200" dirty="0"/>
                        <a:t> </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697092">
                <a:tc>
                  <a:txBody>
                    <a:bodyPr/>
                    <a:lstStyle/>
                    <a:p>
                      <a:pPr algn="ctr"/>
                      <a:r>
                        <a:rPr lang="it-IT" sz="1200" dirty="0" err="1"/>
                        <a:t>wizard</a:t>
                      </a:r>
                      <a:r>
                        <a:rPr lang="it-IT" sz="1200" dirty="0"/>
                        <a:t> -&gt; create</a:t>
                      </a:r>
                    </a:p>
                  </a:txBody>
                  <a:tcPr anchor="ctr"/>
                </a:tc>
                <a:tc>
                  <a:txBody>
                    <a:bodyPr/>
                    <a:lstStyle/>
                    <a:p>
                      <a:pPr algn="ctr"/>
                      <a:r>
                        <a:rPr lang="it-IT" sz="1200" dirty="0"/>
                        <a:t>Verifica dati, salvataggio locale dei dai, apertura </a:t>
                      </a:r>
                      <a:r>
                        <a:rPr lang="it-IT" sz="1200" dirty="0" err="1"/>
                        <a:t>modal</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a:t>Verifica dei dati</a:t>
                      </a:r>
                    </a:p>
                    <a:p>
                      <a:pPr algn="ctr"/>
                      <a:r>
                        <a:rPr lang="it-IT" sz="1200" dirty="0"/>
                        <a:t>Salvataggio di pendant meeting nella sessione dell’utente</a:t>
                      </a:r>
                    </a:p>
                  </a:txBody>
                  <a:tcPr anchor="ctr"/>
                </a:tc>
                <a:extLst>
                  <a:ext uri="{0D108BD9-81ED-4DB2-BD59-A6C34878D82A}">
                    <a16:rowId xmlns:a16="http://schemas.microsoft.com/office/drawing/2014/main" val="914170577"/>
                  </a:ext>
                </a:extLst>
              </a:tr>
              <a:tr h="491539">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a:t>Aggiornamento </a:t>
                      </a:r>
                      <a:r>
                        <a:rPr lang="it-IT" sz="1200" dirty="0" err="1"/>
                        <a:t>modal</a:t>
                      </a:r>
                      <a:r>
                        <a:rPr lang="it-IT" sz="1200" dirty="0"/>
                        <a:t> </a:t>
                      </a:r>
                      <a:r>
                        <a:rPr lang="it-IT" sz="1200" dirty="0" err="1"/>
                        <a:t>view</a:t>
                      </a:r>
                      <a:r>
                        <a:rPr lang="it-IT" sz="1200" dirty="0"/>
                        <a:t> con elenco utenti</a:t>
                      </a:r>
                    </a:p>
                  </a:txBody>
                  <a:tcPr anchor="ctr"/>
                </a:tc>
                <a:tc>
                  <a:txBody>
                    <a:bodyPr/>
                    <a:lstStyle/>
                    <a:p>
                      <a:pPr algn="ctr"/>
                      <a:r>
                        <a:rPr lang="it-IT" sz="1200" dirty="0"/>
                        <a:t>GET (nessun parametro)</a:t>
                      </a:r>
                    </a:p>
                  </a:txBody>
                  <a:tcPr anchor="ctr"/>
                </a:tc>
                <a:tc>
                  <a:txBody>
                    <a:bodyPr/>
                    <a:lstStyle/>
                    <a:p>
                      <a:pPr algn="ctr"/>
                      <a:r>
                        <a:rPr lang="it-IT" sz="1200" dirty="0"/>
                        <a:t>Estrazione elenco utenti eccetto quello loggato</a:t>
                      </a:r>
                    </a:p>
                  </a:txBody>
                  <a:tcPr anchor="ctr"/>
                </a:tc>
                <a:extLst>
                  <a:ext uri="{0D108BD9-81ED-4DB2-BD59-A6C34878D82A}">
                    <a16:rowId xmlns:a16="http://schemas.microsoft.com/office/drawing/2014/main" val="3659674088"/>
                  </a:ext>
                </a:extLst>
              </a:tr>
              <a:tr h="446854">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a:t>Eliminazione lista utenti, reset numero di tentativi, chiusura </a:t>
                      </a:r>
                      <a:r>
                        <a:rPr lang="it-IT" sz="1200" dirty="0" err="1"/>
                        <a:t>modal</a:t>
                      </a:r>
                      <a:endParaRPr lang="it-IT" sz="1200" dirty="0"/>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919471">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a:t>Verifica numero persone selezionate, aggiornamento numero di tentativi, eventuale aggiornamento </a:t>
                      </a:r>
                      <a:r>
                        <a:rPr lang="it-IT" sz="1200" dirty="0" err="1"/>
                        <a:t>modal</a:t>
                      </a:r>
                      <a:r>
                        <a:rPr lang="it-IT" sz="1200" dirty="0"/>
                        <a:t> </a:t>
                      </a:r>
                      <a:r>
                        <a:rPr lang="it-IT" sz="1200" dirty="0" err="1"/>
                        <a:t>view</a:t>
                      </a:r>
                      <a:r>
                        <a:rPr lang="it-IT" sz="1200" dirty="0"/>
                        <a:t> con errore, chiusura </a:t>
                      </a:r>
                      <a:r>
                        <a:rPr lang="it-IT" sz="1200" dirty="0" err="1"/>
                        <a:t>modal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a:t>Verifica numero massimo utenti, verifica esistenza utenti, lettura pendant meeting dalla sessione, salvataggio riunione</a:t>
                      </a:r>
                    </a:p>
                  </a:txBody>
                  <a:tcPr anchor="ctr"/>
                </a:tc>
                <a:extLst>
                  <a:ext uri="{0D108BD9-81ED-4DB2-BD59-A6C34878D82A}">
                    <a16:rowId xmlns:a16="http://schemas.microsoft.com/office/drawing/2014/main" val="2760151904"/>
                  </a:ext>
                </a:extLst>
              </a:tr>
            </a:tbl>
          </a:graphicData>
        </a:graphic>
      </p:graphicFrame>
    </p:spTree>
    <p:extLst>
      <p:ext uri="{BB962C8B-B14F-4D97-AF65-F5344CB8AC3E}">
        <p14:creationId xmlns:p14="http://schemas.microsoft.com/office/powerpoint/2010/main" val="2422105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6CFE6-6C3C-DC43-8EF4-3632748946BE}"/>
              </a:ext>
            </a:extLst>
          </p:cNvPr>
          <p:cNvSpPr>
            <a:spLocks noGrp="1"/>
          </p:cNvSpPr>
          <p:nvPr>
            <p:ph type="title"/>
          </p:nvPr>
        </p:nvSpPr>
        <p:spPr/>
        <p:txBody>
          <a:bodyPr>
            <a:normAutofit fontScale="90000"/>
          </a:bodyPr>
          <a:lstStyle/>
          <a:p>
            <a:r>
              <a:rPr lang="it-IT" dirty="0"/>
              <a:t>Eventi &amp; Azioni (2) - Precisazioni</a:t>
            </a:r>
          </a:p>
        </p:txBody>
      </p:sp>
      <p:sp>
        <p:nvSpPr>
          <p:cNvPr id="3" name="Segnaposto contenuto 2">
            <a:extLst>
              <a:ext uri="{FF2B5EF4-FFF2-40B4-BE49-F238E27FC236}">
                <a16:creationId xmlns:a16="http://schemas.microsoft.com/office/drawing/2014/main" id="{758B9086-44DB-1646-826D-691BA27E1BDD}"/>
              </a:ext>
            </a:extLst>
          </p:cNvPr>
          <p:cNvSpPr>
            <a:spLocks noGrp="1"/>
          </p:cNvSpPr>
          <p:nvPr>
            <p:ph idx="1"/>
          </p:nvPr>
        </p:nvSpPr>
        <p:spPr/>
        <p:txBody>
          <a:bodyPr/>
          <a:lstStyle/>
          <a:p>
            <a:r>
              <a:rPr lang="it-IT" dirty="0"/>
              <a:t>I controlli di autorizzazione server side sono eseguiti ad ogni richiesta fatta eccezione di Login e </a:t>
            </a:r>
            <a:r>
              <a:rPr lang="it-IT" dirty="0" err="1"/>
              <a:t>Register</a:t>
            </a:r>
            <a:endParaRPr lang="it-IT" dirty="0"/>
          </a:p>
          <a:p>
            <a:r>
              <a:rPr lang="it-IT" dirty="0"/>
              <a:t>Nella creazione di un nuovo meeting, la scelta di inviare la prima parte di dati al server tiene in considerazione un aspetto di continuità dell’applicazione con la versione Pure HTML</a:t>
            </a:r>
          </a:p>
        </p:txBody>
      </p:sp>
    </p:spTree>
    <p:extLst>
      <p:ext uri="{BB962C8B-B14F-4D97-AF65-F5344CB8AC3E}">
        <p14:creationId xmlns:p14="http://schemas.microsoft.com/office/powerpoint/2010/main" val="244865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892CEB-5C70-E142-9B66-62B0E760433A}"/>
              </a:ext>
            </a:extLst>
          </p:cNvPr>
          <p:cNvSpPr>
            <a:spLocks noGrp="1"/>
          </p:cNvSpPr>
          <p:nvPr>
            <p:ph type="title"/>
          </p:nvPr>
        </p:nvSpPr>
        <p:spPr/>
        <p:txBody>
          <a:bodyPr>
            <a:normAutofit fontScale="90000"/>
          </a:bodyPr>
          <a:lstStyle/>
          <a:p>
            <a:r>
              <a:rPr lang="it-IT" dirty="0"/>
              <a:t>Controller &amp; </a:t>
            </a:r>
            <a:r>
              <a:rPr lang="it-IT" dirty="0" err="1"/>
              <a:t>Event</a:t>
            </a:r>
            <a:r>
              <a:rPr lang="it-IT" dirty="0"/>
              <a:t> </a:t>
            </a:r>
            <a:r>
              <a:rPr lang="it-IT" dirty="0" err="1"/>
              <a:t>handler</a:t>
            </a:r>
            <a:endParaRPr lang="it-IT" dirty="0"/>
          </a:p>
        </p:txBody>
      </p:sp>
      <p:graphicFrame>
        <p:nvGraphicFramePr>
          <p:cNvPr id="4" name="Tabella 3">
            <a:extLst>
              <a:ext uri="{FF2B5EF4-FFF2-40B4-BE49-F238E27FC236}">
                <a16:creationId xmlns:a16="http://schemas.microsoft.com/office/drawing/2014/main" id="{4B2302D3-C13A-1144-9880-70A0FEEEC0AD}"/>
              </a:ext>
            </a:extLst>
          </p:cNvPr>
          <p:cNvGraphicFramePr>
            <a:graphicFrameLocks noGrp="1"/>
          </p:cNvGraphicFramePr>
          <p:nvPr>
            <p:extLst>
              <p:ext uri="{D42A27DB-BD31-4B8C-83A1-F6EECF244321}">
                <p14:modId xmlns:p14="http://schemas.microsoft.com/office/powerpoint/2010/main" val="2773471878"/>
              </p:ext>
            </p:extLst>
          </p:nvPr>
        </p:nvGraphicFramePr>
        <p:xfrm>
          <a:off x="102616" y="975244"/>
          <a:ext cx="11857736" cy="5142092"/>
        </p:xfrm>
        <a:graphic>
          <a:graphicData uri="http://schemas.openxmlformats.org/drawingml/2006/table">
            <a:tbl>
              <a:tblPr firstRow="1" bandRow="1">
                <a:tableStyleId>{5C22544A-7EE6-4342-B048-85BDC9FD1C3A}</a:tableStyleId>
              </a:tblPr>
              <a:tblGrid>
                <a:gridCol w="2964434">
                  <a:extLst>
                    <a:ext uri="{9D8B030D-6E8A-4147-A177-3AD203B41FA5}">
                      <a16:colId xmlns:a16="http://schemas.microsoft.com/office/drawing/2014/main" val="219438775"/>
                    </a:ext>
                  </a:extLst>
                </a:gridCol>
                <a:gridCol w="2964434">
                  <a:extLst>
                    <a:ext uri="{9D8B030D-6E8A-4147-A177-3AD203B41FA5}">
                      <a16:colId xmlns:a16="http://schemas.microsoft.com/office/drawing/2014/main" val="1526026251"/>
                    </a:ext>
                  </a:extLst>
                </a:gridCol>
                <a:gridCol w="2964434">
                  <a:extLst>
                    <a:ext uri="{9D8B030D-6E8A-4147-A177-3AD203B41FA5}">
                      <a16:colId xmlns:a16="http://schemas.microsoft.com/office/drawing/2014/main" val="1783550015"/>
                    </a:ext>
                  </a:extLst>
                </a:gridCol>
                <a:gridCol w="2964434">
                  <a:extLst>
                    <a:ext uri="{9D8B030D-6E8A-4147-A177-3AD203B41FA5}">
                      <a16:colId xmlns:a16="http://schemas.microsoft.com/office/drawing/2014/main" val="3974684575"/>
                    </a:ext>
                  </a:extLst>
                </a:gridCol>
              </a:tblGrid>
              <a:tr h="395241">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490443055"/>
                  </a:ext>
                </a:extLst>
              </a:tr>
              <a:tr h="367099">
                <a:tc>
                  <a:txBody>
                    <a:bodyPr/>
                    <a:lstStyle/>
                    <a:p>
                      <a:pPr algn="ctr"/>
                      <a:r>
                        <a:rPr lang="it-IT" b="1" dirty="0"/>
                        <a:t>Evento</a:t>
                      </a:r>
                    </a:p>
                  </a:txBody>
                  <a:tcPr anchor="ctr"/>
                </a:tc>
                <a:tc>
                  <a:txBody>
                    <a:bodyPr/>
                    <a:lstStyle/>
                    <a:p>
                      <a:pPr algn="ctr"/>
                      <a:r>
                        <a:rPr lang="it-IT" b="1" dirty="0" err="1"/>
                        <a:t>Controlloer</a:t>
                      </a:r>
                      <a:endParaRPr lang="it-IT" b="1" dirty="0"/>
                    </a:p>
                  </a:txBody>
                  <a:tcPr anchor="ctr"/>
                </a:tc>
                <a:tc>
                  <a:txBody>
                    <a:bodyPr/>
                    <a:lstStyle/>
                    <a:p>
                      <a:pPr algn="ctr"/>
                      <a:r>
                        <a:rPr lang="it-IT" b="1" dirty="0"/>
                        <a:t>Evento</a:t>
                      </a:r>
                    </a:p>
                  </a:txBody>
                  <a:tcPr anchor="ctr"/>
                </a:tc>
                <a:tc>
                  <a:txBody>
                    <a:bodyPr/>
                    <a:lstStyle/>
                    <a:p>
                      <a:pPr algn="ctr"/>
                      <a:r>
                        <a:rPr lang="it-IT" b="1" dirty="0"/>
                        <a:t>Controllore</a:t>
                      </a:r>
                    </a:p>
                  </a:txBody>
                  <a:tcPr anchor="ctr"/>
                </a:tc>
                <a:extLst>
                  <a:ext uri="{0D108BD9-81ED-4DB2-BD59-A6C34878D82A}">
                    <a16:rowId xmlns:a16="http://schemas.microsoft.com/office/drawing/2014/main" val="716687715"/>
                  </a:ext>
                </a:extLst>
              </a:tr>
              <a:tr h="409786">
                <a:tc>
                  <a:txBody>
                    <a:bodyPr/>
                    <a:lstStyle/>
                    <a:p>
                      <a:pPr algn="ctr"/>
                      <a:r>
                        <a:rPr lang="it-IT" sz="1200" dirty="0" err="1"/>
                        <a:t>index</a:t>
                      </a:r>
                      <a:r>
                        <a:rPr lang="it-IT" sz="1200" dirty="0"/>
                        <a:t> -&gt; login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username password</a:t>
                      </a:r>
                    </a:p>
                  </a:txBody>
                  <a:tcPr anchor="ctr"/>
                </a:tc>
                <a:tc>
                  <a:txBody>
                    <a:bodyPr/>
                    <a:lstStyle/>
                    <a:p>
                      <a:pPr algn="ctr"/>
                      <a:r>
                        <a:rPr lang="it-IT" sz="1200" dirty="0"/>
                        <a:t>Login </a:t>
                      </a:r>
                      <a:r>
                        <a:rPr lang="it-IT" sz="1200" dirty="0" err="1"/>
                        <a:t>servlet</a:t>
                      </a:r>
                      <a:r>
                        <a:rPr lang="it-IT" sz="1200" dirty="0"/>
                        <a:t> (/login)</a:t>
                      </a:r>
                    </a:p>
                  </a:txBody>
                  <a:tcPr anchor="ctr"/>
                </a:tc>
                <a:extLst>
                  <a:ext uri="{0D108BD9-81ED-4DB2-BD59-A6C34878D82A}">
                    <a16:rowId xmlns:a16="http://schemas.microsoft.com/office/drawing/2014/main" val="593331832"/>
                  </a:ext>
                </a:extLst>
              </a:tr>
              <a:tr h="878331">
                <a:tc>
                  <a:txBody>
                    <a:bodyPr/>
                    <a:lstStyle/>
                    <a:p>
                      <a:pPr algn="ctr"/>
                      <a:r>
                        <a:rPr lang="it-IT" sz="1200" dirty="0" err="1"/>
                        <a:t>register</a:t>
                      </a:r>
                      <a:r>
                        <a:rPr lang="it-IT" sz="1200" dirty="0"/>
                        <a:t> -&gt; </a:t>
                      </a:r>
                      <a:r>
                        <a:rPr lang="it-IT" sz="1200" dirty="0" err="1"/>
                        <a:t>register</a:t>
                      </a:r>
                      <a:r>
                        <a:rPr lang="it-IT" sz="1200" dirty="0"/>
                        <a:t> </a:t>
                      </a:r>
                      <a:r>
                        <a:rPr lang="it-IT" sz="1200" dirty="0" err="1"/>
                        <a:t>form</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email, password, conferma password</a:t>
                      </a:r>
                    </a:p>
                  </a:txBody>
                  <a:tcPr anchor="ctr"/>
                </a:tc>
                <a:tc>
                  <a:txBody>
                    <a:bodyPr/>
                    <a:lstStyle/>
                    <a:p>
                      <a:pPr algn="ctr"/>
                      <a:r>
                        <a:rPr lang="it-IT" sz="1200" dirty="0" err="1"/>
                        <a:t>Register</a:t>
                      </a:r>
                      <a:r>
                        <a:rPr lang="it-IT" sz="1200" dirty="0"/>
                        <a:t> </a:t>
                      </a:r>
                      <a:r>
                        <a:rPr lang="it-IT" sz="1200" dirty="0" err="1"/>
                        <a:t>servlet</a:t>
                      </a:r>
                      <a:r>
                        <a:rPr lang="it-IT" sz="1200" dirty="0"/>
                        <a:t> (/</a:t>
                      </a:r>
                      <a:r>
                        <a:rPr lang="it-IT" sz="1200" dirty="0" err="1"/>
                        <a:t>register</a:t>
                      </a:r>
                      <a:r>
                        <a:rPr lang="it-IT" sz="1200" dirty="0"/>
                        <a:t>)</a:t>
                      </a:r>
                    </a:p>
                  </a:txBody>
                  <a:tcPr anchor="ctr"/>
                </a:tc>
                <a:extLst>
                  <a:ext uri="{0D108BD9-81ED-4DB2-BD59-A6C34878D82A}">
                    <a16:rowId xmlns:a16="http://schemas.microsoft.com/office/drawing/2014/main" val="2330619981"/>
                  </a:ext>
                </a:extLst>
              </a:tr>
              <a:tr h="721084">
                <a:tc>
                  <a:txBody>
                    <a:bodyPr/>
                    <a:lstStyle/>
                    <a:p>
                      <a:pPr algn="ctr"/>
                      <a:r>
                        <a:rPr lang="it-IT" sz="1200" dirty="0"/>
                        <a:t>home -&gt; </a:t>
                      </a:r>
                      <a:r>
                        <a:rPr lang="it-IT" sz="1200" dirty="0" err="1"/>
                        <a:t>load</a:t>
                      </a:r>
                      <a:endParaRPr lang="it-IT" sz="1200" dirty="0"/>
                    </a:p>
                  </a:txBody>
                  <a:tcPr anchor="ctr"/>
                </a:tc>
                <a:tc>
                  <a:txBody>
                    <a:bodyPr/>
                    <a:lstStyle/>
                    <a:p>
                      <a:pPr algn="ctr"/>
                      <a:r>
                        <a:rPr lang="it-IT" sz="1200" dirty="0" err="1"/>
                        <a:t>Function</a:t>
                      </a:r>
                      <a:r>
                        <a:rPr lang="it-IT" sz="1200" dirty="0"/>
                        <a:t> </a:t>
                      </a:r>
                    </a:p>
                    <a:p>
                      <a:pPr algn="ctr"/>
                      <a:r>
                        <a:rPr lang="it-IT" sz="1200" dirty="0" err="1"/>
                        <a:t>PageOrchestrator</a:t>
                      </a:r>
                      <a:endParaRPr lang="it-IT" sz="1200" dirty="0"/>
                    </a:p>
                  </a:txBody>
                  <a:tcPr anchor="ctr"/>
                </a:tc>
                <a:tc>
                  <a:txBody>
                    <a:bodyPr/>
                    <a:lstStyle/>
                    <a:p>
                      <a:pPr algn="ctr"/>
                      <a:r>
                        <a:rPr lang="it-IT" sz="1200" dirty="0"/>
                        <a:t>GET (nessun parametro)</a:t>
                      </a:r>
                    </a:p>
                  </a:txBody>
                  <a:tcPr anchor="ctr"/>
                </a:tc>
                <a:tc>
                  <a:txBody>
                    <a:bodyPr/>
                    <a:lstStyle/>
                    <a:p>
                      <a:pPr algn="ctr"/>
                      <a:r>
                        <a:rPr lang="it-IT" sz="1200" dirty="0" err="1"/>
                        <a:t>MyMeetings</a:t>
                      </a:r>
                      <a:r>
                        <a:rPr lang="it-IT" sz="1200" dirty="0"/>
                        <a:t> </a:t>
                      </a:r>
                      <a:r>
                        <a:rPr lang="it-IT" sz="1200" dirty="0" err="1"/>
                        <a:t>servlet</a:t>
                      </a:r>
                      <a:r>
                        <a:rPr lang="it-IT" sz="1200" dirty="0"/>
                        <a:t> (/home/</a:t>
                      </a:r>
                      <a:r>
                        <a:rPr lang="it-IT" sz="1200" dirty="0" err="1"/>
                        <a:t>myMeetings</a:t>
                      </a:r>
                      <a:r>
                        <a:rPr lang="it-IT" sz="1200" dirty="0"/>
                        <a:t>)</a:t>
                      </a:r>
                    </a:p>
                    <a:p>
                      <a:pPr algn="ctr"/>
                      <a:r>
                        <a:rPr lang="it-IT" sz="1200" dirty="0" err="1"/>
                        <a:t>AvailableMeetings</a:t>
                      </a:r>
                      <a:r>
                        <a:rPr lang="it-IT" sz="1200" dirty="0"/>
                        <a:t> </a:t>
                      </a:r>
                      <a:r>
                        <a:rPr lang="it-IT" sz="1200" dirty="0" err="1"/>
                        <a:t>servlet</a:t>
                      </a:r>
                      <a:r>
                        <a:rPr lang="it-IT" sz="1200" dirty="0"/>
                        <a:t> (/home/</a:t>
                      </a:r>
                      <a:r>
                        <a:rPr lang="it-IT" sz="1200" dirty="0" err="1"/>
                        <a:t>availableMeetings</a:t>
                      </a:r>
                      <a:r>
                        <a:rPr lang="it-IT" sz="1200" dirty="0"/>
                        <a:t>)</a:t>
                      </a:r>
                    </a:p>
                  </a:txBody>
                  <a:tcPr anchor="ctr"/>
                </a:tc>
                <a:extLst>
                  <a:ext uri="{0D108BD9-81ED-4DB2-BD59-A6C34878D82A}">
                    <a16:rowId xmlns:a16="http://schemas.microsoft.com/office/drawing/2014/main" val="327653447"/>
                  </a:ext>
                </a:extLst>
              </a:tr>
              <a:tr h="392712">
                <a:tc>
                  <a:txBody>
                    <a:bodyPr/>
                    <a:lstStyle/>
                    <a:p>
                      <a:pPr algn="ctr"/>
                      <a:r>
                        <a:rPr lang="it-IT" sz="1200" dirty="0" err="1"/>
                        <a:t>wizard</a:t>
                      </a:r>
                      <a:r>
                        <a:rPr lang="it-IT" sz="1200" dirty="0"/>
                        <a:t> -&gt; </a:t>
                      </a:r>
                      <a:r>
                        <a:rPr lang="it-IT" sz="1200" dirty="0" err="1"/>
                        <a:t>cancel</a:t>
                      </a:r>
                      <a:endParaRPr lang="it-IT" sz="1200" dirty="0"/>
                    </a:p>
                  </a:txBody>
                  <a:tcPr anchor="ctr"/>
                </a:tc>
                <a:tc>
                  <a:txBody>
                    <a:bodyPr/>
                    <a:lstStyle/>
                    <a:p>
                      <a:pPr algn="ctr"/>
                      <a:r>
                        <a:rPr lang="it-IT" sz="1200" dirty="0" err="1"/>
                        <a:t>Function</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59721079"/>
                  </a:ext>
                </a:extLst>
              </a:tr>
              <a:tr h="568124">
                <a:tc>
                  <a:txBody>
                    <a:bodyPr/>
                    <a:lstStyle/>
                    <a:p>
                      <a:pPr algn="ctr"/>
                      <a:r>
                        <a:rPr lang="it-IT" sz="1200" dirty="0" err="1"/>
                        <a:t>wizard</a:t>
                      </a:r>
                      <a:r>
                        <a:rPr lang="it-IT" sz="1200" dirty="0"/>
                        <a:t> -&gt; create</a:t>
                      </a:r>
                    </a:p>
                  </a:txBody>
                  <a:tcPr anchor="ctr"/>
                </a:tc>
                <a:tc>
                  <a:txBody>
                    <a:bodyPr/>
                    <a:lstStyle/>
                    <a:p>
                      <a:pPr algn="ctr"/>
                      <a:r>
                        <a:rPr lang="it-IT" sz="1200" dirty="0" err="1"/>
                        <a:t>Function</a:t>
                      </a:r>
                      <a:r>
                        <a:rPr lang="it-IT" sz="1200" dirty="0"/>
                        <a:t> </a:t>
                      </a:r>
                      <a:r>
                        <a:rPr lang="it-IT" sz="1200" dirty="0" err="1"/>
                        <a:t>makeCall</a:t>
                      </a:r>
                      <a:endParaRPr lang="it-IT" sz="1200" dirty="0"/>
                    </a:p>
                    <a:p>
                      <a:pPr algn="ctr"/>
                      <a:r>
                        <a:rPr lang="it-IT" sz="1200" dirty="0" err="1"/>
                        <a:t>Function</a:t>
                      </a:r>
                      <a:r>
                        <a:rPr lang="it-IT" sz="1200" dirty="0"/>
                        <a:t> </a:t>
                      </a:r>
                      <a:r>
                        <a:rPr lang="it-IT" sz="1200" dirty="0" err="1"/>
                        <a:t>Modal.show</a:t>
                      </a:r>
                      <a:endParaRPr lang="it-IT" sz="1200" dirty="0"/>
                    </a:p>
                  </a:txBody>
                  <a:tcPr anchor="ctr"/>
                </a:tc>
                <a:tc>
                  <a:txBody>
                    <a:bodyPr/>
                    <a:lstStyle/>
                    <a:p>
                      <a:pPr algn="ctr"/>
                      <a:r>
                        <a:rPr lang="it-IT" sz="1200" dirty="0"/>
                        <a:t>POST (dati riunione) + </a:t>
                      </a:r>
                      <a:r>
                        <a:rPr lang="it-IT" sz="1200" dirty="0" err="1"/>
                        <a:t>step</a:t>
                      </a:r>
                      <a:r>
                        <a:rPr lang="it-IT" sz="1200" dirty="0"/>
                        <a:t>=</a:t>
                      </a:r>
                      <a:r>
                        <a:rPr lang="it-IT" sz="1200" dirty="0" err="1"/>
                        <a:t>firstStep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914170577"/>
                  </a:ext>
                </a:extLst>
              </a:tr>
              <a:tr h="469546">
                <a:tc>
                  <a:txBody>
                    <a:bodyPr/>
                    <a:lstStyle/>
                    <a:p>
                      <a:pPr algn="ctr"/>
                      <a:r>
                        <a:rPr lang="it-IT" sz="1200" dirty="0" err="1"/>
                        <a:t>modal</a:t>
                      </a:r>
                      <a:r>
                        <a:rPr lang="it-IT" sz="1200" dirty="0"/>
                        <a:t> -&gt; </a:t>
                      </a:r>
                      <a:r>
                        <a:rPr lang="it-IT" sz="1200" dirty="0" err="1"/>
                        <a:t>load</a:t>
                      </a:r>
                      <a:r>
                        <a:rPr lang="it-IT" sz="1200" dirty="0"/>
                        <a:t> </a:t>
                      </a:r>
                    </a:p>
                  </a:txBody>
                  <a:tcPr anchor="ctr"/>
                </a:tc>
                <a:tc>
                  <a:txBody>
                    <a:bodyPr/>
                    <a:lstStyle/>
                    <a:p>
                      <a:pPr algn="ctr"/>
                      <a:r>
                        <a:rPr lang="it-IT" sz="1200" dirty="0" err="1"/>
                        <a:t>Function</a:t>
                      </a:r>
                      <a:r>
                        <a:rPr lang="it-IT" sz="1200" dirty="0"/>
                        <a:t> update</a:t>
                      </a:r>
                    </a:p>
                  </a:txBody>
                  <a:tcPr anchor="ctr"/>
                </a:tc>
                <a:tc>
                  <a:txBody>
                    <a:bodyPr/>
                    <a:lstStyle/>
                    <a:p>
                      <a:pPr algn="ctr"/>
                      <a:r>
                        <a:rPr lang="it-IT" sz="1200" dirty="0"/>
                        <a:t>GET (nessun parametro)</a:t>
                      </a:r>
                    </a:p>
                  </a:txBody>
                  <a:tcPr anchor="ctr"/>
                </a:tc>
                <a:tc>
                  <a:txBody>
                    <a:bodyPr/>
                    <a:lstStyle/>
                    <a:p>
                      <a:pPr algn="ctr"/>
                      <a:r>
                        <a:rPr lang="it-IT" sz="1200" dirty="0" err="1"/>
                        <a:t>GetAvailableUsers</a:t>
                      </a:r>
                      <a:r>
                        <a:rPr lang="it-IT" sz="1200" dirty="0"/>
                        <a:t> </a:t>
                      </a:r>
                      <a:r>
                        <a:rPr lang="it-IT" sz="1200" dirty="0" err="1"/>
                        <a:t>servlet</a:t>
                      </a:r>
                      <a:r>
                        <a:rPr lang="it-IT" sz="1200" dirty="0"/>
                        <a:t> (/home/</a:t>
                      </a:r>
                      <a:r>
                        <a:rPr lang="it-IT" sz="1200" dirty="0" err="1"/>
                        <a:t>getAvailableUsers</a:t>
                      </a:r>
                      <a:r>
                        <a:rPr lang="it-IT" sz="1200" dirty="0"/>
                        <a:t>)</a:t>
                      </a:r>
                    </a:p>
                  </a:txBody>
                  <a:tcPr anchor="ctr"/>
                </a:tc>
                <a:extLst>
                  <a:ext uri="{0D108BD9-81ED-4DB2-BD59-A6C34878D82A}">
                    <a16:rowId xmlns:a16="http://schemas.microsoft.com/office/drawing/2014/main" val="3659674088"/>
                  </a:ext>
                </a:extLst>
              </a:tr>
              <a:tr h="436743">
                <a:tc>
                  <a:txBody>
                    <a:bodyPr/>
                    <a:lstStyle/>
                    <a:p>
                      <a:pPr algn="ctr"/>
                      <a:r>
                        <a:rPr lang="it-IT" sz="1200" dirty="0" err="1"/>
                        <a:t>modal</a:t>
                      </a:r>
                      <a:r>
                        <a:rPr lang="it-IT" sz="1200" dirty="0"/>
                        <a:t> -&gt; </a:t>
                      </a:r>
                      <a:r>
                        <a:rPr lang="it-IT" sz="1200" dirty="0" err="1"/>
                        <a:t>cancel</a:t>
                      </a:r>
                      <a:endParaRPr lang="it-IT" sz="1200" dirty="0"/>
                    </a:p>
                    <a:p>
                      <a:pPr algn="ctr"/>
                      <a:r>
                        <a:rPr lang="it-IT" sz="1200" dirty="0" err="1"/>
                        <a:t>modal</a:t>
                      </a:r>
                      <a:r>
                        <a:rPr lang="it-IT" sz="1200" dirty="0"/>
                        <a:t> -&gt; </a:t>
                      </a:r>
                      <a:r>
                        <a:rPr lang="it-IT" sz="1200" dirty="0" err="1"/>
                        <a:t>close</a:t>
                      </a:r>
                      <a:endParaRPr lang="it-IT" sz="1200" dirty="0"/>
                    </a:p>
                  </a:txBody>
                  <a:tcPr anchor="ctr"/>
                </a:tc>
                <a:tc>
                  <a:txBody>
                    <a:bodyPr/>
                    <a:lstStyle/>
                    <a:p>
                      <a:pPr algn="ctr"/>
                      <a:r>
                        <a:rPr lang="it-IT" sz="1200" dirty="0" err="1"/>
                        <a:t>Function</a:t>
                      </a:r>
                      <a:r>
                        <a:rPr lang="it-IT" sz="1200" dirty="0"/>
                        <a:t> </a:t>
                      </a:r>
                      <a:r>
                        <a:rPr lang="it-IT" sz="1200" dirty="0" err="1"/>
                        <a:t>hide</a:t>
                      </a:r>
                      <a:r>
                        <a:rPr lang="it-IT" sz="1200" dirty="0"/>
                        <a:t>, reset</a:t>
                      </a:r>
                    </a:p>
                  </a:txBody>
                  <a:tcPr anchor="ctr"/>
                </a:tc>
                <a:tc>
                  <a:txBody>
                    <a:bodyPr/>
                    <a:lstStyle/>
                    <a:p>
                      <a:pPr algn="ctr"/>
                      <a:r>
                        <a:rPr lang="it-IT" sz="1200" dirty="0"/>
                        <a:t>-</a:t>
                      </a:r>
                    </a:p>
                  </a:txBody>
                  <a:tcPr anchor="ctr"/>
                </a:tc>
                <a:tc>
                  <a:txBody>
                    <a:bodyPr/>
                    <a:lstStyle/>
                    <a:p>
                      <a:pPr algn="ctr"/>
                      <a:r>
                        <a:rPr lang="it-IT" sz="1200" dirty="0"/>
                        <a:t>-</a:t>
                      </a:r>
                    </a:p>
                  </a:txBody>
                  <a:tcPr anchor="ctr"/>
                </a:tc>
                <a:extLst>
                  <a:ext uri="{0D108BD9-81ED-4DB2-BD59-A6C34878D82A}">
                    <a16:rowId xmlns:a16="http://schemas.microsoft.com/office/drawing/2014/main" val="1507744285"/>
                  </a:ext>
                </a:extLst>
              </a:tr>
              <a:tr h="482969">
                <a:tc>
                  <a:txBody>
                    <a:bodyPr/>
                    <a:lstStyle/>
                    <a:p>
                      <a:pPr algn="ctr"/>
                      <a:r>
                        <a:rPr lang="it-IT" sz="1200" dirty="0" err="1"/>
                        <a:t>modal</a:t>
                      </a:r>
                      <a:r>
                        <a:rPr lang="it-IT" sz="1200" dirty="0"/>
                        <a:t> -&gt; </a:t>
                      </a:r>
                      <a:r>
                        <a:rPr lang="it-IT" sz="1200" dirty="0" err="1"/>
                        <a:t>submit</a:t>
                      </a:r>
                      <a:endParaRPr lang="it-IT" sz="1200" dirty="0"/>
                    </a:p>
                  </a:txBody>
                  <a:tcPr anchor="ctr"/>
                </a:tc>
                <a:tc>
                  <a:txBody>
                    <a:bodyPr/>
                    <a:lstStyle/>
                    <a:p>
                      <a:pPr algn="ctr"/>
                      <a:r>
                        <a:rPr lang="it-IT" sz="1200" dirty="0" err="1"/>
                        <a:t>Function</a:t>
                      </a:r>
                      <a:r>
                        <a:rPr lang="it-IT" sz="1200" dirty="0"/>
                        <a:t> </a:t>
                      </a:r>
                      <a:r>
                        <a:rPr lang="it-IT" sz="1200" dirty="0" err="1"/>
                        <a:t>makeCall</a:t>
                      </a:r>
                      <a:endParaRPr lang="it-IT" sz="1200" dirty="0"/>
                    </a:p>
                  </a:txBody>
                  <a:tcPr anchor="ctr"/>
                </a:tc>
                <a:tc>
                  <a:txBody>
                    <a:bodyPr/>
                    <a:lstStyle/>
                    <a:p>
                      <a:pPr algn="ctr"/>
                      <a:r>
                        <a:rPr lang="it-IT" sz="1200" dirty="0"/>
                        <a:t>POST (elenco utenti inviati) + </a:t>
                      </a:r>
                      <a:r>
                        <a:rPr lang="it-IT" sz="1200" dirty="0" err="1"/>
                        <a:t>step</a:t>
                      </a:r>
                      <a:r>
                        <a:rPr lang="it-IT" sz="1200" dirty="0"/>
                        <a:t>=</a:t>
                      </a:r>
                      <a:r>
                        <a:rPr lang="it-IT" sz="1200" dirty="0" err="1"/>
                        <a:t>secondStep</a:t>
                      </a:r>
                      <a:endParaRPr lang="it-IT" sz="1200" dirty="0"/>
                    </a:p>
                  </a:txBody>
                  <a:tcPr anchor="ctr"/>
                </a:tc>
                <a:tc>
                  <a:txBody>
                    <a:bodyPr/>
                    <a:lstStyle/>
                    <a:p>
                      <a:pPr algn="ctr"/>
                      <a:r>
                        <a:rPr lang="it-IT" sz="1200" dirty="0" err="1"/>
                        <a:t>AddMeeting</a:t>
                      </a:r>
                      <a:r>
                        <a:rPr lang="it-IT" sz="1200" dirty="0"/>
                        <a:t> </a:t>
                      </a:r>
                      <a:r>
                        <a:rPr lang="it-IT" sz="1200" dirty="0" err="1"/>
                        <a:t>servlet</a:t>
                      </a:r>
                      <a:r>
                        <a:rPr lang="it-IT" sz="1200" dirty="0"/>
                        <a:t> (/home/</a:t>
                      </a:r>
                      <a:r>
                        <a:rPr lang="it-IT" sz="1200" dirty="0" err="1"/>
                        <a:t>addMeeting</a:t>
                      </a:r>
                      <a:r>
                        <a:rPr lang="it-IT" sz="1200" dirty="0"/>
                        <a:t>)</a:t>
                      </a:r>
                    </a:p>
                  </a:txBody>
                  <a:tcPr anchor="ctr"/>
                </a:tc>
                <a:extLst>
                  <a:ext uri="{0D108BD9-81ED-4DB2-BD59-A6C34878D82A}">
                    <a16:rowId xmlns:a16="http://schemas.microsoft.com/office/drawing/2014/main" val="2760151904"/>
                  </a:ext>
                </a:extLst>
              </a:tr>
            </a:tbl>
          </a:graphicData>
        </a:graphic>
      </p:graphicFrame>
      <p:sp>
        <p:nvSpPr>
          <p:cNvPr id="3" name="CasellaDiTesto 2">
            <a:extLst>
              <a:ext uri="{FF2B5EF4-FFF2-40B4-BE49-F238E27FC236}">
                <a16:creationId xmlns:a16="http://schemas.microsoft.com/office/drawing/2014/main" id="{1846F6FA-6489-424A-B2D6-5E909E08C9D8}"/>
              </a:ext>
            </a:extLst>
          </p:cNvPr>
          <p:cNvSpPr txBox="1"/>
          <p:nvPr/>
        </p:nvSpPr>
        <p:spPr>
          <a:xfrm>
            <a:off x="102616" y="6304195"/>
            <a:ext cx="11857736" cy="338554"/>
          </a:xfrm>
          <a:prstGeom prst="rect">
            <a:avLst/>
          </a:prstGeom>
          <a:noFill/>
        </p:spPr>
        <p:txBody>
          <a:bodyPr wrap="square" rtlCol="0">
            <a:spAutoFit/>
          </a:bodyPr>
          <a:lstStyle/>
          <a:p>
            <a:r>
              <a:rPr lang="it-IT" sz="1600" dirty="0">
                <a:solidFill>
                  <a:srgbClr val="FF0000"/>
                </a:solidFill>
              </a:rPr>
              <a:t>* </a:t>
            </a:r>
            <a:r>
              <a:rPr lang="it-IT" sz="1600" dirty="0" err="1">
                <a:solidFill>
                  <a:srgbClr val="FF0000"/>
                </a:solidFill>
              </a:rPr>
              <a:t>makeCall</a:t>
            </a:r>
            <a:r>
              <a:rPr lang="it-IT" sz="1600" dirty="0">
                <a:solidFill>
                  <a:srgbClr val="FF0000"/>
                </a:solidFill>
              </a:rPr>
              <a:t> indica una funzione per effettuare una chiamata asincrona al server il cui risultato è gestito mediante funzione di </a:t>
            </a:r>
            <a:r>
              <a:rPr lang="it-IT" sz="1600" dirty="0" err="1">
                <a:solidFill>
                  <a:srgbClr val="FF0000"/>
                </a:solidFill>
              </a:rPr>
              <a:t>CallBack</a:t>
            </a:r>
            <a:endParaRPr lang="it-IT" sz="1600" dirty="0">
              <a:solidFill>
                <a:srgbClr val="FF0000"/>
              </a:solidFill>
            </a:endParaRPr>
          </a:p>
        </p:txBody>
      </p:sp>
    </p:spTree>
    <p:extLst>
      <p:ext uri="{BB962C8B-B14F-4D97-AF65-F5344CB8AC3E}">
        <p14:creationId xmlns:p14="http://schemas.microsoft.com/office/powerpoint/2010/main" val="296582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6C4B77-58BA-894C-9495-6712B8885AF8}"/>
              </a:ext>
            </a:extLst>
          </p:cNvPr>
          <p:cNvSpPr>
            <a:spLocks noGrp="1"/>
          </p:cNvSpPr>
          <p:nvPr>
            <p:ph type="title"/>
          </p:nvPr>
        </p:nvSpPr>
        <p:spPr/>
        <p:txBody>
          <a:bodyPr>
            <a:normAutofit fontScale="90000"/>
          </a:bodyPr>
          <a:lstStyle/>
          <a:p>
            <a:r>
              <a:rPr lang="it-IT" dirty="0"/>
              <a:t>Server side DAO &amp; Model Objects</a:t>
            </a:r>
          </a:p>
        </p:txBody>
      </p:sp>
      <p:sp>
        <p:nvSpPr>
          <p:cNvPr id="4" name="CasellaDiTesto 3">
            <a:extLst>
              <a:ext uri="{FF2B5EF4-FFF2-40B4-BE49-F238E27FC236}">
                <a16:creationId xmlns:a16="http://schemas.microsoft.com/office/drawing/2014/main" id="{2B7DF919-9348-274E-9329-C7FB5A340396}"/>
              </a:ext>
            </a:extLst>
          </p:cNvPr>
          <p:cNvSpPr txBox="1"/>
          <p:nvPr/>
        </p:nvSpPr>
        <p:spPr>
          <a:xfrm>
            <a:off x="274320" y="1161288"/>
            <a:ext cx="2670048" cy="923330"/>
          </a:xfrm>
          <a:prstGeom prst="rect">
            <a:avLst/>
          </a:prstGeom>
          <a:noFill/>
        </p:spPr>
        <p:txBody>
          <a:bodyPr wrap="square" rtlCol="0">
            <a:spAutoFit/>
          </a:bodyPr>
          <a:lstStyle/>
          <a:p>
            <a:r>
              <a:rPr lang="it-IT" b="1" dirty="0"/>
              <a:t>MODEL OBJECTS (BEANS)</a:t>
            </a:r>
          </a:p>
          <a:p>
            <a:pPr marL="285750" indent="-285750">
              <a:buFont typeface="Arial" panose="020B0604020202020204" pitchFamily="34" charset="0"/>
              <a:buChar char="•"/>
            </a:pPr>
            <a:r>
              <a:rPr lang="it-IT" dirty="0"/>
              <a:t>User</a:t>
            </a:r>
          </a:p>
          <a:p>
            <a:pPr marL="285750" indent="-285750">
              <a:buFont typeface="Arial" panose="020B0604020202020204" pitchFamily="34" charset="0"/>
              <a:buChar char="•"/>
            </a:pPr>
            <a:r>
              <a:rPr lang="it-IT" dirty="0"/>
              <a:t>Meeting</a:t>
            </a:r>
          </a:p>
        </p:txBody>
      </p:sp>
      <p:sp>
        <p:nvSpPr>
          <p:cNvPr id="5" name="CasellaDiTesto 4">
            <a:extLst>
              <a:ext uri="{FF2B5EF4-FFF2-40B4-BE49-F238E27FC236}">
                <a16:creationId xmlns:a16="http://schemas.microsoft.com/office/drawing/2014/main" id="{27883BC6-7A0A-A045-824C-02662F717C94}"/>
              </a:ext>
            </a:extLst>
          </p:cNvPr>
          <p:cNvSpPr txBox="1"/>
          <p:nvPr/>
        </p:nvSpPr>
        <p:spPr>
          <a:xfrm>
            <a:off x="3185664" y="1161288"/>
            <a:ext cx="8839200" cy="3970318"/>
          </a:xfrm>
          <a:prstGeom prst="rect">
            <a:avLst/>
          </a:prstGeom>
          <a:noFill/>
        </p:spPr>
        <p:txBody>
          <a:bodyPr wrap="square" rtlCol="0">
            <a:spAutoFit/>
          </a:bodyPr>
          <a:lstStyle/>
          <a:p>
            <a:r>
              <a:rPr lang="it-IT" b="1" dirty="0"/>
              <a:t>DATA ACCESS OBJECTS (DAO)	</a:t>
            </a:r>
          </a:p>
          <a:p>
            <a:pPr marL="285750" indent="-285750">
              <a:buFont typeface="Arial" panose="020B0604020202020204" pitchFamily="34" charset="0"/>
              <a:buChar char="•"/>
            </a:pPr>
            <a:r>
              <a:rPr lang="it-IT" dirty="0" err="1"/>
              <a:t>UserDAO</a:t>
            </a:r>
            <a:endParaRPr lang="it-IT" dirty="0"/>
          </a:p>
          <a:p>
            <a:pPr marL="742950" lvl="1" indent="-285750">
              <a:buFont typeface="Arial" panose="020B0604020202020204" pitchFamily="34" charset="0"/>
              <a:buChar char="•"/>
            </a:pPr>
            <a:r>
              <a:rPr lang="it-IT" dirty="0" err="1"/>
              <a:t>checkCrediential</a:t>
            </a:r>
            <a:r>
              <a:rPr lang="it-IT" dirty="0"/>
              <a:t>(username, password)</a:t>
            </a:r>
          </a:p>
          <a:p>
            <a:pPr marL="742950" lvl="1" indent="-285750">
              <a:buFont typeface="Arial" panose="020B0604020202020204" pitchFamily="34" charset="0"/>
              <a:buChar char="•"/>
            </a:pPr>
            <a:r>
              <a:rPr lang="it-IT" dirty="0" err="1"/>
              <a:t>getAllUsersExcept</a:t>
            </a:r>
            <a:r>
              <a:rPr lang="it-IT" dirty="0"/>
              <a:t>(id)</a:t>
            </a:r>
          </a:p>
          <a:p>
            <a:pPr marL="742950" lvl="1" indent="-285750">
              <a:buFont typeface="Arial" panose="020B0604020202020204" pitchFamily="34" charset="0"/>
              <a:buChar char="•"/>
            </a:pPr>
            <a:r>
              <a:rPr lang="it-IT" dirty="0" err="1"/>
              <a:t>addUser</a:t>
            </a:r>
            <a:r>
              <a:rPr lang="it-IT" dirty="0"/>
              <a:t>(username, password)</a:t>
            </a:r>
          </a:p>
          <a:p>
            <a:pPr marL="742950" lvl="1" indent="-285750">
              <a:buFont typeface="Arial" panose="020B0604020202020204" pitchFamily="34" charset="0"/>
              <a:buChar char="•"/>
            </a:pPr>
            <a:r>
              <a:rPr lang="it-IT" dirty="0" err="1"/>
              <a:t>isUsernameFree</a:t>
            </a:r>
            <a:r>
              <a:rPr lang="it-IT" dirty="0"/>
              <a:t>(username)</a:t>
            </a:r>
          </a:p>
          <a:p>
            <a:pPr marL="742950" lvl="1" indent="-285750">
              <a:buFont typeface="Arial" panose="020B0604020202020204" pitchFamily="34" charset="0"/>
              <a:buChar char="•"/>
            </a:pPr>
            <a:r>
              <a:rPr lang="it-IT" dirty="0" err="1"/>
              <a:t>existsUser</a:t>
            </a:r>
            <a:r>
              <a:rPr lang="it-IT" dirty="0"/>
              <a:t>(id)</a:t>
            </a:r>
          </a:p>
          <a:p>
            <a:pPr marL="742950" lvl="1" indent="-285750">
              <a:buFont typeface="Arial" panose="020B0604020202020204" pitchFamily="34" charset="0"/>
              <a:buChar char="•"/>
            </a:pPr>
            <a:r>
              <a:rPr lang="it-IT" dirty="0" err="1"/>
              <a:t>getUserSalt</a:t>
            </a:r>
            <a:r>
              <a:rPr lang="it-IT" dirty="0"/>
              <a:t>(username)</a:t>
            </a:r>
          </a:p>
          <a:p>
            <a:pPr marL="742950" lvl="1"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MeetingDAO</a:t>
            </a:r>
            <a:endParaRPr lang="it-IT" dirty="0"/>
          </a:p>
          <a:p>
            <a:pPr marL="742950" lvl="1" indent="-285750">
              <a:buFont typeface="Arial" panose="020B0604020202020204" pitchFamily="34" charset="0"/>
              <a:buChar char="•"/>
            </a:pPr>
            <a:r>
              <a:rPr lang="it-IT" dirty="0" err="1"/>
              <a:t>getCreatedMeetings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getInvitedMeetings</a:t>
            </a:r>
            <a:r>
              <a:rPr lang="it-IT" dirty="0"/>
              <a:t>(</a:t>
            </a:r>
            <a:r>
              <a:rPr lang="it-IT" dirty="0" err="1"/>
              <a:t>userId</a:t>
            </a:r>
            <a:r>
              <a:rPr lang="it-IT" dirty="0"/>
              <a:t>)</a:t>
            </a:r>
          </a:p>
          <a:p>
            <a:pPr marL="742950" lvl="1" indent="-285750">
              <a:buFont typeface="Arial" panose="020B0604020202020204" pitchFamily="34" charset="0"/>
              <a:buChar char="•"/>
            </a:pPr>
            <a:r>
              <a:rPr lang="it-IT" dirty="0" err="1"/>
              <a:t>createMeeting</a:t>
            </a:r>
            <a:r>
              <a:rPr lang="it-IT" dirty="0"/>
              <a:t>(</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 </a:t>
            </a:r>
            <a:r>
              <a:rPr lang="it-IT" dirty="0" err="1"/>
              <a:t>creatorId</a:t>
            </a:r>
            <a:r>
              <a:rPr lang="it-IT" dirty="0"/>
              <a:t>, </a:t>
            </a:r>
            <a:r>
              <a:rPr lang="it-IT" dirty="0" err="1"/>
              <a:t>invitedUsers</a:t>
            </a:r>
            <a:r>
              <a:rPr lang="it-IT" dirty="0"/>
              <a:t>)</a:t>
            </a:r>
          </a:p>
          <a:p>
            <a:pPr lvl="1"/>
            <a:endParaRPr lang="it-IT" dirty="0"/>
          </a:p>
        </p:txBody>
      </p:sp>
    </p:spTree>
    <p:extLst>
      <p:ext uri="{BB962C8B-B14F-4D97-AF65-F5344CB8AC3E}">
        <p14:creationId xmlns:p14="http://schemas.microsoft.com/office/powerpoint/2010/main" val="117272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5355312"/>
          </a:xfrm>
          <a:prstGeom prst="rect">
            <a:avLst/>
          </a:prstGeom>
          <a:noFill/>
        </p:spPr>
        <p:txBody>
          <a:bodyPr wrap="square" rtlCol="0">
            <a:spAutoFit/>
          </a:bodyPr>
          <a:lstStyle/>
          <a:p>
            <a:r>
              <a:rPr lang="it-IT" b="1" dirty="0"/>
              <a:t>Index</a:t>
            </a:r>
          </a:p>
          <a:p>
            <a:pPr marL="285750" indent="-285750">
              <a:buFont typeface="Arial" panose="020B0604020202020204" pitchFamily="34" charset="0"/>
              <a:buChar char="•"/>
            </a:pPr>
            <a:r>
              <a:rPr lang="it-IT" u="sng" dirty="0"/>
              <a:t>Login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e errori</a:t>
            </a:r>
          </a:p>
          <a:p>
            <a:endParaRPr lang="it-IT" dirty="0"/>
          </a:p>
          <a:p>
            <a:r>
              <a:rPr lang="it-IT" b="1" dirty="0" err="1"/>
              <a:t>Register</a:t>
            </a:r>
            <a:endParaRPr lang="it-IT" b="1" dirty="0"/>
          </a:p>
          <a:p>
            <a:pPr marL="285750" indent="-285750">
              <a:buFont typeface="Arial" panose="020B0604020202020204" pitchFamily="34" charset="0"/>
              <a:buChar char="•"/>
            </a:pPr>
            <a:r>
              <a:rPr lang="it-IT" u="sng" dirty="0" err="1"/>
              <a:t>Register</a:t>
            </a:r>
            <a:r>
              <a:rPr lang="it-IT" u="sng" dirty="0"/>
              <a:t> </a:t>
            </a:r>
            <a:r>
              <a:rPr lang="it-IT" u="sng" dirty="0" err="1"/>
              <a:t>form</a:t>
            </a:r>
            <a:endParaRPr lang="it-IT" u="sng" dirty="0"/>
          </a:p>
          <a:p>
            <a:pPr marL="742950" lvl="1" indent="-285750">
              <a:buFont typeface="Arial" panose="020B0604020202020204" pitchFamily="34" charset="0"/>
              <a:buChar char="•"/>
            </a:pPr>
            <a:r>
              <a:rPr lang="it-IT" dirty="0"/>
              <a:t>Gestione </a:t>
            </a:r>
            <a:r>
              <a:rPr lang="it-IT" dirty="0" err="1"/>
              <a:t>submit</a:t>
            </a:r>
            <a:r>
              <a:rPr lang="it-IT" dirty="0"/>
              <a:t>, verifica password e errori</a:t>
            </a:r>
          </a:p>
          <a:p>
            <a:endParaRPr lang="it-IT" dirty="0"/>
          </a:p>
          <a:p>
            <a:r>
              <a:rPr lang="it-IT" b="1" dirty="0"/>
              <a:t>Home</a:t>
            </a:r>
          </a:p>
          <a:p>
            <a:pPr marL="285750" indent="-285750">
              <a:buFont typeface="Arial" panose="020B0604020202020204" pitchFamily="34" charset="0"/>
              <a:buChar char="•"/>
            </a:pPr>
            <a:r>
              <a:rPr lang="it-IT" u="sng" dirty="0" err="1"/>
              <a:t>AvailableMeetings</a:t>
            </a:r>
            <a:r>
              <a:rPr lang="it-IT" u="sng" dirty="0"/>
              <a:t> &amp; </a:t>
            </a:r>
            <a:r>
              <a:rPr lang="it-IT" u="sng" dirty="0" err="1"/>
              <a:t>MyMeetings</a:t>
            </a:r>
            <a:endParaRPr lang="it-IT" u="sng" dirty="0"/>
          </a:p>
          <a:p>
            <a:pPr marL="742950" lvl="1" indent="-285750">
              <a:buFont typeface="Arial" panose="020B0604020202020204" pitchFamily="34" charset="0"/>
              <a:buChar char="•"/>
            </a:pPr>
            <a:r>
              <a:rPr lang="it-IT" dirty="0"/>
              <a:t>Reset() : </a:t>
            </a:r>
            <a:r>
              <a:rPr lang="it-IT" dirty="0" err="1"/>
              <a:t>hide</a:t>
            </a:r>
            <a:r>
              <a:rPr lang="it-IT" dirty="0"/>
              <a:t> </a:t>
            </a:r>
            <a:r>
              <a:rPr lang="it-IT" dirty="0" err="1"/>
              <a:t>messagges</a:t>
            </a:r>
            <a:endParaRPr lang="it-IT" dirty="0"/>
          </a:p>
          <a:p>
            <a:pPr marL="742950" lvl="1" indent="-285750">
              <a:buFont typeface="Arial" panose="020B0604020202020204" pitchFamily="34" charset="0"/>
              <a:buChar char="•"/>
            </a:pPr>
            <a:r>
              <a:rPr lang="it-IT" dirty="0"/>
              <a:t>Show() : richiesta al server dei dati</a:t>
            </a:r>
          </a:p>
          <a:p>
            <a:pPr marL="742950" lvl="1" indent="-285750">
              <a:buFont typeface="Arial" panose="020B0604020202020204" pitchFamily="34" charset="0"/>
              <a:buChar char="•"/>
            </a:pPr>
            <a:r>
              <a:rPr lang="it-IT" dirty="0"/>
              <a:t>Update() : creazione contenuto tabella con dati ricevuti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u="sng" dirty="0" err="1"/>
              <a:t>Wizard</a:t>
            </a:r>
            <a:endParaRPr lang="it-IT" u="sng" dirty="0"/>
          </a:p>
          <a:p>
            <a:pPr marL="742950" lvl="1" indent="-285750">
              <a:buFont typeface="Arial" panose="020B0604020202020204" pitchFamily="34" charset="0"/>
              <a:buChar char="•"/>
            </a:pPr>
            <a:r>
              <a:rPr lang="it-IT" dirty="0" err="1"/>
              <a:t>increaseTry</a:t>
            </a:r>
            <a:r>
              <a:rPr lang="it-IT" dirty="0"/>
              <a:t>() : aumento numero di tentativi di creazione meeting</a:t>
            </a:r>
          </a:p>
          <a:p>
            <a:pPr marL="742950" lvl="1" indent="-285750">
              <a:buFont typeface="Arial" panose="020B0604020202020204" pitchFamily="34" charset="0"/>
              <a:buChar char="•"/>
            </a:pPr>
            <a:r>
              <a:rPr lang="it-IT" dirty="0"/>
              <a:t>Reset(): azzeramento numero tentativi, chiusura eventuale </a:t>
            </a:r>
            <a:r>
              <a:rPr lang="it-IT" dirty="0" err="1"/>
              <a:t>modal</a:t>
            </a:r>
            <a:endParaRPr lang="it-IT" dirty="0"/>
          </a:p>
          <a:p>
            <a:pPr marL="742950" lvl="1" indent="-285750">
              <a:buFont typeface="Arial" panose="020B0604020202020204" pitchFamily="34" charset="0"/>
              <a:buChar char="•"/>
            </a:pPr>
            <a:r>
              <a:rPr lang="it-IT" dirty="0"/>
              <a:t>Registrazione eventi pulsanti Create e </a:t>
            </a:r>
            <a:r>
              <a:rPr lang="it-IT" dirty="0" err="1"/>
              <a:t>Cancel</a:t>
            </a:r>
            <a:endParaRPr lang="it-IT" dirty="0"/>
          </a:p>
          <a:p>
            <a:pPr lvl="1"/>
            <a:endParaRPr lang="it-IT" dirty="0"/>
          </a:p>
        </p:txBody>
      </p:sp>
    </p:spTree>
    <p:extLst>
      <p:ext uri="{BB962C8B-B14F-4D97-AF65-F5344CB8AC3E}">
        <p14:creationId xmlns:p14="http://schemas.microsoft.com/office/powerpoint/2010/main" val="66824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F419F7-EF9B-7647-B1A8-B0949B36603E}"/>
              </a:ext>
            </a:extLst>
          </p:cNvPr>
          <p:cNvSpPr>
            <a:spLocks noGrp="1"/>
          </p:cNvSpPr>
          <p:nvPr>
            <p:ph type="title"/>
          </p:nvPr>
        </p:nvSpPr>
        <p:spPr/>
        <p:txBody>
          <a:bodyPr>
            <a:normAutofit fontScale="90000"/>
          </a:bodyPr>
          <a:lstStyle/>
          <a:p>
            <a:r>
              <a:rPr lang="it-IT" dirty="0"/>
              <a:t>Client side </a:t>
            </a:r>
            <a:r>
              <a:rPr lang="it-IT" dirty="0" err="1"/>
              <a:t>View</a:t>
            </a:r>
            <a:r>
              <a:rPr lang="it-IT" dirty="0"/>
              <a:t> &amp; </a:t>
            </a:r>
            <a:r>
              <a:rPr lang="it-IT" dirty="0" err="1"/>
              <a:t>View</a:t>
            </a:r>
            <a:r>
              <a:rPr lang="it-IT" dirty="0"/>
              <a:t> </a:t>
            </a:r>
            <a:r>
              <a:rPr lang="it-IT" dirty="0" err="1"/>
              <a:t>components</a:t>
            </a:r>
            <a:endParaRPr lang="it-IT" dirty="0"/>
          </a:p>
        </p:txBody>
      </p:sp>
      <p:sp>
        <p:nvSpPr>
          <p:cNvPr id="4" name="CasellaDiTesto 3">
            <a:extLst>
              <a:ext uri="{FF2B5EF4-FFF2-40B4-BE49-F238E27FC236}">
                <a16:creationId xmlns:a16="http://schemas.microsoft.com/office/drawing/2014/main" id="{69D8C20D-D69E-D84F-AA51-AA6D449BFEFB}"/>
              </a:ext>
            </a:extLst>
          </p:cNvPr>
          <p:cNvSpPr txBox="1"/>
          <p:nvPr/>
        </p:nvSpPr>
        <p:spPr>
          <a:xfrm>
            <a:off x="438912" y="1161288"/>
            <a:ext cx="11548872" cy="3139321"/>
          </a:xfrm>
          <a:prstGeom prst="rect">
            <a:avLst/>
          </a:prstGeom>
          <a:noFill/>
        </p:spPr>
        <p:txBody>
          <a:bodyPr wrap="square" rtlCol="0">
            <a:spAutoFit/>
          </a:bodyPr>
          <a:lstStyle/>
          <a:p>
            <a:pPr marL="285750" indent="-285750">
              <a:buFont typeface="Arial" panose="020B0604020202020204" pitchFamily="34" charset="0"/>
              <a:buChar char="•"/>
            </a:pPr>
            <a:r>
              <a:rPr lang="it-IT" u="sng" dirty="0" err="1"/>
              <a:t>ModalWindow</a:t>
            </a:r>
            <a:endParaRPr lang="it-IT" u="sng" dirty="0"/>
          </a:p>
          <a:p>
            <a:pPr marL="742950" lvl="1" indent="-285750">
              <a:buFont typeface="Arial" panose="020B0604020202020204" pitchFamily="34" charset="0"/>
              <a:buChar char="•"/>
            </a:pPr>
            <a:r>
              <a:rPr lang="it-IT" dirty="0"/>
              <a:t>Show(): rende visibile la finestra e richiesta al server dei dati</a:t>
            </a:r>
          </a:p>
          <a:p>
            <a:pPr marL="742950" lvl="1" indent="-285750">
              <a:buFont typeface="Arial" panose="020B0604020202020204" pitchFamily="34" charset="0"/>
              <a:buChar char="•"/>
            </a:pPr>
            <a:r>
              <a:rPr lang="it-IT" dirty="0"/>
              <a:t>Update(): inserimento dati ricevuti nel </a:t>
            </a:r>
            <a:r>
              <a:rPr lang="it-IT" dirty="0" err="1"/>
              <a:t>form</a:t>
            </a:r>
            <a:r>
              <a:rPr lang="it-IT" dirty="0"/>
              <a:t> di selezione</a:t>
            </a:r>
          </a:p>
          <a:p>
            <a:pPr marL="742950" lvl="1" indent="-285750">
              <a:buFont typeface="Arial" panose="020B0604020202020204" pitchFamily="34" charset="0"/>
              <a:buChar char="•"/>
            </a:pPr>
            <a:r>
              <a:rPr lang="it-IT" dirty="0" err="1"/>
              <a:t>Hide</a:t>
            </a:r>
            <a:r>
              <a:rPr lang="it-IT" dirty="0"/>
              <a:t>() : nasconde la finestra e invoca reset</a:t>
            </a:r>
          </a:p>
          <a:p>
            <a:pPr marL="742950" lvl="1" indent="-285750">
              <a:buFont typeface="Arial" panose="020B0604020202020204" pitchFamily="34" charset="0"/>
              <a:buChar char="•"/>
            </a:pPr>
            <a:r>
              <a:rPr lang="it-IT" dirty="0"/>
              <a:t>Reset() : resetta titolo, dati presenti ed eventuali errori</a:t>
            </a:r>
          </a:p>
          <a:p>
            <a:pPr marL="742950" lvl="1" indent="-285750">
              <a:buFont typeface="Arial" panose="020B0604020202020204" pitchFamily="34" charset="0"/>
              <a:buChar char="•"/>
            </a:pPr>
            <a:r>
              <a:rPr lang="it-IT" dirty="0" err="1"/>
              <a:t>setAsError</a:t>
            </a:r>
            <a:r>
              <a:rPr lang="it-IT" dirty="0"/>
              <a:t>(): nasconde </a:t>
            </a:r>
            <a:r>
              <a:rPr lang="it-IT" dirty="0" err="1"/>
              <a:t>form</a:t>
            </a:r>
            <a:r>
              <a:rPr lang="it-IT" dirty="0"/>
              <a:t> e pulsanti, trasforma la finestra in un messaggio di errore</a:t>
            </a:r>
          </a:p>
          <a:p>
            <a:pPr marL="742950" lvl="1" indent="-285750">
              <a:buFont typeface="Arial" panose="020B0604020202020204" pitchFamily="34" charset="0"/>
              <a:buChar char="•"/>
            </a:pPr>
            <a:r>
              <a:rPr lang="it-IT" dirty="0"/>
              <a:t>Aggiunta eventi su pulsanti</a:t>
            </a:r>
          </a:p>
          <a:p>
            <a:pPr lvl="1"/>
            <a:endParaRPr lang="it-IT" dirty="0"/>
          </a:p>
          <a:p>
            <a:pPr marL="285750" indent="-285750">
              <a:buFont typeface="Arial" panose="020B0604020202020204" pitchFamily="34" charset="0"/>
              <a:buChar char="•"/>
            </a:pPr>
            <a:r>
              <a:rPr lang="it-IT" u="sng" dirty="0" err="1"/>
              <a:t>PageOrchestrator</a:t>
            </a:r>
            <a:r>
              <a:rPr lang="it-IT" dirty="0"/>
              <a:t> -&gt; gestione del ciclo di vita dell’applicazione</a:t>
            </a:r>
          </a:p>
          <a:p>
            <a:pPr marL="742950" lvl="1" indent="-285750">
              <a:buFont typeface="Arial" panose="020B0604020202020204" pitchFamily="34" charset="0"/>
              <a:buChar char="•"/>
            </a:pPr>
            <a:r>
              <a:rPr lang="it-IT" dirty="0"/>
              <a:t>Start(): creazione e inizializzazione dei componenti</a:t>
            </a:r>
          </a:p>
          <a:p>
            <a:pPr marL="742950" lvl="1" indent="-285750">
              <a:buFont typeface="Arial" panose="020B0604020202020204" pitchFamily="34" charset="0"/>
              <a:buChar char="•"/>
            </a:pPr>
            <a:r>
              <a:rPr lang="it-IT" dirty="0" err="1"/>
              <a:t>Refresh</a:t>
            </a:r>
            <a:r>
              <a:rPr lang="it-IT" dirty="0"/>
              <a:t>(): aggiorna i dati contenuti nei componenti</a:t>
            </a:r>
          </a:p>
        </p:txBody>
      </p:sp>
    </p:spTree>
    <p:extLst>
      <p:ext uri="{BB962C8B-B14F-4D97-AF65-F5344CB8AC3E}">
        <p14:creationId xmlns:p14="http://schemas.microsoft.com/office/powerpoint/2010/main" val="37638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Google Shape;279;p37">
            <a:extLst>
              <a:ext uri="{FF2B5EF4-FFF2-40B4-BE49-F238E27FC236}">
                <a16:creationId xmlns:a16="http://schemas.microsoft.com/office/drawing/2014/main" id="{23CE94A2-2D3F-5442-BF73-D7C25C9868C6}"/>
              </a:ext>
            </a:extLst>
          </p:cNvPr>
          <p:cNvCxnSpPr>
            <a:cxnSpLocks/>
          </p:cNvCxnSpPr>
          <p:nvPr/>
        </p:nvCxnSpPr>
        <p:spPr>
          <a:xfrm>
            <a:off x="7833574" y="2308934"/>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8" name="Google Shape;279;p37">
            <a:extLst>
              <a:ext uri="{FF2B5EF4-FFF2-40B4-BE49-F238E27FC236}">
                <a16:creationId xmlns:a16="http://schemas.microsoft.com/office/drawing/2014/main" id="{A6B54B3F-3FD5-7B40-B331-291F07316AEA}"/>
              </a:ext>
            </a:extLst>
          </p:cNvPr>
          <p:cNvCxnSpPr>
            <a:cxnSpLocks/>
          </p:cNvCxnSpPr>
          <p:nvPr/>
        </p:nvCxnSpPr>
        <p:spPr>
          <a:xfrm>
            <a:off x="6627194" y="2252641"/>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 name="Titolo 1">
            <a:extLst>
              <a:ext uri="{FF2B5EF4-FFF2-40B4-BE49-F238E27FC236}">
                <a16:creationId xmlns:a16="http://schemas.microsoft.com/office/drawing/2014/main" id="{26CCC50F-BF20-2148-9AC7-78B9D082D6CF}"/>
              </a:ext>
            </a:extLst>
          </p:cNvPr>
          <p:cNvSpPr>
            <a:spLocks noGrp="1"/>
          </p:cNvSpPr>
          <p:nvPr>
            <p:ph type="title"/>
          </p:nvPr>
        </p:nvSpPr>
        <p:spPr/>
        <p:txBody>
          <a:bodyPr>
            <a:normAutofit fontScale="90000"/>
          </a:bodyPr>
          <a:lstStyle/>
          <a:p>
            <a:r>
              <a:rPr lang="it-IT" dirty="0"/>
              <a:t>Evento: Login</a:t>
            </a:r>
          </a:p>
        </p:txBody>
      </p:sp>
      <p:cxnSp>
        <p:nvCxnSpPr>
          <p:cNvPr id="4" name="Straight Connector 8">
            <a:extLst>
              <a:ext uri="{FF2B5EF4-FFF2-40B4-BE49-F238E27FC236}">
                <a16:creationId xmlns:a16="http://schemas.microsoft.com/office/drawing/2014/main" id="{3A499008-42CA-5249-9053-A637F692F4F4}"/>
              </a:ext>
            </a:extLst>
          </p:cNvPr>
          <p:cNvCxnSpPr>
            <a:cxnSpLocks/>
          </p:cNvCxnSpPr>
          <p:nvPr/>
        </p:nvCxnSpPr>
        <p:spPr>
          <a:xfrm>
            <a:off x="1173671" y="2379540"/>
            <a:ext cx="0" cy="4170535"/>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3;p37">
            <a:extLst>
              <a:ext uri="{FF2B5EF4-FFF2-40B4-BE49-F238E27FC236}">
                <a16:creationId xmlns:a16="http://schemas.microsoft.com/office/drawing/2014/main" id="{7D9DFEC9-1D3A-084D-8745-135FFB41E06B}"/>
              </a:ext>
            </a:extLst>
          </p:cNvPr>
          <p:cNvSpPr/>
          <p:nvPr/>
        </p:nvSpPr>
        <p:spPr>
          <a:xfrm>
            <a:off x="2406393" y="187144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Login</a:t>
            </a:r>
            <a:endParaRPr sz="1200" dirty="0">
              <a:solidFill>
                <a:schemeClr val="dk1"/>
              </a:solidFill>
              <a:latin typeface="Calibri"/>
              <a:ea typeface="Calibri"/>
              <a:cs typeface="Calibri"/>
              <a:sym typeface="Calibri"/>
            </a:endParaRPr>
          </a:p>
        </p:txBody>
      </p:sp>
      <p:cxnSp>
        <p:nvCxnSpPr>
          <p:cNvPr id="7" name="Google Shape;274;p37">
            <a:extLst>
              <a:ext uri="{FF2B5EF4-FFF2-40B4-BE49-F238E27FC236}">
                <a16:creationId xmlns:a16="http://schemas.microsoft.com/office/drawing/2014/main" id="{C928FF0C-C70A-0242-A24D-E6DB2DE09259}"/>
              </a:ext>
            </a:extLst>
          </p:cNvPr>
          <p:cNvCxnSpPr>
            <a:cxnSpLocks/>
          </p:cNvCxnSpPr>
          <p:nvPr/>
        </p:nvCxnSpPr>
        <p:spPr>
          <a:xfrm>
            <a:off x="3126889" y="2252641"/>
            <a:ext cx="26520" cy="427293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a:extLst>
              <a:ext uri="{FF2B5EF4-FFF2-40B4-BE49-F238E27FC236}">
                <a16:creationId xmlns:a16="http://schemas.microsoft.com/office/drawing/2014/main" id="{7882BEFC-8BF8-F645-B55D-9EF968562122}"/>
              </a:ext>
            </a:extLst>
          </p:cNvPr>
          <p:cNvCxnSpPr/>
          <p:nvPr/>
        </p:nvCxnSpPr>
        <p:spPr>
          <a:xfrm>
            <a:off x="1186507" y="2627489"/>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a:extLst>
              <a:ext uri="{FF2B5EF4-FFF2-40B4-BE49-F238E27FC236}">
                <a16:creationId xmlns:a16="http://schemas.microsoft.com/office/drawing/2014/main" id="{EA8FFCE7-E539-BA44-9410-26C7C6D43E01}"/>
              </a:ext>
            </a:extLst>
          </p:cNvPr>
          <p:cNvSpPr txBox="1"/>
          <p:nvPr/>
        </p:nvSpPr>
        <p:spPr>
          <a:xfrm>
            <a:off x="1189831" y="2335245"/>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10" name="Google Shape;278;p37">
            <a:extLst>
              <a:ext uri="{FF2B5EF4-FFF2-40B4-BE49-F238E27FC236}">
                <a16:creationId xmlns:a16="http://schemas.microsoft.com/office/drawing/2014/main" id="{C196B592-1AF5-0A4C-A880-3195AA737352}"/>
              </a:ext>
            </a:extLst>
          </p:cNvPr>
          <p:cNvSpPr/>
          <p:nvPr/>
        </p:nvSpPr>
        <p:spPr>
          <a:xfrm>
            <a:off x="4848296" y="1825450"/>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1" name="Google Shape;279;p37">
            <a:extLst>
              <a:ext uri="{FF2B5EF4-FFF2-40B4-BE49-F238E27FC236}">
                <a16:creationId xmlns:a16="http://schemas.microsoft.com/office/drawing/2014/main" id="{A3724AC3-2F0D-8F4B-B6B7-C66E8A1A8D69}"/>
              </a:ext>
            </a:extLst>
          </p:cNvPr>
          <p:cNvCxnSpPr>
            <a:cxnSpLocks/>
          </p:cNvCxnSpPr>
          <p:nvPr/>
        </p:nvCxnSpPr>
        <p:spPr>
          <a:xfrm>
            <a:off x="5413820" y="2327009"/>
            <a:ext cx="26444" cy="412113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82;p37">
            <a:extLst>
              <a:ext uri="{FF2B5EF4-FFF2-40B4-BE49-F238E27FC236}">
                <a16:creationId xmlns:a16="http://schemas.microsoft.com/office/drawing/2014/main" id="{94E7E5CB-1FA3-D144-989B-3769DBA8FF4E}"/>
              </a:ext>
            </a:extLst>
          </p:cNvPr>
          <p:cNvSpPr/>
          <p:nvPr/>
        </p:nvSpPr>
        <p:spPr>
          <a:xfrm>
            <a:off x="5211773" y="3395092"/>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3" name="Google Shape;283;p37">
            <a:extLst>
              <a:ext uri="{FF2B5EF4-FFF2-40B4-BE49-F238E27FC236}">
                <a16:creationId xmlns:a16="http://schemas.microsoft.com/office/drawing/2014/main" id="{E78276D5-AF5A-024B-924C-874C94DE4C7C}"/>
              </a:ext>
            </a:extLst>
          </p:cNvPr>
          <p:cNvCxnSpPr/>
          <p:nvPr/>
        </p:nvCxnSpPr>
        <p:spPr>
          <a:xfrm rot="10800000">
            <a:off x="3342002" y="4273174"/>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4;p37">
            <a:extLst>
              <a:ext uri="{FF2B5EF4-FFF2-40B4-BE49-F238E27FC236}">
                <a16:creationId xmlns:a16="http://schemas.microsoft.com/office/drawing/2014/main" id="{D0894022-CA1B-E040-B552-15B930D94016}"/>
              </a:ext>
            </a:extLst>
          </p:cNvPr>
          <p:cNvSpPr txBox="1"/>
          <p:nvPr/>
        </p:nvSpPr>
        <p:spPr>
          <a:xfrm>
            <a:off x="3319610" y="3961240"/>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sp>
        <p:nvSpPr>
          <p:cNvPr id="15" name="Google Shape;285;p37">
            <a:extLst>
              <a:ext uri="{FF2B5EF4-FFF2-40B4-BE49-F238E27FC236}">
                <a16:creationId xmlns:a16="http://schemas.microsoft.com/office/drawing/2014/main" id="{A7BF9ED7-F31D-E04B-8A3C-FA06F4134909}"/>
              </a:ext>
            </a:extLst>
          </p:cNvPr>
          <p:cNvSpPr/>
          <p:nvPr/>
        </p:nvSpPr>
        <p:spPr>
          <a:xfrm>
            <a:off x="6237190" y="1815507"/>
            <a:ext cx="8138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16" name="Google Shape;287;p37">
            <a:extLst>
              <a:ext uri="{FF2B5EF4-FFF2-40B4-BE49-F238E27FC236}">
                <a16:creationId xmlns:a16="http://schemas.microsoft.com/office/drawing/2014/main" id="{FCCF5C0A-4409-ED4E-8372-00A6DFF9F057}"/>
              </a:ext>
            </a:extLst>
          </p:cNvPr>
          <p:cNvSpPr/>
          <p:nvPr/>
        </p:nvSpPr>
        <p:spPr>
          <a:xfrm>
            <a:off x="6488538" y="5045897"/>
            <a:ext cx="3302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7" name="Google Shape;288;p37">
            <a:extLst>
              <a:ext uri="{FF2B5EF4-FFF2-40B4-BE49-F238E27FC236}">
                <a16:creationId xmlns:a16="http://schemas.microsoft.com/office/drawing/2014/main" id="{513F191F-DF29-0D41-9D04-9AEEE1AA3803}"/>
              </a:ext>
            </a:extLst>
          </p:cNvPr>
          <p:cNvCxnSpPr>
            <a:cxnSpLocks/>
          </p:cNvCxnSpPr>
          <p:nvPr/>
        </p:nvCxnSpPr>
        <p:spPr>
          <a:xfrm>
            <a:off x="3336817" y="5271444"/>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Google Shape;289;p37">
            <a:extLst>
              <a:ext uri="{FF2B5EF4-FFF2-40B4-BE49-F238E27FC236}">
                <a16:creationId xmlns:a16="http://schemas.microsoft.com/office/drawing/2014/main" id="{EC8526CD-A793-0B40-B72A-1CCB41743EC2}"/>
              </a:ext>
            </a:extLst>
          </p:cNvPr>
          <p:cNvSpPr txBox="1"/>
          <p:nvPr/>
        </p:nvSpPr>
        <p:spPr>
          <a:xfrm>
            <a:off x="3325012" y="4691831"/>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a:solidFill>
                  <a:schemeClr val="dk1"/>
                </a:solidFill>
                <a:latin typeface="Calibri"/>
                <a:ea typeface="Calibri"/>
                <a:cs typeface="Calibri"/>
                <a:sym typeface="Calibri"/>
              </a:rPr>
              <a:t>setAttribute  ("user", user)</a:t>
            </a:r>
            <a:endParaRPr sz="1400" dirty="0">
              <a:solidFill>
                <a:schemeClr val="dk1"/>
              </a:solidFill>
              <a:latin typeface="Calibri"/>
              <a:ea typeface="Calibri"/>
              <a:cs typeface="Calibri"/>
              <a:sym typeface="Calibri"/>
            </a:endParaRPr>
          </a:p>
        </p:txBody>
      </p:sp>
      <p:cxnSp>
        <p:nvCxnSpPr>
          <p:cNvPr id="19" name="Google Shape;293;p37">
            <a:extLst>
              <a:ext uri="{FF2B5EF4-FFF2-40B4-BE49-F238E27FC236}">
                <a16:creationId xmlns:a16="http://schemas.microsoft.com/office/drawing/2014/main" id="{E354AD88-CA3D-3748-96CA-AFEF95AFA24A}"/>
              </a:ext>
            </a:extLst>
          </p:cNvPr>
          <p:cNvCxnSpPr/>
          <p:nvPr/>
        </p:nvCxnSpPr>
        <p:spPr>
          <a:xfrm>
            <a:off x="1155042" y="3594388"/>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cxnSp>
        <p:nvCxnSpPr>
          <p:cNvPr id="20" name="Google Shape;295;p37">
            <a:extLst>
              <a:ext uri="{FF2B5EF4-FFF2-40B4-BE49-F238E27FC236}">
                <a16:creationId xmlns:a16="http://schemas.microsoft.com/office/drawing/2014/main" id="{85A7EEFE-6855-AC4A-9AA7-B6B9B026739D}"/>
              </a:ext>
            </a:extLst>
          </p:cNvPr>
          <p:cNvCxnSpPr>
            <a:cxnSpLocks/>
          </p:cNvCxnSpPr>
          <p:nvPr/>
        </p:nvCxnSpPr>
        <p:spPr>
          <a:xfrm>
            <a:off x="8929910" y="2262225"/>
            <a:ext cx="13833" cy="426335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1" name="Google Shape;296;p37">
            <a:extLst>
              <a:ext uri="{FF2B5EF4-FFF2-40B4-BE49-F238E27FC236}">
                <a16:creationId xmlns:a16="http://schemas.microsoft.com/office/drawing/2014/main" id="{CD0D64A7-D75C-9046-B953-74B4C5C54112}"/>
              </a:ext>
            </a:extLst>
          </p:cNvPr>
          <p:cNvSpPr/>
          <p:nvPr/>
        </p:nvSpPr>
        <p:spPr>
          <a:xfrm>
            <a:off x="8762616" y="5213781"/>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2" name="Google Shape;297;p37">
            <a:extLst>
              <a:ext uri="{FF2B5EF4-FFF2-40B4-BE49-F238E27FC236}">
                <a16:creationId xmlns:a16="http://schemas.microsoft.com/office/drawing/2014/main" id="{96E97453-C1A4-B342-9C69-029846039ED7}"/>
              </a:ext>
            </a:extLst>
          </p:cNvPr>
          <p:cNvSpPr txBox="1"/>
          <p:nvPr/>
        </p:nvSpPr>
        <p:spPr>
          <a:xfrm>
            <a:off x="1161352" y="6216037"/>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3" name="Google Shape;298;p37">
            <a:extLst>
              <a:ext uri="{FF2B5EF4-FFF2-40B4-BE49-F238E27FC236}">
                <a16:creationId xmlns:a16="http://schemas.microsoft.com/office/drawing/2014/main" id="{BFFAAF8C-3B2E-4144-B364-9096366B5A13}"/>
              </a:ext>
            </a:extLst>
          </p:cNvPr>
          <p:cNvSpPr txBox="1"/>
          <p:nvPr/>
        </p:nvSpPr>
        <p:spPr>
          <a:xfrm>
            <a:off x="1024802" y="3103752"/>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4" name="Google Shape;299;p37">
            <a:extLst>
              <a:ext uri="{FF2B5EF4-FFF2-40B4-BE49-F238E27FC236}">
                <a16:creationId xmlns:a16="http://schemas.microsoft.com/office/drawing/2014/main" id="{8C4E4430-80C0-A64B-9E63-96C1B4F04976}"/>
              </a:ext>
            </a:extLst>
          </p:cNvPr>
          <p:cNvCxnSpPr/>
          <p:nvPr/>
        </p:nvCxnSpPr>
        <p:spPr>
          <a:xfrm>
            <a:off x="1202769" y="6203092"/>
            <a:ext cx="7300194" cy="2765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300;p37">
            <a:extLst>
              <a:ext uri="{FF2B5EF4-FFF2-40B4-BE49-F238E27FC236}">
                <a16:creationId xmlns:a16="http://schemas.microsoft.com/office/drawing/2014/main" id="{2D7FD0CD-BD81-D841-863F-4D5989F0CC33}"/>
              </a:ext>
            </a:extLst>
          </p:cNvPr>
          <p:cNvCxnSpPr/>
          <p:nvPr/>
        </p:nvCxnSpPr>
        <p:spPr>
          <a:xfrm rot="10800000" flipH="1">
            <a:off x="3336818" y="3750701"/>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6" name="Google Shape;301;p37">
            <a:extLst>
              <a:ext uri="{FF2B5EF4-FFF2-40B4-BE49-F238E27FC236}">
                <a16:creationId xmlns:a16="http://schemas.microsoft.com/office/drawing/2014/main" id="{F13F9288-8B07-CE4E-BF6C-A5229FDA23F7}"/>
              </a:ext>
            </a:extLst>
          </p:cNvPr>
          <p:cNvSpPr txBox="1"/>
          <p:nvPr/>
        </p:nvSpPr>
        <p:spPr>
          <a:xfrm>
            <a:off x="3312509" y="3470295"/>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27" name="Google Shape;302;p37">
            <a:extLst>
              <a:ext uri="{FF2B5EF4-FFF2-40B4-BE49-F238E27FC236}">
                <a16:creationId xmlns:a16="http://schemas.microsoft.com/office/drawing/2014/main" id="{B11F4B9C-112A-C94C-8139-DB327168A72E}"/>
              </a:ext>
            </a:extLst>
          </p:cNvPr>
          <p:cNvSpPr/>
          <p:nvPr/>
        </p:nvSpPr>
        <p:spPr>
          <a:xfrm>
            <a:off x="8501692" y="1810423"/>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28" name="Google Shape;290;p37">
            <a:extLst>
              <a:ext uri="{FF2B5EF4-FFF2-40B4-BE49-F238E27FC236}">
                <a16:creationId xmlns:a16="http://schemas.microsoft.com/office/drawing/2014/main" id="{1CB20D73-6F76-9A45-B546-013EA3455138}"/>
              </a:ext>
            </a:extLst>
          </p:cNvPr>
          <p:cNvSpPr/>
          <p:nvPr/>
        </p:nvSpPr>
        <p:spPr>
          <a:xfrm>
            <a:off x="410096" y="1635609"/>
            <a:ext cx="155282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loginManagement.js</a:t>
            </a:r>
            <a:endParaRPr sz="1200" dirty="0">
              <a:solidFill>
                <a:schemeClr val="dk1"/>
              </a:solidFill>
              <a:latin typeface="Calibri"/>
              <a:ea typeface="Calibri"/>
              <a:cs typeface="Calibri"/>
              <a:sym typeface="Calibri"/>
            </a:endParaRPr>
          </a:p>
        </p:txBody>
      </p:sp>
      <p:cxnSp>
        <p:nvCxnSpPr>
          <p:cNvPr id="29" name="Google Shape;293;p37">
            <a:extLst>
              <a:ext uri="{FF2B5EF4-FFF2-40B4-BE49-F238E27FC236}">
                <a16:creationId xmlns:a16="http://schemas.microsoft.com/office/drawing/2014/main" id="{D70FAC0D-D703-D942-8B67-A11EE69B829B}"/>
              </a:ext>
            </a:extLst>
          </p:cNvPr>
          <p:cNvCxnSpPr/>
          <p:nvPr/>
        </p:nvCxnSpPr>
        <p:spPr>
          <a:xfrm>
            <a:off x="1173671" y="4487822"/>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0" name="Google Shape;298;p37">
            <a:extLst>
              <a:ext uri="{FF2B5EF4-FFF2-40B4-BE49-F238E27FC236}">
                <a16:creationId xmlns:a16="http://schemas.microsoft.com/office/drawing/2014/main" id="{390EDD48-3F64-0C4D-B70E-471B08FFDB12}"/>
              </a:ext>
            </a:extLst>
          </p:cNvPr>
          <p:cNvSpPr txBox="1"/>
          <p:nvPr/>
        </p:nvSpPr>
        <p:spPr>
          <a:xfrm>
            <a:off x="1184150" y="3948748"/>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31" name="Google Shape;282;p37">
            <a:extLst>
              <a:ext uri="{FF2B5EF4-FFF2-40B4-BE49-F238E27FC236}">
                <a16:creationId xmlns:a16="http://schemas.microsoft.com/office/drawing/2014/main" id="{8A14EDAB-628F-934B-80F6-039D87A26917}"/>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09581B2-BD64-C04F-9681-E4B769A9CDA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3" name="Google Shape;282;p37">
            <a:extLst>
              <a:ext uri="{FF2B5EF4-FFF2-40B4-BE49-F238E27FC236}">
                <a16:creationId xmlns:a16="http://schemas.microsoft.com/office/drawing/2014/main" id="{F07B2926-9CAE-2B46-967F-3E92B1E1E762}"/>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4" name="TextBox 55">
            <a:extLst>
              <a:ext uri="{FF2B5EF4-FFF2-40B4-BE49-F238E27FC236}">
                <a16:creationId xmlns:a16="http://schemas.microsoft.com/office/drawing/2014/main" id="{3612302B-7A36-2944-B606-B8D6A4D22BC2}"/>
              </a:ext>
            </a:extLst>
          </p:cNvPr>
          <p:cNvSpPr txBox="1"/>
          <p:nvPr/>
        </p:nvSpPr>
        <p:spPr>
          <a:xfrm>
            <a:off x="10882352" y="1214269"/>
            <a:ext cx="1279517" cy="338554"/>
          </a:xfrm>
          <a:prstGeom prst="rect">
            <a:avLst/>
          </a:prstGeom>
          <a:noFill/>
        </p:spPr>
        <p:txBody>
          <a:bodyPr wrap="none" rtlCol="0">
            <a:spAutoFit/>
          </a:bodyPr>
          <a:lstStyle/>
          <a:p>
            <a:r>
              <a:rPr lang="en-US" dirty="0"/>
              <a:t>Server side </a:t>
            </a:r>
          </a:p>
        </p:txBody>
      </p:sp>
      <p:cxnSp>
        <p:nvCxnSpPr>
          <p:cNvPr id="35" name="Google Shape;293;p37">
            <a:extLst>
              <a:ext uri="{FF2B5EF4-FFF2-40B4-BE49-F238E27FC236}">
                <a16:creationId xmlns:a16="http://schemas.microsoft.com/office/drawing/2014/main" id="{1C4B3682-DDE2-AA48-AE89-A2A21BAB1A97}"/>
              </a:ext>
            </a:extLst>
          </p:cNvPr>
          <p:cNvCxnSpPr/>
          <p:nvPr/>
        </p:nvCxnSpPr>
        <p:spPr>
          <a:xfrm>
            <a:off x="1173671" y="5106428"/>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031501BF-14EE-8944-9821-CE7EC9BE991B}"/>
              </a:ext>
            </a:extLst>
          </p:cNvPr>
          <p:cNvSpPr txBox="1"/>
          <p:nvPr/>
        </p:nvSpPr>
        <p:spPr>
          <a:xfrm>
            <a:off x="1019870" y="4822111"/>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37" name="Google Shape;297;p37">
            <a:extLst>
              <a:ext uri="{FF2B5EF4-FFF2-40B4-BE49-F238E27FC236}">
                <a16:creationId xmlns:a16="http://schemas.microsoft.com/office/drawing/2014/main" id="{A88BC980-CC58-074F-A052-8A6DEE4E397E}"/>
              </a:ext>
            </a:extLst>
          </p:cNvPr>
          <p:cNvSpPr txBox="1"/>
          <p:nvPr/>
        </p:nvSpPr>
        <p:spPr>
          <a:xfrm>
            <a:off x="6036469" y="6211908"/>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me.html]</a:t>
            </a:r>
            <a:endParaRPr sz="1400" dirty="0">
              <a:solidFill>
                <a:schemeClr val="dk1"/>
              </a:solidFill>
              <a:latin typeface="Calibri"/>
              <a:ea typeface="Calibri"/>
              <a:cs typeface="Calibri"/>
              <a:sym typeface="Calibri"/>
            </a:endParaRPr>
          </a:p>
        </p:txBody>
      </p:sp>
      <p:grpSp>
        <p:nvGrpSpPr>
          <p:cNvPr id="38" name="Group 61">
            <a:extLst>
              <a:ext uri="{FF2B5EF4-FFF2-40B4-BE49-F238E27FC236}">
                <a16:creationId xmlns:a16="http://schemas.microsoft.com/office/drawing/2014/main" id="{97112742-1749-AF47-B3C6-C29830F5DB09}"/>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E717985F-5414-F044-A61E-5E4404706CE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5DB915A2-28DF-4B45-8310-05236CA03387}"/>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1179A178-89F2-9247-97A7-D6CDFB73D5C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87F420F4-CB0F-9347-94DC-E5CE12E499FE}"/>
              </a:ext>
            </a:extLst>
          </p:cNvPr>
          <p:cNvCxnSpPr/>
          <p:nvPr/>
        </p:nvCxnSpPr>
        <p:spPr>
          <a:xfrm>
            <a:off x="262861" y="2552828"/>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Google Shape;296;p37">
            <a:extLst>
              <a:ext uri="{FF2B5EF4-FFF2-40B4-BE49-F238E27FC236}">
                <a16:creationId xmlns:a16="http://schemas.microsoft.com/office/drawing/2014/main" id="{DA5AC2F5-5879-744C-B46B-E9068EF78B13}"/>
              </a:ext>
            </a:extLst>
          </p:cNvPr>
          <p:cNvSpPr/>
          <p:nvPr/>
        </p:nvSpPr>
        <p:spPr>
          <a:xfrm>
            <a:off x="7710060" y="5006310"/>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4" name="Google Shape;302;p37">
            <a:extLst>
              <a:ext uri="{FF2B5EF4-FFF2-40B4-BE49-F238E27FC236}">
                <a16:creationId xmlns:a16="http://schemas.microsoft.com/office/drawing/2014/main" id="{2825D5EE-B548-F64B-AFAD-E09C890724D9}"/>
              </a:ext>
            </a:extLst>
          </p:cNvPr>
          <p:cNvSpPr/>
          <p:nvPr/>
        </p:nvSpPr>
        <p:spPr>
          <a:xfrm>
            <a:off x="7229426" y="1674993"/>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 storage</a:t>
            </a:r>
            <a:endParaRPr sz="1200" dirty="0">
              <a:solidFill>
                <a:schemeClr val="dk1"/>
              </a:solidFill>
              <a:latin typeface="Calibri"/>
              <a:ea typeface="Calibri"/>
              <a:cs typeface="Calibri"/>
              <a:sym typeface="Calibri"/>
            </a:endParaRPr>
          </a:p>
        </p:txBody>
      </p:sp>
      <p:cxnSp>
        <p:nvCxnSpPr>
          <p:cNvPr id="45" name="Google Shape;299;p37">
            <a:extLst>
              <a:ext uri="{FF2B5EF4-FFF2-40B4-BE49-F238E27FC236}">
                <a16:creationId xmlns:a16="http://schemas.microsoft.com/office/drawing/2014/main" id="{65D7DE8B-01A5-874D-B247-2A62DD80F1FE}"/>
              </a:ext>
            </a:extLst>
          </p:cNvPr>
          <p:cNvCxnSpPr/>
          <p:nvPr/>
        </p:nvCxnSpPr>
        <p:spPr>
          <a:xfrm>
            <a:off x="1184150" y="5739711"/>
            <a:ext cx="615376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6" name="Google Shape;297;p37">
            <a:extLst>
              <a:ext uri="{FF2B5EF4-FFF2-40B4-BE49-F238E27FC236}">
                <a16:creationId xmlns:a16="http://schemas.microsoft.com/office/drawing/2014/main" id="{60D6D365-AE21-A445-AFAA-B2BA8F22CA2E}"/>
              </a:ext>
            </a:extLst>
          </p:cNvPr>
          <p:cNvSpPr txBox="1"/>
          <p:nvPr/>
        </p:nvSpPr>
        <p:spPr>
          <a:xfrm>
            <a:off x="1160429" y="582671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47" name="Google Shape;277;p37">
            <a:extLst>
              <a:ext uri="{FF2B5EF4-FFF2-40B4-BE49-F238E27FC236}">
                <a16:creationId xmlns:a16="http://schemas.microsoft.com/office/drawing/2014/main" id="{766F3C4B-DE71-6544-9FF3-71A2C3E9BBA0}"/>
              </a:ext>
            </a:extLst>
          </p:cNvPr>
          <p:cNvSpPr/>
          <p:nvPr/>
        </p:nvSpPr>
        <p:spPr>
          <a:xfrm>
            <a:off x="2944474" y="2321518"/>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775D37AF-F313-884D-8E4D-B87584F60CB9}"/>
              </a:ext>
            </a:extLst>
          </p:cNvPr>
          <p:cNvGrpSpPr/>
          <p:nvPr/>
        </p:nvGrpSpPr>
        <p:grpSpPr>
          <a:xfrm>
            <a:off x="565684" y="5366265"/>
            <a:ext cx="484693" cy="272090"/>
            <a:chOff x="614149" y="4401223"/>
            <a:chExt cx="484693" cy="507248"/>
          </a:xfrm>
        </p:grpSpPr>
        <p:cxnSp>
          <p:nvCxnSpPr>
            <p:cNvPr id="49" name="Straight Connector 51">
              <a:extLst>
                <a:ext uri="{FF2B5EF4-FFF2-40B4-BE49-F238E27FC236}">
                  <a16:creationId xmlns:a16="http://schemas.microsoft.com/office/drawing/2014/main" id="{463ECC83-8080-D74F-AC62-6BFA49A66B7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6D83E4BC-FAD6-BA48-9251-4F7592A6FA4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70B57AA-4ABD-4B4B-A683-5AD6961C5732}"/>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5" name="Google Shape;298;p37">
            <a:extLst>
              <a:ext uri="{FF2B5EF4-FFF2-40B4-BE49-F238E27FC236}">
                <a16:creationId xmlns:a16="http://schemas.microsoft.com/office/drawing/2014/main" id="{E21C9ADE-34C8-A348-A36A-566FB3D4E7D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6" name="Google Shape;298;p37">
            <a:extLst>
              <a:ext uri="{FF2B5EF4-FFF2-40B4-BE49-F238E27FC236}">
                <a16:creationId xmlns:a16="http://schemas.microsoft.com/office/drawing/2014/main" id="{6D8610A3-41DB-304F-8714-7D9A7B1411AF}"/>
              </a:ext>
            </a:extLst>
          </p:cNvPr>
          <p:cNvSpPr txBox="1"/>
          <p:nvPr/>
        </p:nvSpPr>
        <p:spPr>
          <a:xfrm>
            <a:off x="108501" y="4876824"/>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Set username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699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AC40ED-C3F6-934B-96AB-868E3B56FAEF}"/>
              </a:ext>
            </a:extLst>
          </p:cNvPr>
          <p:cNvSpPr>
            <a:spLocks noGrp="1"/>
          </p:cNvSpPr>
          <p:nvPr>
            <p:ph type="title"/>
          </p:nvPr>
        </p:nvSpPr>
        <p:spPr/>
        <p:txBody>
          <a:bodyPr>
            <a:normAutofit fontScale="90000"/>
          </a:bodyPr>
          <a:lstStyle/>
          <a:p>
            <a:r>
              <a:rPr lang="it-IT" dirty="0"/>
              <a:t>Evento: </a:t>
            </a:r>
            <a:r>
              <a:rPr lang="it-IT" dirty="0" err="1"/>
              <a:t>Register</a:t>
            </a:r>
            <a:endParaRPr lang="it-IT" dirty="0"/>
          </a:p>
        </p:txBody>
      </p:sp>
      <p:cxnSp>
        <p:nvCxnSpPr>
          <p:cNvPr id="6" name="Straight Connector 8">
            <a:extLst>
              <a:ext uri="{FF2B5EF4-FFF2-40B4-BE49-F238E27FC236}">
                <a16:creationId xmlns:a16="http://schemas.microsoft.com/office/drawing/2014/main" id="{02730E04-F370-0940-A26B-91442CAC569A}"/>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3;p37">
            <a:extLst>
              <a:ext uri="{FF2B5EF4-FFF2-40B4-BE49-F238E27FC236}">
                <a16:creationId xmlns:a16="http://schemas.microsoft.com/office/drawing/2014/main" id="{DEBBE187-DDBE-BE4A-AC47-5606DC0F137A}"/>
              </a:ext>
            </a:extLst>
          </p:cNvPr>
          <p:cNvSpPr/>
          <p:nvPr/>
        </p:nvSpPr>
        <p:spPr>
          <a:xfrm>
            <a:off x="3963581" y="149121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a:t>
            </a:r>
            <a:endParaRPr sz="1200" dirty="0">
              <a:solidFill>
                <a:schemeClr val="dk1"/>
              </a:solidFill>
              <a:latin typeface="Calibri"/>
              <a:ea typeface="Calibri"/>
              <a:cs typeface="Calibri"/>
              <a:sym typeface="Calibri"/>
            </a:endParaRPr>
          </a:p>
        </p:txBody>
      </p:sp>
      <p:cxnSp>
        <p:nvCxnSpPr>
          <p:cNvPr id="8" name="Google Shape;274;p37">
            <a:extLst>
              <a:ext uri="{FF2B5EF4-FFF2-40B4-BE49-F238E27FC236}">
                <a16:creationId xmlns:a16="http://schemas.microsoft.com/office/drawing/2014/main" id="{D7A9CA4A-638C-3244-87B9-4513AC1D8ED6}"/>
              </a:ext>
            </a:extLst>
          </p:cNvPr>
          <p:cNvCxnSpPr>
            <a:cxnSpLocks/>
          </p:cNvCxnSpPr>
          <p:nvPr/>
        </p:nvCxnSpPr>
        <p:spPr>
          <a:xfrm>
            <a:off x="4643122"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9" name="Google Shape;275;p37">
            <a:extLst>
              <a:ext uri="{FF2B5EF4-FFF2-40B4-BE49-F238E27FC236}">
                <a16:creationId xmlns:a16="http://schemas.microsoft.com/office/drawing/2014/main" id="{FF9A8132-44D2-9E4E-B636-5FD7DF625F8E}"/>
              </a:ext>
            </a:extLst>
          </p:cNvPr>
          <p:cNvCxnSpPr>
            <a:cxnSpLocks/>
          </p:cNvCxnSpPr>
          <p:nvPr/>
        </p:nvCxnSpPr>
        <p:spPr>
          <a:xfrm>
            <a:off x="1196985" y="2849680"/>
            <a:ext cx="32705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Google Shape;276;p37">
            <a:extLst>
              <a:ext uri="{FF2B5EF4-FFF2-40B4-BE49-F238E27FC236}">
                <a16:creationId xmlns:a16="http://schemas.microsoft.com/office/drawing/2014/main" id="{E5CAD37A-D5D4-4A4D-8D33-3CA94645B216}"/>
              </a:ext>
            </a:extLst>
          </p:cNvPr>
          <p:cNvSpPr txBox="1"/>
          <p:nvPr/>
        </p:nvSpPr>
        <p:spPr>
          <a:xfrm>
            <a:off x="1184116" y="2573262"/>
            <a:ext cx="2409434"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a:t>
            </a:r>
          </a:p>
          <a:p>
            <a:r>
              <a:rPr lang="es-419" sz="1400" dirty="0">
                <a:solidFill>
                  <a:schemeClr val="dk1"/>
                </a:solidFill>
                <a:latin typeface="Calibri"/>
                <a:ea typeface="Calibri"/>
                <a:cs typeface="Calibri"/>
                <a:sym typeface="Calibri"/>
              </a:rPr>
              <a:t>username password</a:t>
            </a:r>
            <a:endParaRPr sz="1400" dirty="0">
              <a:solidFill>
                <a:schemeClr val="dk1"/>
              </a:solidFill>
              <a:latin typeface="Calibri"/>
              <a:ea typeface="Calibri"/>
              <a:cs typeface="Calibri"/>
              <a:sym typeface="Calibri"/>
            </a:endParaRPr>
          </a:p>
        </p:txBody>
      </p:sp>
      <p:sp>
        <p:nvSpPr>
          <p:cNvPr id="11" name="Google Shape;278;p37">
            <a:extLst>
              <a:ext uri="{FF2B5EF4-FFF2-40B4-BE49-F238E27FC236}">
                <a16:creationId xmlns:a16="http://schemas.microsoft.com/office/drawing/2014/main" id="{F7A491D7-D24A-F94C-8035-F9330CFEC032}"/>
              </a:ext>
            </a:extLst>
          </p:cNvPr>
          <p:cNvSpPr/>
          <p:nvPr/>
        </p:nvSpPr>
        <p:spPr>
          <a:xfrm>
            <a:off x="6356479" y="148754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12" name="Google Shape;279;p37">
            <a:extLst>
              <a:ext uri="{FF2B5EF4-FFF2-40B4-BE49-F238E27FC236}">
                <a16:creationId xmlns:a16="http://schemas.microsoft.com/office/drawing/2014/main" id="{D7A14715-BF01-D545-A407-B08EAFC8488B}"/>
              </a:ext>
            </a:extLst>
          </p:cNvPr>
          <p:cNvCxnSpPr>
            <a:cxnSpLocks/>
          </p:cNvCxnSpPr>
          <p:nvPr/>
        </p:nvCxnSpPr>
        <p:spPr>
          <a:xfrm>
            <a:off x="6908427" y="191586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82;p37">
            <a:extLst>
              <a:ext uri="{FF2B5EF4-FFF2-40B4-BE49-F238E27FC236}">
                <a16:creationId xmlns:a16="http://schemas.microsoft.com/office/drawing/2014/main" id="{17C69696-630B-4C4F-A4EF-CB4A1BC9897D}"/>
              </a:ext>
            </a:extLst>
          </p:cNvPr>
          <p:cNvSpPr/>
          <p:nvPr/>
        </p:nvSpPr>
        <p:spPr>
          <a:xfrm>
            <a:off x="6724379" y="3408818"/>
            <a:ext cx="330200" cy="2065211"/>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3;p37">
            <a:extLst>
              <a:ext uri="{FF2B5EF4-FFF2-40B4-BE49-F238E27FC236}">
                <a16:creationId xmlns:a16="http://schemas.microsoft.com/office/drawing/2014/main" id="{19C2D01D-ABE5-3546-AFDA-7F72854149A2}"/>
              </a:ext>
            </a:extLst>
          </p:cNvPr>
          <p:cNvCxnSpPr/>
          <p:nvPr/>
        </p:nvCxnSpPr>
        <p:spPr>
          <a:xfrm rot="10800000">
            <a:off x="4854608" y="4286901"/>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Google Shape;284;p37">
            <a:extLst>
              <a:ext uri="{FF2B5EF4-FFF2-40B4-BE49-F238E27FC236}">
                <a16:creationId xmlns:a16="http://schemas.microsoft.com/office/drawing/2014/main" id="{3C5EAC2A-D403-E147-AC0A-0816152B676E}"/>
              </a:ext>
            </a:extLst>
          </p:cNvPr>
          <p:cNvSpPr txBox="1"/>
          <p:nvPr/>
        </p:nvSpPr>
        <p:spPr>
          <a:xfrm>
            <a:off x="4832216" y="3974967"/>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18" name="Google Shape;288;p37">
            <a:extLst>
              <a:ext uri="{FF2B5EF4-FFF2-40B4-BE49-F238E27FC236}">
                <a16:creationId xmlns:a16="http://schemas.microsoft.com/office/drawing/2014/main" id="{A61604DE-06BF-2E4C-BE16-D5D4C9E3DF15}"/>
              </a:ext>
            </a:extLst>
          </p:cNvPr>
          <p:cNvCxnSpPr>
            <a:cxnSpLocks/>
          </p:cNvCxnSpPr>
          <p:nvPr/>
        </p:nvCxnSpPr>
        <p:spPr>
          <a:xfrm>
            <a:off x="4849424" y="5106428"/>
            <a:ext cx="18099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89;p37">
            <a:extLst>
              <a:ext uri="{FF2B5EF4-FFF2-40B4-BE49-F238E27FC236}">
                <a16:creationId xmlns:a16="http://schemas.microsoft.com/office/drawing/2014/main" id="{861B056F-FAEA-3148-8AF2-354BD4D0B154}"/>
              </a:ext>
            </a:extLst>
          </p:cNvPr>
          <p:cNvSpPr txBox="1"/>
          <p:nvPr/>
        </p:nvSpPr>
        <p:spPr>
          <a:xfrm>
            <a:off x="4818819" y="4513979"/>
            <a:ext cx="1840572"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[true] </a:t>
            </a:r>
          </a:p>
          <a:p>
            <a:pPr lvl="0">
              <a:spcAft>
                <a:spcPts val="200"/>
              </a:spcAft>
            </a:pPr>
            <a:r>
              <a:rPr lang="es-419" sz="1400" dirty="0">
                <a:solidFill>
                  <a:schemeClr val="dk1"/>
                </a:solidFill>
                <a:latin typeface="Calibri"/>
                <a:ea typeface="Calibri"/>
                <a:cs typeface="Calibri"/>
                <a:sym typeface="Calibri"/>
              </a:rPr>
              <a:t>addUser(user, pass)</a:t>
            </a:r>
          </a:p>
        </p:txBody>
      </p:sp>
      <p:cxnSp>
        <p:nvCxnSpPr>
          <p:cNvPr id="20" name="Google Shape;293;p37">
            <a:extLst>
              <a:ext uri="{FF2B5EF4-FFF2-40B4-BE49-F238E27FC236}">
                <a16:creationId xmlns:a16="http://schemas.microsoft.com/office/drawing/2014/main" id="{1D581808-7AED-D147-A8E5-5B2B032A5EB6}"/>
              </a:ext>
            </a:extLst>
          </p:cNvPr>
          <p:cNvCxnSpPr>
            <a:cxnSpLocks/>
          </p:cNvCxnSpPr>
          <p:nvPr/>
        </p:nvCxnSpPr>
        <p:spPr>
          <a:xfrm>
            <a:off x="1155042" y="3594388"/>
            <a:ext cx="3211859"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4" name="Google Shape;298;p37">
            <a:extLst>
              <a:ext uri="{FF2B5EF4-FFF2-40B4-BE49-F238E27FC236}">
                <a16:creationId xmlns:a16="http://schemas.microsoft.com/office/drawing/2014/main" id="{625A6D39-C245-664F-AEC6-B1F1FF4652E3}"/>
              </a:ext>
            </a:extLst>
          </p:cNvPr>
          <p:cNvSpPr txBox="1"/>
          <p:nvPr/>
        </p:nvSpPr>
        <p:spPr>
          <a:xfrm>
            <a:off x="1024801" y="3103752"/>
            <a:ext cx="3211849"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pwd == null || passwordNotMatch || invalid data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6" name="Google Shape;300;p37">
            <a:extLst>
              <a:ext uri="{FF2B5EF4-FFF2-40B4-BE49-F238E27FC236}">
                <a16:creationId xmlns:a16="http://schemas.microsoft.com/office/drawing/2014/main" id="{BFFE5B74-E3F9-EF44-B8E5-A735F7CDA993}"/>
              </a:ext>
            </a:extLst>
          </p:cNvPr>
          <p:cNvCxnSpPr/>
          <p:nvPr/>
        </p:nvCxnSpPr>
        <p:spPr>
          <a:xfrm rot="10800000" flipH="1">
            <a:off x="4849424" y="3764428"/>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301;p37">
            <a:extLst>
              <a:ext uri="{FF2B5EF4-FFF2-40B4-BE49-F238E27FC236}">
                <a16:creationId xmlns:a16="http://schemas.microsoft.com/office/drawing/2014/main" id="{92592920-1DE0-134C-B731-F0B7223414FD}"/>
              </a:ext>
            </a:extLst>
          </p:cNvPr>
          <p:cNvSpPr txBox="1"/>
          <p:nvPr/>
        </p:nvSpPr>
        <p:spPr>
          <a:xfrm>
            <a:off x="4823284" y="3487871"/>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checkEmailFree</a:t>
            </a:r>
          </a:p>
          <a:p>
            <a:r>
              <a:rPr lang="es-419" sz="1400" dirty="0">
                <a:solidFill>
                  <a:schemeClr val="dk1"/>
                </a:solidFill>
                <a:latin typeface="Calibri"/>
                <a:ea typeface="Calibri"/>
                <a:cs typeface="Calibri"/>
                <a:sym typeface="Calibri"/>
              </a:rPr>
              <a:t>(user)</a:t>
            </a:r>
            <a:endParaRPr sz="1400" dirty="0">
              <a:solidFill>
                <a:schemeClr val="dk1"/>
              </a:solidFill>
              <a:latin typeface="Calibri"/>
              <a:ea typeface="Calibri"/>
              <a:cs typeface="Calibri"/>
              <a:sym typeface="Calibri"/>
            </a:endParaRPr>
          </a:p>
        </p:txBody>
      </p:sp>
      <p:sp>
        <p:nvSpPr>
          <p:cNvPr id="29" name="Google Shape;290;p37">
            <a:extLst>
              <a:ext uri="{FF2B5EF4-FFF2-40B4-BE49-F238E27FC236}">
                <a16:creationId xmlns:a16="http://schemas.microsoft.com/office/drawing/2014/main" id="{2ABD4A46-8F76-0B49-AD4B-20978200FF42}"/>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register.html+ registerManagement.js</a:t>
            </a:r>
            <a:endParaRPr sz="1200" dirty="0">
              <a:solidFill>
                <a:schemeClr val="dk1"/>
              </a:solidFill>
              <a:latin typeface="Calibri"/>
              <a:ea typeface="Calibri"/>
              <a:cs typeface="Calibri"/>
              <a:sym typeface="Calibri"/>
            </a:endParaRPr>
          </a:p>
        </p:txBody>
      </p:sp>
      <p:cxnSp>
        <p:nvCxnSpPr>
          <p:cNvPr id="30" name="Google Shape;293;p37">
            <a:extLst>
              <a:ext uri="{FF2B5EF4-FFF2-40B4-BE49-F238E27FC236}">
                <a16:creationId xmlns:a16="http://schemas.microsoft.com/office/drawing/2014/main" id="{E8589943-5E27-094D-97B3-E7E581485595}"/>
              </a:ext>
            </a:extLst>
          </p:cNvPr>
          <p:cNvCxnSpPr>
            <a:cxnSpLocks/>
          </p:cNvCxnSpPr>
          <p:nvPr/>
        </p:nvCxnSpPr>
        <p:spPr>
          <a:xfrm>
            <a:off x="1173671" y="4487822"/>
            <a:ext cx="328340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1" name="Google Shape;298;p37">
            <a:extLst>
              <a:ext uri="{FF2B5EF4-FFF2-40B4-BE49-F238E27FC236}">
                <a16:creationId xmlns:a16="http://schemas.microsoft.com/office/drawing/2014/main" id="{CB3E8004-1728-114E-B396-B4326CAEF4F8}"/>
              </a:ext>
            </a:extLst>
          </p:cNvPr>
          <p:cNvSpPr txBox="1"/>
          <p:nvPr/>
        </p:nvSpPr>
        <p:spPr>
          <a:xfrm>
            <a:off x="1184149" y="3948748"/>
            <a:ext cx="1670143"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[false]</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400</a:t>
            </a:r>
            <a:endParaRPr sz="1400" dirty="0">
              <a:solidFill>
                <a:schemeClr val="dk1"/>
              </a:solidFill>
              <a:latin typeface="Calibri"/>
              <a:ea typeface="Calibri"/>
              <a:cs typeface="Calibri"/>
              <a:sym typeface="Calibri"/>
            </a:endParaRPr>
          </a:p>
        </p:txBody>
      </p:sp>
      <p:sp>
        <p:nvSpPr>
          <p:cNvPr id="32" name="Google Shape;282;p37">
            <a:extLst>
              <a:ext uri="{FF2B5EF4-FFF2-40B4-BE49-F238E27FC236}">
                <a16:creationId xmlns:a16="http://schemas.microsoft.com/office/drawing/2014/main" id="{C4CC9FAB-ECAD-FF4C-8305-1CEEA4CE6DF5}"/>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3" name="TextBox 14">
            <a:extLst>
              <a:ext uri="{FF2B5EF4-FFF2-40B4-BE49-F238E27FC236}">
                <a16:creationId xmlns:a16="http://schemas.microsoft.com/office/drawing/2014/main" id="{AEB6E1A2-7AD8-B74F-A43A-3DAB1A781AB9}"/>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34" name="Google Shape;282;p37">
            <a:extLst>
              <a:ext uri="{FF2B5EF4-FFF2-40B4-BE49-F238E27FC236}">
                <a16:creationId xmlns:a16="http://schemas.microsoft.com/office/drawing/2014/main" id="{EC1C3340-4BF7-144E-8824-813A3A39AD51}"/>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5" name="Google Shape;293;p37">
            <a:extLst>
              <a:ext uri="{FF2B5EF4-FFF2-40B4-BE49-F238E27FC236}">
                <a16:creationId xmlns:a16="http://schemas.microsoft.com/office/drawing/2014/main" id="{6BC3C612-AA9B-B842-BB57-756A815DF47E}"/>
              </a:ext>
            </a:extLst>
          </p:cNvPr>
          <p:cNvCxnSpPr>
            <a:cxnSpLocks/>
          </p:cNvCxnSpPr>
          <p:nvPr/>
        </p:nvCxnSpPr>
        <p:spPr>
          <a:xfrm flipV="1">
            <a:off x="1184149" y="5198417"/>
            <a:ext cx="3283409" cy="12836"/>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36" name="Google Shape;298;p37">
            <a:extLst>
              <a:ext uri="{FF2B5EF4-FFF2-40B4-BE49-F238E27FC236}">
                <a16:creationId xmlns:a16="http://schemas.microsoft.com/office/drawing/2014/main" id="{558F9739-FEF2-024F-97EC-452301E601E8}"/>
              </a:ext>
            </a:extLst>
          </p:cNvPr>
          <p:cNvSpPr txBox="1"/>
          <p:nvPr/>
        </p:nvSpPr>
        <p:spPr>
          <a:xfrm>
            <a:off x="1064786" y="4942136"/>
            <a:ext cx="1523600" cy="651920"/>
          </a:xfrm>
          <a:prstGeom prst="rect">
            <a:avLst/>
          </a:prstGeom>
          <a:noFill/>
          <a:ln>
            <a:noFill/>
          </a:ln>
        </p:spPr>
        <p:txBody>
          <a:bodyPr spcFirstLastPara="1" wrap="square" lIns="107269" tIns="53620" rIns="107269" bIns="53620" anchor="t" anchorCtr="0">
            <a:noAutofit/>
          </a:bodyPr>
          <a:lstStyle/>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p:txBody>
      </p:sp>
      <p:grpSp>
        <p:nvGrpSpPr>
          <p:cNvPr id="38" name="Group 61">
            <a:extLst>
              <a:ext uri="{FF2B5EF4-FFF2-40B4-BE49-F238E27FC236}">
                <a16:creationId xmlns:a16="http://schemas.microsoft.com/office/drawing/2014/main" id="{D2A832F4-AA2E-C847-8C62-BE503F558794}"/>
              </a:ext>
            </a:extLst>
          </p:cNvPr>
          <p:cNvGrpSpPr/>
          <p:nvPr/>
        </p:nvGrpSpPr>
        <p:grpSpPr>
          <a:xfrm>
            <a:off x="612154" y="4589188"/>
            <a:ext cx="484693" cy="272090"/>
            <a:chOff x="614149" y="4401223"/>
            <a:chExt cx="484693" cy="507248"/>
          </a:xfrm>
        </p:grpSpPr>
        <p:cxnSp>
          <p:nvCxnSpPr>
            <p:cNvPr id="39" name="Straight Connector 51">
              <a:extLst>
                <a:ext uri="{FF2B5EF4-FFF2-40B4-BE49-F238E27FC236}">
                  <a16:creationId xmlns:a16="http://schemas.microsoft.com/office/drawing/2014/main" id="{7BE29467-16BC-9A42-ABF8-03FCC472E317}"/>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56">
              <a:extLst>
                <a:ext uri="{FF2B5EF4-FFF2-40B4-BE49-F238E27FC236}">
                  <a16:creationId xmlns:a16="http://schemas.microsoft.com/office/drawing/2014/main" id="{B4BF3F8C-CCEE-3D4A-88D9-14591D97D21B}"/>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60">
              <a:extLst>
                <a:ext uri="{FF2B5EF4-FFF2-40B4-BE49-F238E27FC236}">
                  <a16:creationId xmlns:a16="http://schemas.microsoft.com/office/drawing/2014/main" id="{D982BF4A-4D0F-234A-BA25-6FB6CAF400FD}"/>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Google Shape;275;p37">
            <a:extLst>
              <a:ext uri="{FF2B5EF4-FFF2-40B4-BE49-F238E27FC236}">
                <a16:creationId xmlns:a16="http://schemas.microsoft.com/office/drawing/2014/main" id="{A0B05075-6F4C-FB4E-803D-A6D168CD38CC}"/>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Google Shape;277;p37">
            <a:extLst>
              <a:ext uri="{FF2B5EF4-FFF2-40B4-BE49-F238E27FC236}">
                <a16:creationId xmlns:a16="http://schemas.microsoft.com/office/drawing/2014/main" id="{97DE114F-458A-F040-A518-1C189B6700ED}"/>
              </a:ext>
            </a:extLst>
          </p:cNvPr>
          <p:cNvSpPr/>
          <p:nvPr/>
        </p:nvSpPr>
        <p:spPr>
          <a:xfrm>
            <a:off x="4457080" y="2335245"/>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grpSp>
        <p:nvGrpSpPr>
          <p:cNvPr id="48" name="Group 61">
            <a:extLst>
              <a:ext uri="{FF2B5EF4-FFF2-40B4-BE49-F238E27FC236}">
                <a16:creationId xmlns:a16="http://schemas.microsoft.com/office/drawing/2014/main" id="{83F13D5F-5FCF-5C47-8A3C-1EF0073FBDBC}"/>
              </a:ext>
            </a:extLst>
          </p:cNvPr>
          <p:cNvGrpSpPr/>
          <p:nvPr/>
        </p:nvGrpSpPr>
        <p:grpSpPr>
          <a:xfrm>
            <a:off x="634535" y="5303193"/>
            <a:ext cx="484693" cy="272090"/>
            <a:chOff x="614149" y="4401223"/>
            <a:chExt cx="484693" cy="507248"/>
          </a:xfrm>
        </p:grpSpPr>
        <p:cxnSp>
          <p:nvCxnSpPr>
            <p:cNvPr id="49" name="Straight Connector 51">
              <a:extLst>
                <a:ext uri="{FF2B5EF4-FFF2-40B4-BE49-F238E27FC236}">
                  <a16:creationId xmlns:a16="http://schemas.microsoft.com/office/drawing/2014/main" id="{1B8DE8A0-FE05-724E-87B6-26BF072557F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56">
              <a:extLst>
                <a:ext uri="{FF2B5EF4-FFF2-40B4-BE49-F238E27FC236}">
                  <a16:creationId xmlns:a16="http://schemas.microsoft.com/office/drawing/2014/main" id="{D7D530CB-8C91-4645-83BB-8AF14A4D7A6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60">
              <a:extLst>
                <a:ext uri="{FF2B5EF4-FFF2-40B4-BE49-F238E27FC236}">
                  <a16:creationId xmlns:a16="http://schemas.microsoft.com/office/drawing/2014/main" id="{DE88BBFE-F549-1A4A-B763-9BDBE9455CBC}"/>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52" name="Google Shape;298;p37">
            <a:extLst>
              <a:ext uri="{FF2B5EF4-FFF2-40B4-BE49-F238E27FC236}">
                <a16:creationId xmlns:a16="http://schemas.microsoft.com/office/drawing/2014/main" id="{BFFE6303-AB79-BD4F-89ED-BC30132D1015}"/>
              </a:ext>
            </a:extLst>
          </p:cNvPr>
          <p:cNvSpPr txBox="1"/>
          <p:nvPr/>
        </p:nvSpPr>
        <p:spPr>
          <a:xfrm>
            <a:off x="93261" y="4002833"/>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sp>
        <p:nvSpPr>
          <p:cNvPr id="54" name="TextBox 14">
            <a:extLst>
              <a:ext uri="{FF2B5EF4-FFF2-40B4-BE49-F238E27FC236}">
                <a16:creationId xmlns:a16="http://schemas.microsoft.com/office/drawing/2014/main" id="{A83D7CB5-EDD7-8049-AEFE-DD05101BABB6}"/>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58" name="Google Shape;298;p37">
            <a:extLst>
              <a:ext uri="{FF2B5EF4-FFF2-40B4-BE49-F238E27FC236}">
                <a16:creationId xmlns:a16="http://schemas.microsoft.com/office/drawing/2014/main" id="{0D51B9F4-E4F5-5F43-AC90-C37C41090F25}"/>
              </a:ext>
            </a:extLst>
          </p:cNvPr>
          <p:cNvSpPr txBox="1"/>
          <p:nvPr/>
        </p:nvSpPr>
        <p:spPr>
          <a:xfrm>
            <a:off x="57918" y="5588679"/>
            <a:ext cx="1014730" cy="467174"/>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OK </a:t>
            </a:r>
            <a:r>
              <a:rPr lang="it-IT" sz="1400" dirty="0" err="1">
                <a:solidFill>
                  <a:schemeClr val="dk1"/>
                </a:solidFill>
                <a:latin typeface="Calibri"/>
                <a:ea typeface="Calibri"/>
                <a:cs typeface="Calibri"/>
                <a:sym typeface="Calibri"/>
              </a:rPr>
              <a:t>message</a:t>
            </a:r>
            <a:endParaRPr sz="1400" dirty="0">
              <a:solidFill>
                <a:schemeClr val="dk1"/>
              </a:solidFill>
              <a:latin typeface="Calibri"/>
              <a:ea typeface="Calibri"/>
              <a:cs typeface="Calibri"/>
              <a:sym typeface="Calibri"/>
            </a:endParaRPr>
          </a:p>
        </p:txBody>
      </p:sp>
      <p:grpSp>
        <p:nvGrpSpPr>
          <p:cNvPr id="66" name="Group 61">
            <a:extLst>
              <a:ext uri="{FF2B5EF4-FFF2-40B4-BE49-F238E27FC236}">
                <a16:creationId xmlns:a16="http://schemas.microsoft.com/office/drawing/2014/main" id="{BA199CD3-85C6-9C4C-8A86-AA611995CF33}"/>
              </a:ext>
            </a:extLst>
          </p:cNvPr>
          <p:cNvGrpSpPr/>
          <p:nvPr/>
        </p:nvGrpSpPr>
        <p:grpSpPr>
          <a:xfrm>
            <a:off x="621374" y="2209118"/>
            <a:ext cx="484693" cy="272090"/>
            <a:chOff x="614149" y="4401223"/>
            <a:chExt cx="484693" cy="507248"/>
          </a:xfrm>
        </p:grpSpPr>
        <p:cxnSp>
          <p:nvCxnSpPr>
            <p:cNvPr id="67" name="Straight Connector 51">
              <a:extLst>
                <a:ext uri="{FF2B5EF4-FFF2-40B4-BE49-F238E27FC236}">
                  <a16:creationId xmlns:a16="http://schemas.microsoft.com/office/drawing/2014/main" id="{26E93840-72DC-F747-A35A-D9AB670012B3}"/>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56">
              <a:extLst>
                <a:ext uri="{FF2B5EF4-FFF2-40B4-BE49-F238E27FC236}">
                  <a16:creationId xmlns:a16="http://schemas.microsoft.com/office/drawing/2014/main" id="{7E7595AC-03BF-7143-A94C-7FF9694AF7B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0">
              <a:extLst>
                <a:ext uri="{FF2B5EF4-FFF2-40B4-BE49-F238E27FC236}">
                  <a16:creationId xmlns:a16="http://schemas.microsoft.com/office/drawing/2014/main" id="{EEB4D1CB-C421-AF4A-89DE-333C8394EF95}"/>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70" name="Google Shape;298;p37">
            <a:extLst>
              <a:ext uri="{FF2B5EF4-FFF2-40B4-BE49-F238E27FC236}">
                <a16:creationId xmlns:a16="http://schemas.microsoft.com/office/drawing/2014/main" id="{20F133C7-9734-404A-98FE-D5C40AEFF275}"/>
              </a:ext>
            </a:extLst>
          </p:cNvPr>
          <p:cNvSpPr txBox="1"/>
          <p:nvPr/>
        </p:nvSpPr>
        <p:spPr>
          <a:xfrm>
            <a:off x="1116510" y="2085444"/>
            <a:ext cx="1858239" cy="536153"/>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Verifica sintattica mail</a:t>
            </a:r>
          </a:p>
          <a:p>
            <a:pPr algn="ctr"/>
            <a:r>
              <a:rPr lang="it-IT" sz="1400" dirty="0">
                <a:solidFill>
                  <a:schemeClr val="dk1"/>
                </a:solidFill>
                <a:latin typeface="Calibri"/>
                <a:cs typeface="Calibri"/>
                <a:sym typeface="Calibri"/>
              </a:rPr>
              <a:t>Verifica password</a:t>
            </a:r>
            <a:endParaRPr lang="en-US" sz="1400" dirty="0"/>
          </a:p>
        </p:txBody>
      </p:sp>
    </p:spTree>
    <p:extLst>
      <p:ext uri="{BB962C8B-B14F-4D97-AF65-F5344CB8AC3E}">
        <p14:creationId xmlns:p14="http://schemas.microsoft.com/office/powerpoint/2010/main" val="208327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A35E-7CE3-5D44-A53B-6F7221732F50}"/>
              </a:ext>
            </a:extLst>
          </p:cNvPr>
          <p:cNvSpPr>
            <a:spLocks noGrp="1"/>
          </p:cNvSpPr>
          <p:nvPr>
            <p:ph type="title"/>
          </p:nvPr>
        </p:nvSpPr>
        <p:spPr/>
        <p:txBody>
          <a:bodyPr>
            <a:normAutofit fontScale="90000"/>
          </a:bodyPr>
          <a:lstStyle/>
          <a:p>
            <a:r>
              <a:rPr lang="it-IT" dirty="0"/>
              <a:t>Evento: Caricamento home page</a:t>
            </a:r>
          </a:p>
        </p:txBody>
      </p:sp>
      <p:cxnSp>
        <p:nvCxnSpPr>
          <p:cNvPr id="4" name="Straight Connector 8">
            <a:extLst>
              <a:ext uri="{FF2B5EF4-FFF2-40B4-BE49-F238E27FC236}">
                <a16:creationId xmlns:a16="http://schemas.microsoft.com/office/drawing/2014/main" id="{0ACD1E96-7D17-A34A-962D-4A254E582AE0}"/>
              </a:ext>
            </a:extLst>
          </p:cNvPr>
          <p:cNvCxnSpPr>
            <a:cxnSpLocks/>
          </p:cNvCxnSpPr>
          <p:nvPr/>
        </p:nvCxnSpPr>
        <p:spPr>
          <a:xfrm flipH="1">
            <a:off x="1173672" y="191586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F514F83D-AD0A-0448-B250-20E80FC8CBD9}"/>
              </a:ext>
            </a:extLst>
          </p:cNvPr>
          <p:cNvSpPr/>
          <p:nvPr/>
        </p:nvSpPr>
        <p:spPr>
          <a:xfrm>
            <a:off x="668621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a:t>
            </a:r>
            <a:endParaRPr sz="1200"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4D23414C-015A-2D4F-A8FA-0F50800C3AB5}"/>
              </a:ext>
            </a:extLst>
          </p:cNvPr>
          <p:cNvCxnSpPr>
            <a:cxnSpLocks/>
          </p:cNvCxnSpPr>
          <p:nvPr/>
        </p:nvCxnSpPr>
        <p:spPr>
          <a:xfrm>
            <a:off x="3015790" y="1926637"/>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9" name="Google Shape;278;p37">
            <a:extLst>
              <a:ext uri="{FF2B5EF4-FFF2-40B4-BE49-F238E27FC236}">
                <a16:creationId xmlns:a16="http://schemas.microsoft.com/office/drawing/2014/main" id="{1308981A-354F-3744-A6D6-18FA037BEA9D}"/>
              </a:ext>
            </a:extLst>
          </p:cNvPr>
          <p:cNvSpPr/>
          <p:nvPr/>
        </p:nvSpPr>
        <p:spPr>
          <a:xfrm>
            <a:off x="9722999" y="1491217"/>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10" name="Google Shape;279;p37">
            <a:extLst>
              <a:ext uri="{FF2B5EF4-FFF2-40B4-BE49-F238E27FC236}">
                <a16:creationId xmlns:a16="http://schemas.microsoft.com/office/drawing/2014/main" id="{C3793D81-8FF4-304F-9CD4-ABAED4F635F7}"/>
              </a:ext>
            </a:extLst>
          </p:cNvPr>
          <p:cNvCxnSpPr>
            <a:cxnSpLocks/>
          </p:cNvCxnSpPr>
          <p:nvPr/>
        </p:nvCxnSpPr>
        <p:spPr>
          <a:xfrm>
            <a:off x="7413173"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DD976EEE-0FF7-574E-BB22-72F166188AEE}"/>
              </a:ext>
            </a:extLst>
          </p:cNvPr>
          <p:cNvSpPr/>
          <p:nvPr/>
        </p:nvSpPr>
        <p:spPr>
          <a:xfrm>
            <a:off x="7322838" y="2803737"/>
            <a:ext cx="330200" cy="810584"/>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14" name="Google Shape;288;p37">
            <a:extLst>
              <a:ext uri="{FF2B5EF4-FFF2-40B4-BE49-F238E27FC236}">
                <a16:creationId xmlns:a16="http://schemas.microsoft.com/office/drawing/2014/main" id="{008FC7BD-4D82-5F47-AD10-A7A9EB09D996}"/>
              </a:ext>
            </a:extLst>
          </p:cNvPr>
          <p:cNvCxnSpPr>
            <a:cxnSpLocks/>
          </p:cNvCxnSpPr>
          <p:nvPr/>
        </p:nvCxnSpPr>
        <p:spPr>
          <a:xfrm>
            <a:off x="3173034" y="2891483"/>
            <a:ext cx="98171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18" name="Google Shape;300;p37">
            <a:extLst>
              <a:ext uri="{FF2B5EF4-FFF2-40B4-BE49-F238E27FC236}">
                <a16:creationId xmlns:a16="http://schemas.microsoft.com/office/drawing/2014/main" id="{D5269B82-6CC6-4B49-9A97-633EC6F6275C}"/>
              </a:ext>
            </a:extLst>
          </p:cNvPr>
          <p:cNvCxnSpPr>
            <a:cxnSpLocks/>
          </p:cNvCxnSpPr>
          <p:nvPr/>
        </p:nvCxnSpPr>
        <p:spPr>
          <a:xfrm>
            <a:off x="4673040" y="2919026"/>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0" name="Google Shape;290;p37">
            <a:extLst>
              <a:ext uri="{FF2B5EF4-FFF2-40B4-BE49-F238E27FC236}">
                <a16:creationId xmlns:a16="http://schemas.microsoft.com/office/drawing/2014/main" id="{9A2ADEB1-EF57-4844-BDA8-66415DD4ADEF}"/>
              </a:ext>
            </a:extLst>
          </p:cNvPr>
          <p:cNvSpPr/>
          <p:nvPr/>
        </p:nvSpPr>
        <p:spPr>
          <a:xfrm>
            <a:off x="326010" y="1225511"/>
            <a:ext cx="1863083"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home.html+ pageManager.js</a:t>
            </a:r>
            <a:endParaRPr sz="1200" dirty="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E16F1555-CE61-6649-9B3C-B983903A9643}"/>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A833CFBE-CCA9-1D49-99F9-A13DB71F3B70}"/>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25" name="Google Shape;282;p37">
            <a:extLst>
              <a:ext uri="{FF2B5EF4-FFF2-40B4-BE49-F238E27FC236}">
                <a16:creationId xmlns:a16="http://schemas.microsoft.com/office/drawing/2014/main" id="{6A4BBD65-1614-1344-B1AC-3BEA60E99DC8}"/>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32" name="Google Shape;275;p37">
            <a:extLst>
              <a:ext uri="{FF2B5EF4-FFF2-40B4-BE49-F238E27FC236}">
                <a16:creationId xmlns:a16="http://schemas.microsoft.com/office/drawing/2014/main" id="{38DD93BB-69EB-C642-BA63-667B0859FF2F}"/>
              </a:ext>
            </a:extLst>
          </p:cNvPr>
          <p:cNvCxnSpPr/>
          <p:nvPr/>
        </p:nvCxnSpPr>
        <p:spPr>
          <a:xfrm>
            <a:off x="313048" y="2014957"/>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34" name="Group 61">
            <a:extLst>
              <a:ext uri="{FF2B5EF4-FFF2-40B4-BE49-F238E27FC236}">
                <a16:creationId xmlns:a16="http://schemas.microsoft.com/office/drawing/2014/main" id="{82E0871B-E283-EB42-9A9F-B0DB481E8098}"/>
              </a:ext>
            </a:extLst>
          </p:cNvPr>
          <p:cNvGrpSpPr/>
          <p:nvPr/>
        </p:nvGrpSpPr>
        <p:grpSpPr>
          <a:xfrm>
            <a:off x="3717430" y="3665759"/>
            <a:ext cx="484693" cy="272090"/>
            <a:chOff x="614149" y="4401223"/>
            <a:chExt cx="484693" cy="507248"/>
          </a:xfrm>
        </p:grpSpPr>
        <p:cxnSp>
          <p:nvCxnSpPr>
            <p:cNvPr id="35" name="Straight Connector 51">
              <a:extLst>
                <a:ext uri="{FF2B5EF4-FFF2-40B4-BE49-F238E27FC236}">
                  <a16:creationId xmlns:a16="http://schemas.microsoft.com/office/drawing/2014/main" id="{2E8D741D-AC19-8C45-A1EC-3D80C162656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56">
              <a:extLst>
                <a:ext uri="{FF2B5EF4-FFF2-40B4-BE49-F238E27FC236}">
                  <a16:creationId xmlns:a16="http://schemas.microsoft.com/office/drawing/2014/main" id="{0A92A3F6-6B44-034D-AC0A-D105EEF097A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60">
              <a:extLst>
                <a:ext uri="{FF2B5EF4-FFF2-40B4-BE49-F238E27FC236}">
                  <a16:creationId xmlns:a16="http://schemas.microsoft.com/office/drawing/2014/main" id="{258B80FA-BBB0-CF4C-80F5-B53B111F347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9" name="TextBox 14">
            <a:extLst>
              <a:ext uri="{FF2B5EF4-FFF2-40B4-BE49-F238E27FC236}">
                <a16:creationId xmlns:a16="http://schemas.microsoft.com/office/drawing/2014/main" id="{9DF12879-8EFE-1E4B-A3E0-14D11FF23308}"/>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
        <p:nvSpPr>
          <p:cNvPr id="45" name="Google Shape;273;p37">
            <a:extLst>
              <a:ext uri="{FF2B5EF4-FFF2-40B4-BE49-F238E27FC236}">
                <a16:creationId xmlns:a16="http://schemas.microsoft.com/office/drawing/2014/main" id="{57445133-C78D-0744-8CBD-A76D8FE2F073}"/>
              </a:ext>
            </a:extLst>
          </p:cNvPr>
          <p:cNvSpPr/>
          <p:nvPr/>
        </p:nvSpPr>
        <p:spPr>
          <a:xfrm>
            <a:off x="8204609" y="1495690"/>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a:t>
            </a:r>
            <a:endParaRPr sz="1200" dirty="0">
              <a:solidFill>
                <a:schemeClr val="dk1"/>
              </a:solidFill>
              <a:latin typeface="Calibri"/>
              <a:ea typeface="Calibri"/>
              <a:cs typeface="Calibri"/>
              <a:sym typeface="Calibri"/>
            </a:endParaRPr>
          </a:p>
        </p:txBody>
      </p:sp>
      <p:sp>
        <p:nvSpPr>
          <p:cNvPr id="46" name="Google Shape;298;p37">
            <a:extLst>
              <a:ext uri="{FF2B5EF4-FFF2-40B4-BE49-F238E27FC236}">
                <a16:creationId xmlns:a16="http://schemas.microsoft.com/office/drawing/2014/main" id="{766755FF-0F10-554D-AA67-20F62F6D31DD}"/>
              </a:ext>
            </a:extLst>
          </p:cNvPr>
          <p:cNvSpPr txBox="1"/>
          <p:nvPr/>
        </p:nvSpPr>
        <p:spPr>
          <a:xfrm>
            <a:off x="86325" y="211300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load</a:t>
            </a:r>
            <a:endParaRPr sz="1400" dirty="0">
              <a:solidFill>
                <a:schemeClr val="dk1"/>
              </a:solidFill>
              <a:latin typeface="Calibri"/>
              <a:ea typeface="Calibri"/>
              <a:cs typeface="Calibri"/>
              <a:sym typeface="Calibri"/>
            </a:endParaRPr>
          </a:p>
        </p:txBody>
      </p:sp>
      <p:sp>
        <p:nvSpPr>
          <p:cNvPr id="47" name="Google Shape;290;p37">
            <a:extLst>
              <a:ext uri="{FF2B5EF4-FFF2-40B4-BE49-F238E27FC236}">
                <a16:creationId xmlns:a16="http://schemas.microsoft.com/office/drawing/2014/main" id="{E2531B0B-F75C-8E43-AF9A-467AB9DD8314}"/>
              </a:ext>
            </a:extLst>
          </p:cNvPr>
          <p:cNvSpPr/>
          <p:nvPr/>
        </p:nvSpPr>
        <p:spPr>
          <a:xfrm>
            <a:off x="2319579"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PageOrchestrator</a:t>
            </a:r>
            <a:endParaRPr sz="1200" dirty="0">
              <a:solidFill>
                <a:schemeClr val="dk1"/>
              </a:solidFill>
              <a:latin typeface="Calibri"/>
              <a:ea typeface="Calibri"/>
              <a:cs typeface="Calibri"/>
              <a:sym typeface="Calibri"/>
            </a:endParaRPr>
          </a:p>
        </p:txBody>
      </p:sp>
      <p:sp>
        <p:nvSpPr>
          <p:cNvPr id="48" name="Google Shape;290;p37">
            <a:extLst>
              <a:ext uri="{FF2B5EF4-FFF2-40B4-BE49-F238E27FC236}">
                <a16:creationId xmlns:a16="http://schemas.microsoft.com/office/drawing/2014/main" id="{051E5135-18D7-9A41-B0C5-261640231949}"/>
              </a:ext>
            </a:extLst>
          </p:cNvPr>
          <p:cNvSpPr/>
          <p:nvPr/>
        </p:nvSpPr>
        <p:spPr>
          <a:xfrm>
            <a:off x="3750837" y="1479863"/>
            <a:ext cx="1333604"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MyMeetings</a:t>
            </a:r>
            <a:endParaRPr sz="1200" dirty="0">
              <a:solidFill>
                <a:schemeClr val="dk1"/>
              </a:solidFill>
              <a:latin typeface="Calibri"/>
              <a:ea typeface="Calibri"/>
              <a:cs typeface="Calibri"/>
              <a:sym typeface="Calibri"/>
            </a:endParaRPr>
          </a:p>
        </p:txBody>
      </p:sp>
      <p:sp>
        <p:nvSpPr>
          <p:cNvPr id="49" name="Google Shape;290;p37">
            <a:extLst>
              <a:ext uri="{FF2B5EF4-FFF2-40B4-BE49-F238E27FC236}">
                <a16:creationId xmlns:a16="http://schemas.microsoft.com/office/drawing/2014/main" id="{E27E7CBB-3B8C-AA41-9E9B-9A83736AA789}"/>
              </a:ext>
            </a:extLst>
          </p:cNvPr>
          <p:cNvSpPr/>
          <p:nvPr/>
        </p:nvSpPr>
        <p:spPr>
          <a:xfrm>
            <a:off x="5170304" y="1483681"/>
            <a:ext cx="1421675" cy="40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AvailableMeetings</a:t>
            </a:r>
            <a:endParaRPr sz="1200" dirty="0">
              <a:solidFill>
                <a:schemeClr val="dk1"/>
              </a:solidFill>
              <a:latin typeface="Calibri"/>
              <a:ea typeface="Calibri"/>
              <a:cs typeface="Calibri"/>
              <a:sym typeface="Calibri"/>
            </a:endParaRPr>
          </a:p>
        </p:txBody>
      </p:sp>
      <p:cxnSp>
        <p:nvCxnSpPr>
          <p:cNvPr id="50" name="Google Shape;274;p37">
            <a:extLst>
              <a:ext uri="{FF2B5EF4-FFF2-40B4-BE49-F238E27FC236}">
                <a16:creationId xmlns:a16="http://schemas.microsoft.com/office/drawing/2014/main" id="{36C3C68B-05AB-F348-B39E-7A621A283C53}"/>
              </a:ext>
            </a:extLst>
          </p:cNvPr>
          <p:cNvCxnSpPr>
            <a:cxnSpLocks/>
          </p:cNvCxnSpPr>
          <p:nvPr/>
        </p:nvCxnSpPr>
        <p:spPr>
          <a:xfrm>
            <a:off x="4438086" y="1921250"/>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1" name="Google Shape;274;p37">
            <a:extLst>
              <a:ext uri="{FF2B5EF4-FFF2-40B4-BE49-F238E27FC236}">
                <a16:creationId xmlns:a16="http://schemas.microsoft.com/office/drawing/2014/main" id="{7527156D-437E-4247-A141-93504497E725}"/>
              </a:ext>
            </a:extLst>
          </p:cNvPr>
          <p:cNvCxnSpPr>
            <a:cxnSpLocks/>
          </p:cNvCxnSpPr>
          <p:nvPr/>
        </p:nvCxnSpPr>
        <p:spPr>
          <a:xfrm>
            <a:off x="5851547" y="1915864"/>
            <a:ext cx="22893" cy="462343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2" name="Google Shape;292;p37">
            <a:extLst>
              <a:ext uri="{FF2B5EF4-FFF2-40B4-BE49-F238E27FC236}">
                <a16:creationId xmlns:a16="http://schemas.microsoft.com/office/drawing/2014/main" id="{AC8336F0-99CF-ED4F-9B06-62C10A8208A3}"/>
              </a:ext>
            </a:extLst>
          </p:cNvPr>
          <p:cNvSpPr/>
          <p:nvPr/>
        </p:nvSpPr>
        <p:spPr>
          <a:xfrm>
            <a:off x="2830918" y="1998856"/>
            <a:ext cx="342116" cy="442403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5B7F72AA-25C4-9F46-B114-4CF2CAEBC6CC}"/>
              </a:ext>
            </a:extLst>
          </p:cNvPr>
          <p:cNvCxnSpPr>
            <a:cxnSpLocks/>
          </p:cNvCxnSpPr>
          <p:nvPr/>
        </p:nvCxnSpPr>
        <p:spPr>
          <a:xfrm flipV="1">
            <a:off x="1207705" y="2171209"/>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5" name="Google Shape;298;p37">
            <a:extLst>
              <a:ext uri="{FF2B5EF4-FFF2-40B4-BE49-F238E27FC236}">
                <a16:creationId xmlns:a16="http://schemas.microsoft.com/office/drawing/2014/main" id="{075F04E6-BE87-A54B-815F-CC31478F2CED}"/>
              </a:ext>
            </a:extLst>
          </p:cNvPr>
          <p:cNvSpPr txBox="1"/>
          <p:nvPr/>
        </p:nvSpPr>
        <p:spPr>
          <a:xfrm>
            <a:off x="1058501" y="191252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start</a:t>
            </a:r>
            <a:endParaRPr sz="1400" dirty="0">
              <a:solidFill>
                <a:schemeClr val="dk1"/>
              </a:solidFill>
              <a:latin typeface="Calibri"/>
              <a:ea typeface="Calibri"/>
              <a:cs typeface="Calibri"/>
              <a:sym typeface="Calibri"/>
            </a:endParaRPr>
          </a:p>
        </p:txBody>
      </p:sp>
      <p:cxnSp>
        <p:nvCxnSpPr>
          <p:cNvPr id="58" name="Google Shape;275;p37">
            <a:extLst>
              <a:ext uri="{FF2B5EF4-FFF2-40B4-BE49-F238E27FC236}">
                <a16:creationId xmlns:a16="http://schemas.microsoft.com/office/drawing/2014/main" id="{ECF7B2A4-77C4-334B-B950-53089214213E}"/>
              </a:ext>
            </a:extLst>
          </p:cNvPr>
          <p:cNvCxnSpPr>
            <a:cxnSpLocks/>
          </p:cNvCxnSpPr>
          <p:nvPr/>
        </p:nvCxnSpPr>
        <p:spPr>
          <a:xfrm flipV="1">
            <a:off x="1216484" y="2635010"/>
            <a:ext cx="1623213" cy="1008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9" name="Google Shape;298;p37">
            <a:extLst>
              <a:ext uri="{FF2B5EF4-FFF2-40B4-BE49-F238E27FC236}">
                <a16:creationId xmlns:a16="http://schemas.microsoft.com/office/drawing/2014/main" id="{12546CFF-59B0-6645-A350-33DA2BD62402}"/>
              </a:ext>
            </a:extLst>
          </p:cNvPr>
          <p:cNvSpPr txBox="1"/>
          <p:nvPr/>
        </p:nvSpPr>
        <p:spPr>
          <a:xfrm>
            <a:off x="3057371" y="291902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61" name="Google Shape;292;p37">
            <a:extLst>
              <a:ext uri="{FF2B5EF4-FFF2-40B4-BE49-F238E27FC236}">
                <a16:creationId xmlns:a16="http://schemas.microsoft.com/office/drawing/2014/main" id="{3F649625-62FE-8947-8A6C-F8220984A524}"/>
              </a:ext>
            </a:extLst>
          </p:cNvPr>
          <p:cNvSpPr/>
          <p:nvPr/>
        </p:nvSpPr>
        <p:spPr>
          <a:xfrm>
            <a:off x="4258193" y="2718417"/>
            <a:ext cx="342116" cy="130078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62" name="Google Shape;292;p37">
            <a:extLst>
              <a:ext uri="{FF2B5EF4-FFF2-40B4-BE49-F238E27FC236}">
                <a16:creationId xmlns:a16="http://schemas.microsoft.com/office/drawing/2014/main" id="{D5295C79-DFA3-424E-8A79-03E8FAA62282}"/>
              </a:ext>
            </a:extLst>
          </p:cNvPr>
          <p:cNvSpPr/>
          <p:nvPr/>
        </p:nvSpPr>
        <p:spPr>
          <a:xfrm>
            <a:off x="5714236" y="4300775"/>
            <a:ext cx="342116" cy="192049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63" name="Google Shape;288;p37">
            <a:extLst>
              <a:ext uri="{FF2B5EF4-FFF2-40B4-BE49-F238E27FC236}">
                <a16:creationId xmlns:a16="http://schemas.microsoft.com/office/drawing/2014/main" id="{4B2F700D-B52F-D34E-8397-A5D5DCB73E94}"/>
              </a:ext>
            </a:extLst>
          </p:cNvPr>
          <p:cNvCxnSpPr>
            <a:cxnSpLocks/>
          </p:cNvCxnSpPr>
          <p:nvPr/>
        </p:nvCxnSpPr>
        <p:spPr>
          <a:xfrm>
            <a:off x="3196227" y="4449937"/>
            <a:ext cx="248371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98;p37">
            <a:extLst>
              <a:ext uri="{FF2B5EF4-FFF2-40B4-BE49-F238E27FC236}">
                <a16:creationId xmlns:a16="http://schemas.microsoft.com/office/drawing/2014/main" id="{69D48F64-08B8-7B43-A216-CAD54B91220F}"/>
              </a:ext>
            </a:extLst>
          </p:cNvPr>
          <p:cNvSpPr txBox="1"/>
          <p:nvPr/>
        </p:nvSpPr>
        <p:spPr>
          <a:xfrm>
            <a:off x="1119688" y="2614741"/>
            <a:ext cx="101473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refresh</a:t>
            </a:r>
            <a:endParaRPr sz="1400" dirty="0">
              <a:solidFill>
                <a:schemeClr val="dk1"/>
              </a:solidFill>
              <a:latin typeface="Calibri"/>
              <a:ea typeface="Calibri"/>
              <a:cs typeface="Calibri"/>
              <a:sym typeface="Calibri"/>
            </a:endParaRPr>
          </a:p>
        </p:txBody>
      </p:sp>
      <p:cxnSp>
        <p:nvCxnSpPr>
          <p:cNvPr id="66" name="Google Shape;279;p37">
            <a:extLst>
              <a:ext uri="{FF2B5EF4-FFF2-40B4-BE49-F238E27FC236}">
                <a16:creationId xmlns:a16="http://schemas.microsoft.com/office/drawing/2014/main" id="{946D80DE-AC39-474A-9DE8-02A8024D8957}"/>
              </a:ext>
            </a:extLst>
          </p:cNvPr>
          <p:cNvCxnSpPr>
            <a:cxnSpLocks/>
          </p:cNvCxnSpPr>
          <p:nvPr/>
        </p:nvCxnSpPr>
        <p:spPr>
          <a:xfrm>
            <a:off x="8974127" y="1921250"/>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67" name="Google Shape;279;p37">
            <a:extLst>
              <a:ext uri="{FF2B5EF4-FFF2-40B4-BE49-F238E27FC236}">
                <a16:creationId xmlns:a16="http://schemas.microsoft.com/office/drawing/2014/main" id="{7C13E389-9EF2-E144-AB68-E8C1F058733C}"/>
              </a:ext>
            </a:extLst>
          </p:cNvPr>
          <p:cNvCxnSpPr>
            <a:cxnSpLocks/>
          </p:cNvCxnSpPr>
          <p:nvPr/>
        </p:nvCxnSpPr>
        <p:spPr>
          <a:xfrm>
            <a:off x="10282608" y="1784094"/>
            <a:ext cx="44443" cy="454600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1" name="Google Shape;282;p37">
            <a:extLst>
              <a:ext uri="{FF2B5EF4-FFF2-40B4-BE49-F238E27FC236}">
                <a16:creationId xmlns:a16="http://schemas.microsoft.com/office/drawing/2014/main" id="{B9CE1FD0-0396-484F-BE68-B3F689F35730}"/>
              </a:ext>
            </a:extLst>
          </p:cNvPr>
          <p:cNvSpPr/>
          <p:nvPr/>
        </p:nvSpPr>
        <p:spPr>
          <a:xfrm>
            <a:off x="8835517" y="4424313"/>
            <a:ext cx="330200" cy="110024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2" name="Google Shape;282;p37">
            <a:extLst>
              <a:ext uri="{FF2B5EF4-FFF2-40B4-BE49-F238E27FC236}">
                <a16:creationId xmlns:a16="http://schemas.microsoft.com/office/drawing/2014/main" id="{EC0AE819-EDE8-D840-A042-55420295A1B4}"/>
              </a:ext>
            </a:extLst>
          </p:cNvPr>
          <p:cNvSpPr/>
          <p:nvPr/>
        </p:nvSpPr>
        <p:spPr>
          <a:xfrm>
            <a:off x="10152757" y="2535102"/>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3" name="Google Shape;282;p37">
            <a:extLst>
              <a:ext uri="{FF2B5EF4-FFF2-40B4-BE49-F238E27FC236}">
                <a16:creationId xmlns:a16="http://schemas.microsoft.com/office/drawing/2014/main" id="{C60B6714-008E-4848-A6FD-3600B0397631}"/>
              </a:ext>
            </a:extLst>
          </p:cNvPr>
          <p:cNvSpPr/>
          <p:nvPr/>
        </p:nvSpPr>
        <p:spPr>
          <a:xfrm>
            <a:off x="10149905" y="4585109"/>
            <a:ext cx="330200" cy="76784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4" name="Google Shape;300;p37">
            <a:extLst>
              <a:ext uri="{FF2B5EF4-FFF2-40B4-BE49-F238E27FC236}">
                <a16:creationId xmlns:a16="http://schemas.microsoft.com/office/drawing/2014/main" id="{345FCE29-E45E-2249-891E-65AC7A5130FA}"/>
              </a:ext>
            </a:extLst>
          </p:cNvPr>
          <p:cNvCxnSpPr>
            <a:cxnSpLocks/>
          </p:cNvCxnSpPr>
          <p:nvPr/>
        </p:nvCxnSpPr>
        <p:spPr>
          <a:xfrm>
            <a:off x="9229815" y="4838810"/>
            <a:ext cx="769726"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76" name="Google Shape;300;p37">
            <a:extLst>
              <a:ext uri="{FF2B5EF4-FFF2-40B4-BE49-F238E27FC236}">
                <a16:creationId xmlns:a16="http://schemas.microsoft.com/office/drawing/2014/main" id="{5F53341C-0656-5446-90CA-D966FB7066E6}"/>
              </a:ext>
            </a:extLst>
          </p:cNvPr>
          <p:cNvCxnSpPr>
            <a:cxnSpLocks/>
          </p:cNvCxnSpPr>
          <p:nvPr/>
        </p:nvCxnSpPr>
        <p:spPr>
          <a:xfrm flipH="1">
            <a:off x="7753354" y="3158838"/>
            <a:ext cx="23056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0" name="Google Shape;284;p37">
            <a:extLst>
              <a:ext uri="{FF2B5EF4-FFF2-40B4-BE49-F238E27FC236}">
                <a16:creationId xmlns:a16="http://schemas.microsoft.com/office/drawing/2014/main" id="{30A658BA-E022-C34E-AC9D-77BDAD34F975}"/>
              </a:ext>
            </a:extLst>
          </p:cNvPr>
          <p:cNvSpPr txBox="1"/>
          <p:nvPr/>
        </p:nvSpPr>
        <p:spPr>
          <a:xfrm>
            <a:off x="9098172" y="4504690"/>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1" name="Google Shape;284;p37">
            <a:extLst>
              <a:ext uri="{FF2B5EF4-FFF2-40B4-BE49-F238E27FC236}">
                <a16:creationId xmlns:a16="http://schemas.microsoft.com/office/drawing/2014/main" id="{4047CF7E-0885-D74A-8D32-76E3ED8D884B}"/>
              </a:ext>
            </a:extLst>
          </p:cNvPr>
          <p:cNvSpPr txBox="1"/>
          <p:nvPr/>
        </p:nvSpPr>
        <p:spPr>
          <a:xfrm>
            <a:off x="9230214" y="5122168"/>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2" name="Google Shape;300;p37">
            <a:extLst>
              <a:ext uri="{FF2B5EF4-FFF2-40B4-BE49-F238E27FC236}">
                <a16:creationId xmlns:a16="http://schemas.microsoft.com/office/drawing/2014/main" id="{244D1768-E1A8-E244-81AD-CC5B45C2FDCC}"/>
              </a:ext>
            </a:extLst>
          </p:cNvPr>
          <p:cNvCxnSpPr>
            <a:cxnSpLocks/>
          </p:cNvCxnSpPr>
          <p:nvPr/>
        </p:nvCxnSpPr>
        <p:spPr>
          <a:xfrm>
            <a:off x="7738737" y="2919026"/>
            <a:ext cx="233029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4" name="Google Shape;284;p37">
            <a:extLst>
              <a:ext uri="{FF2B5EF4-FFF2-40B4-BE49-F238E27FC236}">
                <a16:creationId xmlns:a16="http://schemas.microsoft.com/office/drawing/2014/main" id="{9865CC23-AFCF-714C-A365-26A42CAF7BA4}"/>
              </a:ext>
            </a:extLst>
          </p:cNvPr>
          <p:cNvSpPr txBox="1"/>
          <p:nvPr/>
        </p:nvSpPr>
        <p:spPr>
          <a:xfrm>
            <a:off x="7677111" y="2660458"/>
            <a:ext cx="1403028"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getMeetings(id)</a:t>
            </a:r>
            <a:endParaRPr sz="1100" dirty="0">
              <a:solidFill>
                <a:schemeClr val="dk1"/>
              </a:solidFill>
              <a:latin typeface="Calibri"/>
              <a:ea typeface="Calibri"/>
              <a:cs typeface="Calibri"/>
              <a:sym typeface="Calibri"/>
            </a:endParaRPr>
          </a:p>
        </p:txBody>
      </p:sp>
      <p:sp>
        <p:nvSpPr>
          <p:cNvPr id="86" name="Google Shape;284;p37">
            <a:extLst>
              <a:ext uri="{FF2B5EF4-FFF2-40B4-BE49-F238E27FC236}">
                <a16:creationId xmlns:a16="http://schemas.microsoft.com/office/drawing/2014/main" id="{D2A80C26-97E5-CC4D-A0AF-E0EE1676404F}"/>
              </a:ext>
            </a:extLst>
          </p:cNvPr>
          <p:cNvSpPr txBox="1"/>
          <p:nvPr/>
        </p:nvSpPr>
        <p:spPr>
          <a:xfrm>
            <a:off x="7837388" y="3170977"/>
            <a:ext cx="819500" cy="369200"/>
          </a:xfrm>
          <a:prstGeom prst="rect">
            <a:avLst/>
          </a:prstGeom>
          <a:noFill/>
          <a:ln>
            <a:noFill/>
          </a:ln>
        </p:spPr>
        <p:txBody>
          <a:bodyPr spcFirstLastPara="1" wrap="square" lIns="107269" tIns="53620" rIns="107269" bIns="53620" anchor="t" anchorCtr="0">
            <a:noAutofit/>
          </a:bodyPr>
          <a:lstStyle/>
          <a:p>
            <a:r>
              <a:rPr lang="es-419" sz="1100" dirty="0">
                <a:solidFill>
                  <a:schemeClr val="dk1"/>
                </a:solidFill>
                <a:latin typeface="Calibri"/>
                <a:ea typeface="Calibri"/>
                <a:cs typeface="Calibri"/>
                <a:sym typeface="Calibri"/>
              </a:rPr>
              <a:t>meetings</a:t>
            </a:r>
            <a:endParaRPr sz="1100" dirty="0">
              <a:solidFill>
                <a:schemeClr val="dk1"/>
              </a:solidFill>
              <a:latin typeface="Calibri"/>
              <a:ea typeface="Calibri"/>
              <a:cs typeface="Calibri"/>
              <a:sym typeface="Calibri"/>
            </a:endParaRPr>
          </a:p>
        </p:txBody>
      </p:sp>
      <p:cxnSp>
        <p:nvCxnSpPr>
          <p:cNvPr id="87" name="Google Shape;300;p37">
            <a:extLst>
              <a:ext uri="{FF2B5EF4-FFF2-40B4-BE49-F238E27FC236}">
                <a16:creationId xmlns:a16="http://schemas.microsoft.com/office/drawing/2014/main" id="{01A81341-08D7-3D4A-B802-595C88160885}"/>
              </a:ext>
            </a:extLst>
          </p:cNvPr>
          <p:cNvCxnSpPr>
            <a:cxnSpLocks/>
          </p:cNvCxnSpPr>
          <p:nvPr/>
        </p:nvCxnSpPr>
        <p:spPr>
          <a:xfrm flipH="1">
            <a:off x="4666618" y="3429000"/>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89" name="Google Shape;298;p37">
            <a:extLst>
              <a:ext uri="{FF2B5EF4-FFF2-40B4-BE49-F238E27FC236}">
                <a16:creationId xmlns:a16="http://schemas.microsoft.com/office/drawing/2014/main" id="{81D96C27-8178-B84D-8C29-554D17B7F77B}"/>
              </a:ext>
            </a:extLst>
          </p:cNvPr>
          <p:cNvSpPr txBox="1"/>
          <p:nvPr/>
        </p:nvSpPr>
        <p:spPr>
          <a:xfrm>
            <a:off x="2951139" y="4155769"/>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sp>
        <p:nvSpPr>
          <p:cNvPr id="90" name="Google Shape;298;p37">
            <a:extLst>
              <a:ext uri="{FF2B5EF4-FFF2-40B4-BE49-F238E27FC236}">
                <a16:creationId xmlns:a16="http://schemas.microsoft.com/office/drawing/2014/main" id="{E0447D90-EFCA-6046-AB7E-5D6E08460A50}"/>
              </a:ext>
            </a:extLst>
          </p:cNvPr>
          <p:cNvSpPr txBox="1"/>
          <p:nvPr/>
        </p:nvSpPr>
        <p:spPr>
          <a:xfrm>
            <a:off x="4473754" y="315883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sp>
        <p:nvSpPr>
          <p:cNvPr id="91" name="Google Shape;298;p37">
            <a:extLst>
              <a:ext uri="{FF2B5EF4-FFF2-40B4-BE49-F238E27FC236}">
                <a16:creationId xmlns:a16="http://schemas.microsoft.com/office/drawing/2014/main" id="{8665642A-DE70-AA40-9B10-E97530BE2620}"/>
              </a:ext>
            </a:extLst>
          </p:cNvPr>
          <p:cNvSpPr txBox="1"/>
          <p:nvPr/>
        </p:nvSpPr>
        <p:spPr>
          <a:xfrm>
            <a:off x="4652553" y="2636557"/>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2" name="Google Shape;300;p37">
            <a:extLst>
              <a:ext uri="{FF2B5EF4-FFF2-40B4-BE49-F238E27FC236}">
                <a16:creationId xmlns:a16="http://schemas.microsoft.com/office/drawing/2014/main" id="{C3520C94-8A91-854F-9967-7B06804954A8}"/>
              </a:ext>
            </a:extLst>
          </p:cNvPr>
          <p:cNvCxnSpPr>
            <a:cxnSpLocks/>
          </p:cNvCxnSpPr>
          <p:nvPr/>
        </p:nvCxnSpPr>
        <p:spPr>
          <a:xfrm>
            <a:off x="6115633" y="4543790"/>
            <a:ext cx="2554557" cy="1974"/>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3" name="Google Shape;298;p37">
            <a:extLst>
              <a:ext uri="{FF2B5EF4-FFF2-40B4-BE49-F238E27FC236}">
                <a16:creationId xmlns:a16="http://schemas.microsoft.com/office/drawing/2014/main" id="{1F1601A4-E5B0-904C-A955-F84F56F4AEBC}"/>
              </a:ext>
            </a:extLst>
          </p:cNvPr>
          <p:cNvSpPr txBox="1"/>
          <p:nvPr/>
        </p:nvSpPr>
        <p:spPr>
          <a:xfrm>
            <a:off x="6115633" y="4238356"/>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94" name="Google Shape;300;p37">
            <a:extLst>
              <a:ext uri="{FF2B5EF4-FFF2-40B4-BE49-F238E27FC236}">
                <a16:creationId xmlns:a16="http://schemas.microsoft.com/office/drawing/2014/main" id="{51EF9F4A-14C0-374C-9F71-4F05EC5A835A}"/>
              </a:ext>
            </a:extLst>
          </p:cNvPr>
          <p:cNvCxnSpPr>
            <a:cxnSpLocks/>
          </p:cNvCxnSpPr>
          <p:nvPr/>
        </p:nvCxnSpPr>
        <p:spPr>
          <a:xfrm flipH="1">
            <a:off x="9229815" y="5174854"/>
            <a:ext cx="7794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96" name="Google Shape;300;p37">
            <a:extLst>
              <a:ext uri="{FF2B5EF4-FFF2-40B4-BE49-F238E27FC236}">
                <a16:creationId xmlns:a16="http://schemas.microsoft.com/office/drawing/2014/main" id="{253FA231-5782-AB4F-AA19-0A68E4C4B990}"/>
              </a:ext>
            </a:extLst>
          </p:cNvPr>
          <p:cNvCxnSpPr>
            <a:cxnSpLocks/>
          </p:cNvCxnSpPr>
          <p:nvPr/>
        </p:nvCxnSpPr>
        <p:spPr>
          <a:xfrm flipH="1">
            <a:off x="6132683" y="5358127"/>
            <a:ext cx="2560979"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97" name="Google Shape;298;p37">
            <a:extLst>
              <a:ext uri="{FF2B5EF4-FFF2-40B4-BE49-F238E27FC236}">
                <a16:creationId xmlns:a16="http://schemas.microsoft.com/office/drawing/2014/main" id="{FD85B031-7898-C942-8B4B-A2A0E0627D20}"/>
              </a:ext>
            </a:extLst>
          </p:cNvPr>
          <p:cNvSpPr txBox="1"/>
          <p:nvPr/>
        </p:nvSpPr>
        <p:spPr>
          <a:xfrm>
            <a:off x="5995309" y="503648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meeting</a:t>
            </a:r>
            <a:endParaRPr sz="1400" dirty="0">
              <a:solidFill>
                <a:schemeClr val="dk1"/>
              </a:solidFill>
              <a:latin typeface="Calibri"/>
              <a:ea typeface="Calibri"/>
              <a:cs typeface="Calibri"/>
              <a:sym typeface="Calibri"/>
            </a:endParaRPr>
          </a:p>
        </p:txBody>
      </p:sp>
      <p:grpSp>
        <p:nvGrpSpPr>
          <p:cNvPr id="98" name="Group 61">
            <a:extLst>
              <a:ext uri="{FF2B5EF4-FFF2-40B4-BE49-F238E27FC236}">
                <a16:creationId xmlns:a16="http://schemas.microsoft.com/office/drawing/2014/main" id="{57FCD554-F7BC-CE4D-A6FD-29E5B0477EAE}"/>
              </a:ext>
            </a:extLst>
          </p:cNvPr>
          <p:cNvGrpSpPr/>
          <p:nvPr/>
        </p:nvGrpSpPr>
        <p:grpSpPr>
          <a:xfrm>
            <a:off x="5192854" y="5801295"/>
            <a:ext cx="484693" cy="272090"/>
            <a:chOff x="614149" y="4401223"/>
            <a:chExt cx="484693" cy="507248"/>
          </a:xfrm>
        </p:grpSpPr>
        <p:cxnSp>
          <p:nvCxnSpPr>
            <p:cNvPr id="99" name="Straight Connector 51">
              <a:extLst>
                <a:ext uri="{FF2B5EF4-FFF2-40B4-BE49-F238E27FC236}">
                  <a16:creationId xmlns:a16="http://schemas.microsoft.com/office/drawing/2014/main" id="{B9F39663-76DB-D241-801C-69FE01CA923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56">
              <a:extLst>
                <a:ext uri="{FF2B5EF4-FFF2-40B4-BE49-F238E27FC236}">
                  <a16:creationId xmlns:a16="http://schemas.microsoft.com/office/drawing/2014/main" id="{3521270E-FA50-AC47-AF93-D10D9A9F8022}"/>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60">
              <a:extLst>
                <a:ext uri="{FF2B5EF4-FFF2-40B4-BE49-F238E27FC236}">
                  <a16:creationId xmlns:a16="http://schemas.microsoft.com/office/drawing/2014/main" id="{31AAAC98-EAC6-AC4F-A04B-6A09DA3D2DE1}"/>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02" name="Google Shape;298;p37">
            <a:extLst>
              <a:ext uri="{FF2B5EF4-FFF2-40B4-BE49-F238E27FC236}">
                <a16:creationId xmlns:a16="http://schemas.microsoft.com/office/drawing/2014/main" id="{FFA4D4EE-4A67-A64B-ADA5-B0F6E3C9E76D}"/>
              </a:ext>
            </a:extLst>
          </p:cNvPr>
          <p:cNvSpPr txBox="1"/>
          <p:nvPr/>
        </p:nvSpPr>
        <p:spPr>
          <a:xfrm>
            <a:off x="3395315" y="3363968"/>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
        <p:nvSpPr>
          <p:cNvPr id="103" name="Google Shape;298;p37">
            <a:extLst>
              <a:ext uri="{FF2B5EF4-FFF2-40B4-BE49-F238E27FC236}">
                <a16:creationId xmlns:a16="http://schemas.microsoft.com/office/drawing/2014/main" id="{0A3BE01D-6640-374E-BCB7-D2EDAA4F443C}"/>
              </a:ext>
            </a:extLst>
          </p:cNvPr>
          <p:cNvSpPr txBox="1"/>
          <p:nvPr/>
        </p:nvSpPr>
        <p:spPr>
          <a:xfrm>
            <a:off x="4881932" y="5524553"/>
            <a:ext cx="10147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347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a:xfrm>
            <a:off x="2231994" y="131762"/>
            <a:ext cx="10515600" cy="629174"/>
          </a:xfrm>
        </p:spPr>
        <p:txBody>
          <a:bodyPr>
            <a:normAutofit fontScale="90000"/>
          </a:bodyPr>
          <a:lstStyle/>
          <a:p>
            <a:r>
              <a:rPr lang="it-IT" dirty="0">
                <a:solidFill>
                  <a:schemeClr val="bg1"/>
                </a:solidFill>
              </a:rPr>
              <a:t>Gestione riunioni online</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mail e l’uguaglianza tra il campo password e ripeti password anche lato client.</a:t>
            </a:r>
          </a:p>
          <a:p>
            <a:pPr marL="0" indent="0" algn="just">
              <a:buNone/>
            </a:pPr>
            <a:r>
              <a:rPr lang="it-IT" dirty="0"/>
              <a:t>Si memorizzi a lato client lo stato di interazione (numero di tentativi) e si effettuino i controlli necessari.</a:t>
            </a:r>
          </a:p>
        </p:txBody>
      </p:sp>
    </p:spTree>
    <p:extLst>
      <p:ext uri="{BB962C8B-B14F-4D97-AF65-F5344CB8AC3E}">
        <p14:creationId xmlns:p14="http://schemas.microsoft.com/office/powerpoint/2010/main" val="2002414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1AEF96-1C9D-D247-86C4-9643534E2BFC}"/>
              </a:ext>
            </a:extLst>
          </p:cNvPr>
          <p:cNvSpPr>
            <a:spLocks noGrp="1"/>
          </p:cNvSpPr>
          <p:nvPr>
            <p:ph type="title"/>
          </p:nvPr>
        </p:nvSpPr>
        <p:spPr/>
        <p:txBody>
          <a:bodyPr>
            <a:normAutofit fontScale="90000"/>
          </a:bodyPr>
          <a:lstStyle/>
          <a:p>
            <a:r>
              <a:rPr lang="it-IT" dirty="0"/>
              <a:t>Evento: Create Meeting</a:t>
            </a:r>
          </a:p>
        </p:txBody>
      </p:sp>
      <p:cxnSp>
        <p:nvCxnSpPr>
          <p:cNvPr id="4" name="Straight Connector 8">
            <a:extLst>
              <a:ext uri="{FF2B5EF4-FFF2-40B4-BE49-F238E27FC236}">
                <a16:creationId xmlns:a16="http://schemas.microsoft.com/office/drawing/2014/main" id="{3604E832-F608-E443-8566-8D0CCFB00D83}"/>
              </a:ext>
            </a:extLst>
          </p:cNvPr>
          <p:cNvCxnSpPr>
            <a:cxnSpLocks/>
          </p:cNvCxnSpPr>
          <p:nvPr/>
        </p:nvCxnSpPr>
        <p:spPr>
          <a:xfrm flipH="1">
            <a:off x="14189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 name="Google Shape;273;p37">
            <a:extLst>
              <a:ext uri="{FF2B5EF4-FFF2-40B4-BE49-F238E27FC236}">
                <a16:creationId xmlns:a16="http://schemas.microsoft.com/office/drawing/2014/main" id="{86617E5C-55B7-9341-A2A1-F8091A6886EC}"/>
              </a:ext>
            </a:extLst>
          </p:cNvPr>
          <p:cNvSpPr/>
          <p:nvPr/>
        </p:nvSpPr>
        <p:spPr>
          <a:xfrm>
            <a:off x="2653885" y="1282698"/>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Google Shape;300;p37">
            <a:extLst>
              <a:ext uri="{FF2B5EF4-FFF2-40B4-BE49-F238E27FC236}">
                <a16:creationId xmlns:a16="http://schemas.microsoft.com/office/drawing/2014/main" id="{B5469E5F-D493-A448-9456-CED1A526BA11}"/>
              </a:ext>
            </a:extLst>
          </p:cNvPr>
          <p:cNvCxnSpPr>
            <a:cxnSpLocks/>
          </p:cNvCxnSpPr>
          <p:nvPr/>
        </p:nvCxnSpPr>
        <p:spPr>
          <a:xfrm>
            <a:off x="520957" y="1914448"/>
            <a:ext cx="70323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8" name="Google Shape;290;p37">
            <a:extLst>
              <a:ext uri="{FF2B5EF4-FFF2-40B4-BE49-F238E27FC236}">
                <a16:creationId xmlns:a16="http://schemas.microsoft.com/office/drawing/2014/main" id="{296CB640-A2AC-CA44-AD06-8D7BF2ED2B3D}"/>
              </a:ext>
            </a:extLst>
          </p:cNvPr>
          <p:cNvSpPr/>
          <p:nvPr/>
        </p:nvSpPr>
        <p:spPr>
          <a:xfrm>
            <a:off x="668501" y="1246401"/>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cxnSp>
        <p:nvCxnSpPr>
          <p:cNvPr id="10" name="Google Shape;300;p37">
            <a:extLst>
              <a:ext uri="{FF2B5EF4-FFF2-40B4-BE49-F238E27FC236}">
                <a16:creationId xmlns:a16="http://schemas.microsoft.com/office/drawing/2014/main" id="{73C75B17-E3D0-0D48-A558-AFF42EBBD41C}"/>
              </a:ext>
            </a:extLst>
          </p:cNvPr>
          <p:cNvCxnSpPr>
            <a:cxnSpLocks/>
          </p:cNvCxnSpPr>
          <p:nvPr/>
        </p:nvCxnSpPr>
        <p:spPr>
          <a:xfrm flipH="1">
            <a:off x="1676534" y="4021378"/>
            <a:ext cx="1439528"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11" name="Google Shape;298;p37">
            <a:extLst>
              <a:ext uri="{FF2B5EF4-FFF2-40B4-BE49-F238E27FC236}">
                <a16:creationId xmlns:a16="http://schemas.microsoft.com/office/drawing/2014/main" id="{1941EB6E-3A49-7B49-87F8-6C491B2733D0}"/>
              </a:ext>
            </a:extLst>
          </p:cNvPr>
          <p:cNvSpPr txBox="1"/>
          <p:nvPr/>
        </p:nvSpPr>
        <p:spPr>
          <a:xfrm>
            <a:off x="182465" y="1891416"/>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create.click</a:t>
            </a:r>
            <a:endParaRPr sz="1400" dirty="0">
              <a:solidFill>
                <a:schemeClr val="dk1"/>
              </a:solidFill>
              <a:latin typeface="Calibri"/>
              <a:ea typeface="Calibri"/>
              <a:cs typeface="Calibri"/>
              <a:sym typeface="Calibri"/>
            </a:endParaRPr>
          </a:p>
        </p:txBody>
      </p:sp>
      <p:sp>
        <p:nvSpPr>
          <p:cNvPr id="12" name="Google Shape;290;p37">
            <a:extLst>
              <a:ext uri="{FF2B5EF4-FFF2-40B4-BE49-F238E27FC236}">
                <a16:creationId xmlns:a16="http://schemas.microsoft.com/office/drawing/2014/main" id="{6F83AB0C-022E-5841-B095-9F9D27E3A1E8}"/>
              </a:ext>
            </a:extLst>
          </p:cNvPr>
          <p:cNvSpPr/>
          <p:nvPr/>
        </p:nvSpPr>
        <p:spPr>
          <a:xfrm>
            <a:off x="6928545" y="1278457"/>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14" name="Google Shape;273;p37">
            <a:extLst>
              <a:ext uri="{FF2B5EF4-FFF2-40B4-BE49-F238E27FC236}">
                <a16:creationId xmlns:a16="http://schemas.microsoft.com/office/drawing/2014/main" id="{85B60B0E-65B6-9E47-B692-5F14663F8C60}"/>
              </a:ext>
            </a:extLst>
          </p:cNvPr>
          <p:cNvSpPr/>
          <p:nvPr/>
        </p:nvSpPr>
        <p:spPr>
          <a:xfrm>
            <a:off x="4714984" y="1278457"/>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7A08BFD7-DB79-EB4F-8ADA-CCA521F5CFB5}"/>
              </a:ext>
            </a:extLst>
          </p:cNvPr>
          <p:cNvCxnSpPr>
            <a:cxnSpLocks/>
          </p:cNvCxnSpPr>
          <p:nvPr/>
        </p:nvCxnSpPr>
        <p:spPr>
          <a:xfrm flipH="1">
            <a:off x="3346343" y="1762048"/>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Straight Connector 8">
            <a:extLst>
              <a:ext uri="{FF2B5EF4-FFF2-40B4-BE49-F238E27FC236}">
                <a16:creationId xmlns:a16="http://schemas.microsoft.com/office/drawing/2014/main" id="{2FF9F021-DA33-D54D-90C1-6E8B855370A2}"/>
              </a:ext>
            </a:extLst>
          </p:cNvPr>
          <p:cNvCxnSpPr>
            <a:cxnSpLocks/>
          </p:cNvCxnSpPr>
          <p:nvPr/>
        </p:nvCxnSpPr>
        <p:spPr>
          <a:xfrm flipH="1">
            <a:off x="5393026"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8" name="Group 61">
            <a:extLst>
              <a:ext uri="{FF2B5EF4-FFF2-40B4-BE49-F238E27FC236}">
                <a16:creationId xmlns:a16="http://schemas.microsoft.com/office/drawing/2014/main" id="{550979DA-BD0C-874E-AD3E-53710E05300E}"/>
              </a:ext>
            </a:extLst>
          </p:cNvPr>
          <p:cNvGrpSpPr/>
          <p:nvPr/>
        </p:nvGrpSpPr>
        <p:grpSpPr>
          <a:xfrm>
            <a:off x="739494" y="2346526"/>
            <a:ext cx="484693" cy="272090"/>
            <a:chOff x="614149" y="4401223"/>
            <a:chExt cx="484693" cy="507248"/>
          </a:xfrm>
        </p:grpSpPr>
        <p:cxnSp>
          <p:nvCxnSpPr>
            <p:cNvPr id="19" name="Straight Connector 51">
              <a:extLst>
                <a:ext uri="{FF2B5EF4-FFF2-40B4-BE49-F238E27FC236}">
                  <a16:creationId xmlns:a16="http://schemas.microsoft.com/office/drawing/2014/main" id="{A88471A1-1A52-B84A-BAFE-6B259488B7AD}"/>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56">
              <a:extLst>
                <a:ext uri="{FF2B5EF4-FFF2-40B4-BE49-F238E27FC236}">
                  <a16:creationId xmlns:a16="http://schemas.microsoft.com/office/drawing/2014/main" id="{707B1967-03C8-3A4D-8E49-EC6F7005FF2E}"/>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60">
              <a:extLst>
                <a:ext uri="{FF2B5EF4-FFF2-40B4-BE49-F238E27FC236}">
                  <a16:creationId xmlns:a16="http://schemas.microsoft.com/office/drawing/2014/main" id="{2CE3A096-D280-8541-BD93-1F576612707F}"/>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2" name="Google Shape;298;p37">
            <a:extLst>
              <a:ext uri="{FF2B5EF4-FFF2-40B4-BE49-F238E27FC236}">
                <a16:creationId xmlns:a16="http://schemas.microsoft.com/office/drawing/2014/main" id="{C50D49B5-A8F4-5C42-8ECE-8F9D8466B938}"/>
              </a:ext>
            </a:extLst>
          </p:cNvPr>
          <p:cNvSpPr txBox="1"/>
          <p:nvPr/>
        </p:nvSpPr>
        <p:spPr>
          <a:xfrm>
            <a:off x="1534796" y="2209745"/>
            <a:ext cx="111908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Check</a:t>
            </a:r>
            <a:r>
              <a:rPr lang="it-IT" sz="1400" dirty="0">
                <a:solidFill>
                  <a:schemeClr val="dk1"/>
                </a:solidFill>
                <a:latin typeface="Calibri"/>
                <a:ea typeface="Calibri"/>
                <a:cs typeface="Calibri"/>
                <a:sym typeface="Calibri"/>
              </a:rPr>
              <a:t> data </a:t>
            </a:r>
            <a:r>
              <a:rPr lang="it-IT" sz="1400" dirty="0" err="1">
                <a:solidFill>
                  <a:schemeClr val="dk1"/>
                </a:solidFill>
                <a:latin typeface="Calibri"/>
                <a:ea typeface="Calibri"/>
                <a:cs typeface="Calibri"/>
                <a:sym typeface="Calibri"/>
              </a:rPr>
              <a:t>validity</a:t>
            </a:r>
            <a:endParaRPr sz="1400" dirty="0">
              <a:solidFill>
                <a:schemeClr val="dk1"/>
              </a:solidFill>
              <a:latin typeface="Calibri"/>
              <a:ea typeface="Calibri"/>
              <a:cs typeface="Calibri"/>
              <a:sym typeface="Calibri"/>
            </a:endParaRPr>
          </a:p>
        </p:txBody>
      </p:sp>
      <p:cxnSp>
        <p:nvCxnSpPr>
          <p:cNvPr id="23" name="Straight Connector 8">
            <a:extLst>
              <a:ext uri="{FF2B5EF4-FFF2-40B4-BE49-F238E27FC236}">
                <a16:creationId xmlns:a16="http://schemas.microsoft.com/office/drawing/2014/main" id="{2D4A431F-3003-B446-A1B6-942EDFDC022A}"/>
              </a:ext>
            </a:extLst>
          </p:cNvPr>
          <p:cNvCxnSpPr>
            <a:cxnSpLocks/>
          </p:cNvCxnSpPr>
          <p:nvPr/>
        </p:nvCxnSpPr>
        <p:spPr>
          <a:xfrm flipH="1">
            <a:off x="7713003" y="1704273"/>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4" name="Google Shape;292;p37">
            <a:extLst>
              <a:ext uri="{FF2B5EF4-FFF2-40B4-BE49-F238E27FC236}">
                <a16:creationId xmlns:a16="http://schemas.microsoft.com/office/drawing/2014/main" id="{1BB661E8-9001-D641-BD26-CA5A561B048E}"/>
              </a:ext>
            </a:extLst>
          </p:cNvPr>
          <p:cNvSpPr/>
          <p:nvPr/>
        </p:nvSpPr>
        <p:spPr>
          <a:xfrm>
            <a:off x="1272980" y="1784267"/>
            <a:ext cx="342116" cy="37484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25" name="Google Shape;300;p37">
            <a:extLst>
              <a:ext uri="{FF2B5EF4-FFF2-40B4-BE49-F238E27FC236}">
                <a16:creationId xmlns:a16="http://schemas.microsoft.com/office/drawing/2014/main" id="{350C8DEB-45E7-1646-83EE-ADC7A1DE1F95}"/>
              </a:ext>
            </a:extLst>
          </p:cNvPr>
          <p:cNvCxnSpPr>
            <a:cxnSpLocks/>
          </p:cNvCxnSpPr>
          <p:nvPr/>
        </p:nvCxnSpPr>
        <p:spPr>
          <a:xfrm>
            <a:off x="1676534" y="4541047"/>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27" name="Google Shape;292;p37">
            <a:extLst>
              <a:ext uri="{FF2B5EF4-FFF2-40B4-BE49-F238E27FC236}">
                <a16:creationId xmlns:a16="http://schemas.microsoft.com/office/drawing/2014/main" id="{FF5AF2E8-85F0-584F-98EC-04E9AB940600}"/>
              </a:ext>
            </a:extLst>
          </p:cNvPr>
          <p:cNvSpPr/>
          <p:nvPr/>
        </p:nvSpPr>
        <p:spPr>
          <a:xfrm>
            <a:off x="7567110" y="4283821"/>
            <a:ext cx="342116" cy="11629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8" name="Google Shape;298;p37">
            <a:extLst>
              <a:ext uri="{FF2B5EF4-FFF2-40B4-BE49-F238E27FC236}">
                <a16:creationId xmlns:a16="http://schemas.microsoft.com/office/drawing/2014/main" id="{3C476424-7CFF-E34D-994A-431061EE84C7}"/>
              </a:ext>
            </a:extLst>
          </p:cNvPr>
          <p:cNvSpPr txBox="1"/>
          <p:nvPr/>
        </p:nvSpPr>
        <p:spPr>
          <a:xfrm>
            <a:off x="3465609" y="3383730"/>
            <a:ext cx="1739344"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addPendantMeeting</a:t>
            </a:r>
            <a:endParaRPr sz="1400" dirty="0">
              <a:solidFill>
                <a:schemeClr val="dk1"/>
              </a:solidFill>
              <a:latin typeface="Calibri"/>
              <a:ea typeface="Calibri"/>
              <a:cs typeface="Calibri"/>
              <a:sym typeface="Calibri"/>
            </a:endParaRPr>
          </a:p>
        </p:txBody>
      </p:sp>
      <p:sp>
        <p:nvSpPr>
          <p:cNvPr id="29" name="Google Shape;282;p37">
            <a:extLst>
              <a:ext uri="{FF2B5EF4-FFF2-40B4-BE49-F238E27FC236}">
                <a16:creationId xmlns:a16="http://schemas.microsoft.com/office/drawing/2014/main" id="{F4ED754E-500F-EA4E-9717-722BDF34E5FD}"/>
              </a:ext>
            </a:extLst>
          </p:cNvPr>
          <p:cNvSpPr/>
          <p:nvPr/>
        </p:nvSpPr>
        <p:spPr>
          <a:xfrm>
            <a:off x="5256743" y="3278732"/>
            <a:ext cx="330200" cy="4055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30" name="Google Shape;300;p37">
            <a:extLst>
              <a:ext uri="{FF2B5EF4-FFF2-40B4-BE49-F238E27FC236}">
                <a16:creationId xmlns:a16="http://schemas.microsoft.com/office/drawing/2014/main" id="{661733A9-8D58-9B4E-8000-326AAD59A437}"/>
              </a:ext>
            </a:extLst>
          </p:cNvPr>
          <p:cNvCxnSpPr>
            <a:cxnSpLocks/>
          </p:cNvCxnSpPr>
          <p:nvPr/>
        </p:nvCxnSpPr>
        <p:spPr>
          <a:xfrm>
            <a:off x="1676534" y="3292734"/>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2" name="Google Shape;298;p37">
            <a:extLst>
              <a:ext uri="{FF2B5EF4-FFF2-40B4-BE49-F238E27FC236}">
                <a16:creationId xmlns:a16="http://schemas.microsoft.com/office/drawing/2014/main" id="{594C8DB7-507C-8C41-BCD3-51B60998B88A}"/>
              </a:ext>
            </a:extLst>
          </p:cNvPr>
          <p:cNvSpPr txBox="1"/>
          <p:nvPr/>
        </p:nvSpPr>
        <p:spPr>
          <a:xfrm>
            <a:off x="1568562" y="3001990"/>
            <a:ext cx="131668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firstStep</a:t>
            </a:r>
            <a:endParaRPr sz="1400" dirty="0">
              <a:solidFill>
                <a:schemeClr val="dk1"/>
              </a:solidFill>
              <a:latin typeface="Calibri"/>
              <a:ea typeface="Calibri"/>
              <a:cs typeface="Calibri"/>
              <a:sym typeface="Calibri"/>
            </a:endParaRPr>
          </a:p>
        </p:txBody>
      </p:sp>
      <p:cxnSp>
        <p:nvCxnSpPr>
          <p:cNvPr id="33" name="Google Shape;300;p37">
            <a:extLst>
              <a:ext uri="{FF2B5EF4-FFF2-40B4-BE49-F238E27FC236}">
                <a16:creationId xmlns:a16="http://schemas.microsoft.com/office/drawing/2014/main" id="{BDEE307F-B483-884B-8D61-CFF381FF1A6A}"/>
              </a:ext>
            </a:extLst>
          </p:cNvPr>
          <p:cNvCxnSpPr>
            <a:cxnSpLocks/>
          </p:cNvCxnSpPr>
          <p:nvPr/>
        </p:nvCxnSpPr>
        <p:spPr>
          <a:xfrm>
            <a:off x="3615378" y="3411843"/>
            <a:ext cx="143952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4" name="Google Shape;298;p37">
            <a:extLst>
              <a:ext uri="{FF2B5EF4-FFF2-40B4-BE49-F238E27FC236}">
                <a16:creationId xmlns:a16="http://schemas.microsoft.com/office/drawing/2014/main" id="{21127D9F-F3C4-004B-B2E4-47F4C8F3C2C6}"/>
              </a:ext>
            </a:extLst>
          </p:cNvPr>
          <p:cNvSpPr txBox="1"/>
          <p:nvPr/>
        </p:nvSpPr>
        <p:spPr>
          <a:xfrm>
            <a:off x="3676543" y="420122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show</a:t>
            </a:r>
            <a:endParaRPr sz="1400" dirty="0">
              <a:solidFill>
                <a:schemeClr val="dk1"/>
              </a:solidFill>
              <a:latin typeface="Calibri"/>
              <a:ea typeface="Calibri"/>
              <a:cs typeface="Calibri"/>
              <a:sym typeface="Calibri"/>
            </a:endParaRPr>
          </a:p>
        </p:txBody>
      </p:sp>
      <p:sp>
        <p:nvSpPr>
          <p:cNvPr id="37" name="Google Shape;298;p37">
            <a:extLst>
              <a:ext uri="{FF2B5EF4-FFF2-40B4-BE49-F238E27FC236}">
                <a16:creationId xmlns:a16="http://schemas.microsoft.com/office/drawing/2014/main" id="{8BC710B1-D5D8-FD4C-9F93-411FAD4BC221}"/>
              </a:ext>
            </a:extLst>
          </p:cNvPr>
          <p:cNvSpPr txBox="1"/>
          <p:nvPr/>
        </p:nvSpPr>
        <p:spPr>
          <a:xfrm>
            <a:off x="1793989" y="3721157"/>
            <a:ext cx="1119089"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400</a:t>
            </a:r>
            <a:endParaRPr sz="1400" dirty="0">
              <a:solidFill>
                <a:schemeClr val="dk1"/>
              </a:solidFill>
              <a:latin typeface="Calibri"/>
              <a:ea typeface="Calibri"/>
              <a:cs typeface="Calibri"/>
              <a:sym typeface="Calibri"/>
            </a:endParaRPr>
          </a:p>
        </p:txBody>
      </p:sp>
      <p:cxnSp>
        <p:nvCxnSpPr>
          <p:cNvPr id="38" name="Google Shape;300;p37">
            <a:extLst>
              <a:ext uri="{FF2B5EF4-FFF2-40B4-BE49-F238E27FC236}">
                <a16:creationId xmlns:a16="http://schemas.microsoft.com/office/drawing/2014/main" id="{905B4396-346B-4B47-93BE-BBACEDD9048B}"/>
              </a:ext>
            </a:extLst>
          </p:cNvPr>
          <p:cNvCxnSpPr>
            <a:cxnSpLocks/>
          </p:cNvCxnSpPr>
          <p:nvPr/>
        </p:nvCxnSpPr>
        <p:spPr>
          <a:xfrm>
            <a:off x="1666636" y="5066753"/>
            <a:ext cx="584285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9" name="Google Shape;298;p37">
            <a:extLst>
              <a:ext uri="{FF2B5EF4-FFF2-40B4-BE49-F238E27FC236}">
                <a16:creationId xmlns:a16="http://schemas.microsoft.com/office/drawing/2014/main" id="{9017D5D3-7105-3544-B0B5-B3B39A73162B}"/>
              </a:ext>
            </a:extLst>
          </p:cNvPr>
          <p:cNvSpPr txBox="1"/>
          <p:nvPr/>
        </p:nvSpPr>
        <p:spPr>
          <a:xfrm>
            <a:off x="3666645" y="4726933"/>
            <a:ext cx="14977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[400] </a:t>
            </a: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sp>
        <p:nvSpPr>
          <p:cNvPr id="40" name="Google Shape;282;p37">
            <a:extLst>
              <a:ext uri="{FF2B5EF4-FFF2-40B4-BE49-F238E27FC236}">
                <a16:creationId xmlns:a16="http://schemas.microsoft.com/office/drawing/2014/main" id="{C7B63402-A983-174F-914F-B10D90438F98}"/>
              </a:ext>
            </a:extLst>
          </p:cNvPr>
          <p:cNvSpPr/>
          <p:nvPr/>
        </p:nvSpPr>
        <p:spPr>
          <a:xfrm>
            <a:off x="9019043" y="89779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1" name="TextBox 14">
            <a:extLst>
              <a:ext uri="{FF2B5EF4-FFF2-40B4-BE49-F238E27FC236}">
                <a16:creationId xmlns:a16="http://schemas.microsoft.com/office/drawing/2014/main" id="{BA654BA0-E66E-ED4B-BD3A-CDAB05D8228B}"/>
              </a:ext>
            </a:extLst>
          </p:cNvPr>
          <p:cNvSpPr txBox="1"/>
          <p:nvPr/>
        </p:nvSpPr>
        <p:spPr>
          <a:xfrm>
            <a:off x="9310560" y="1211997"/>
            <a:ext cx="1197764" cy="338554"/>
          </a:xfrm>
          <a:prstGeom prst="rect">
            <a:avLst/>
          </a:prstGeom>
          <a:noFill/>
        </p:spPr>
        <p:txBody>
          <a:bodyPr wrap="none" rtlCol="0">
            <a:spAutoFit/>
          </a:bodyPr>
          <a:lstStyle/>
          <a:p>
            <a:r>
              <a:rPr lang="en-US" dirty="0"/>
              <a:t>Client side </a:t>
            </a:r>
          </a:p>
        </p:txBody>
      </p:sp>
      <p:sp>
        <p:nvSpPr>
          <p:cNvPr id="42" name="Google Shape;282;p37">
            <a:extLst>
              <a:ext uri="{FF2B5EF4-FFF2-40B4-BE49-F238E27FC236}">
                <a16:creationId xmlns:a16="http://schemas.microsoft.com/office/drawing/2014/main" id="{9E2A33AC-7731-484F-86E8-28746C365463}"/>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43" name="TextBox 14">
            <a:extLst>
              <a:ext uri="{FF2B5EF4-FFF2-40B4-BE49-F238E27FC236}">
                <a16:creationId xmlns:a16="http://schemas.microsoft.com/office/drawing/2014/main" id="{1148596C-9059-A645-8842-7C8A63507BB9}"/>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sp>
        <p:nvSpPr>
          <p:cNvPr id="6" name="Google Shape;282;p37">
            <a:extLst>
              <a:ext uri="{FF2B5EF4-FFF2-40B4-BE49-F238E27FC236}">
                <a16:creationId xmlns:a16="http://schemas.microsoft.com/office/drawing/2014/main" id="{D66FB46B-C70A-7948-8CBD-3E97C989672A}"/>
              </a:ext>
            </a:extLst>
          </p:cNvPr>
          <p:cNvSpPr/>
          <p:nvPr/>
        </p:nvSpPr>
        <p:spPr>
          <a:xfrm>
            <a:off x="3198259" y="3032692"/>
            <a:ext cx="330200" cy="1201955"/>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305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F70AAB-F656-E24E-8336-C51D35069D35}"/>
              </a:ext>
            </a:extLst>
          </p:cNvPr>
          <p:cNvSpPr>
            <a:spLocks noGrp="1"/>
          </p:cNvSpPr>
          <p:nvPr>
            <p:ph type="title"/>
          </p:nvPr>
        </p:nvSpPr>
        <p:spPr/>
        <p:txBody>
          <a:bodyPr>
            <a:normAutofit fontScale="90000"/>
          </a:bodyPr>
          <a:lstStyle/>
          <a:p>
            <a:r>
              <a:rPr lang="it-IT" dirty="0"/>
              <a:t>Evento: </a:t>
            </a:r>
            <a:r>
              <a:rPr lang="it-IT" dirty="0" err="1"/>
              <a:t>Modal</a:t>
            </a:r>
            <a:r>
              <a:rPr lang="it-IT" dirty="0"/>
              <a:t> </a:t>
            </a:r>
            <a:r>
              <a:rPr lang="it-IT" dirty="0" err="1"/>
              <a:t>Load</a:t>
            </a:r>
            <a:endParaRPr lang="it-IT" dirty="0"/>
          </a:p>
        </p:txBody>
      </p:sp>
      <p:cxnSp>
        <p:nvCxnSpPr>
          <p:cNvPr id="4" name="Google Shape;300;p37">
            <a:extLst>
              <a:ext uri="{FF2B5EF4-FFF2-40B4-BE49-F238E27FC236}">
                <a16:creationId xmlns:a16="http://schemas.microsoft.com/office/drawing/2014/main" id="{3E87A2C6-AB2E-BD47-B30D-5CE3F6C6E9CD}"/>
              </a:ext>
            </a:extLst>
          </p:cNvPr>
          <p:cNvCxnSpPr>
            <a:cxnSpLocks/>
          </p:cNvCxnSpPr>
          <p:nvPr/>
        </p:nvCxnSpPr>
        <p:spPr>
          <a:xfrm flipH="1">
            <a:off x="3719870" y="3106978"/>
            <a:ext cx="1998892" cy="0"/>
          </a:xfrm>
          <a:prstGeom prst="straightConnector1">
            <a:avLst/>
          </a:prstGeom>
          <a:noFill/>
          <a:ln w="25400" cap="flat" cmpd="sng">
            <a:solidFill>
              <a:schemeClr val="accent1"/>
            </a:solidFill>
            <a:prstDash val="sysDash"/>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82C8AADE-C1D0-4246-8E4F-ABA5A67B78C6}"/>
              </a:ext>
            </a:extLst>
          </p:cNvPr>
          <p:cNvSpPr/>
          <p:nvPr/>
        </p:nvSpPr>
        <p:spPr>
          <a:xfrm>
            <a:off x="2728329" y="1073065"/>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7B82EDDF-3321-F44D-A1E1-16623B105ED7}"/>
              </a:ext>
            </a:extLst>
          </p:cNvPr>
          <p:cNvSpPr/>
          <p:nvPr/>
        </p:nvSpPr>
        <p:spPr>
          <a:xfrm>
            <a:off x="5196755" y="1073065"/>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GetAvailableUsers</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005F52FF-31A8-494B-B051-AE8BDB3BC39B}"/>
              </a:ext>
            </a:extLst>
          </p:cNvPr>
          <p:cNvCxnSpPr>
            <a:cxnSpLocks/>
          </p:cNvCxnSpPr>
          <p:nvPr/>
        </p:nvCxnSpPr>
        <p:spPr>
          <a:xfrm flipH="1">
            <a:off x="3495769"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D83968AA-9BBE-AC44-BE58-4A0CD96BCD37}"/>
              </a:ext>
            </a:extLst>
          </p:cNvPr>
          <p:cNvCxnSpPr>
            <a:cxnSpLocks/>
          </p:cNvCxnSpPr>
          <p:nvPr/>
        </p:nvCxnSpPr>
        <p:spPr>
          <a:xfrm>
            <a:off x="3737880" y="1961997"/>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37F2F445-82B2-E740-8B8D-822BD910DDBC}"/>
              </a:ext>
            </a:extLst>
          </p:cNvPr>
          <p:cNvSpPr/>
          <p:nvPr/>
        </p:nvSpPr>
        <p:spPr>
          <a:xfrm>
            <a:off x="3358744" y="1569438"/>
            <a:ext cx="342116" cy="3603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E8269C90-0E31-C44C-924C-9EA5D5B1A618}"/>
              </a:ext>
            </a:extLst>
          </p:cNvPr>
          <p:cNvSpPr txBox="1"/>
          <p:nvPr/>
        </p:nvSpPr>
        <p:spPr>
          <a:xfrm>
            <a:off x="3618386" y="1685255"/>
            <a:ext cx="110093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GET</a:t>
            </a:r>
            <a:endParaRPr sz="1400" dirty="0">
              <a:solidFill>
                <a:schemeClr val="dk1"/>
              </a:solidFill>
              <a:latin typeface="Calibri"/>
              <a:ea typeface="Calibri"/>
              <a:cs typeface="Calibri"/>
              <a:sym typeface="Calibri"/>
            </a:endParaRPr>
          </a:p>
        </p:txBody>
      </p:sp>
      <p:cxnSp>
        <p:nvCxnSpPr>
          <p:cNvPr id="12" name="Google Shape;300;p37">
            <a:extLst>
              <a:ext uri="{FF2B5EF4-FFF2-40B4-BE49-F238E27FC236}">
                <a16:creationId xmlns:a16="http://schemas.microsoft.com/office/drawing/2014/main" id="{2E041B72-C06F-7345-AC33-419057EA7FDC}"/>
              </a:ext>
            </a:extLst>
          </p:cNvPr>
          <p:cNvCxnSpPr>
            <a:cxnSpLocks/>
          </p:cNvCxnSpPr>
          <p:nvPr/>
        </p:nvCxnSpPr>
        <p:spPr>
          <a:xfrm>
            <a:off x="2166152" y="1698453"/>
            <a:ext cx="1124354"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4" name="Google Shape;298;p37">
            <a:extLst>
              <a:ext uri="{FF2B5EF4-FFF2-40B4-BE49-F238E27FC236}">
                <a16:creationId xmlns:a16="http://schemas.microsoft.com/office/drawing/2014/main" id="{E70E22F8-FF70-8047-AADA-FC101787F37D}"/>
              </a:ext>
            </a:extLst>
          </p:cNvPr>
          <p:cNvSpPr txBox="1"/>
          <p:nvPr/>
        </p:nvSpPr>
        <p:spPr>
          <a:xfrm>
            <a:off x="2046228" y="1698453"/>
            <a:ext cx="682101"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a:t>
            </a:r>
            <a:endParaRPr sz="1400" dirty="0">
              <a:solidFill>
                <a:schemeClr val="dk1"/>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E0B5DE9E-37B5-014D-A6E1-C54AFEBCE03D}"/>
              </a:ext>
            </a:extLst>
          </p:cNvPr>
          <p:cNvCxnSpPr>
            <a:cxnSpLocks/>
          </p:cNvCxnSpPr>
          <p:nvPr/>
        </p:nvCxnSpPr>
        <p:spPr>
          <a:xfrm flipH="1">
            <a:off x="5908830" y="1526720"/>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8" name="Google Shape;298;p37">
            <a:extLst>
              <a:ext uri="{FF2B5EF4-FFF2-40B4-BE49-F238E27FC236}">
                <a16:creationId xmlns:a16="http://schemas.microsoft.com/office/drawing/2014/main" id="{B61B7534-14E4-9440-88EA-BF000FC1B43B}"/>
              </a:ext>
            </a:extLst>
          </p:cNvPr>
          <p:cNvSpPr txBox="1"/>
          <p:nvPr/>
        </p:nvSpPr>
        <p:spPr>
          <a:xfrm>
            <a:off x="236239" y="3290629"/>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 0] </a:t>
            </a:r>
          </a:p>
          <a:p>
            <a:pPr algn="ctr"/>
            <a:r>
              <a:rPr lang="it-IT" sz="1400" dirty="0" err="1">
                <a:solidFill>
                  <a:schemeClr val="dk1"/>
                </a:solidFill>
                <a:latin typeface="Calibri"/>
                <a:ea typeface="Calibri"/>
                <a:cs typeface="Calibri"/>
                <a:sym typeface="Calibri"/>
              </a:rPr>
              <a:t>setAsError</a:t>
            </a:r>
            <a:endParaRPr sz="1400" dirty="0">
              <a:solidFill>
                <a:schemeClr val="dk1"/>
              </a:solidFill>
              <a:latin typeface="Calibri"/>
              <a:ea typeface="Calibri"/>
              <a:cs typeface="Calibri"/>
              <a:sym typeface="Calibri"/>
            </a:endParaRPr>
          </a:p>
        </p:txBody>
      </p:sp>
      <p:grpSp>
        <p:nvGrpSpPr>
          <p:cNvPr id="19" name="Group 61">
            <a:extLst>
              <a:ext uri="{FF2B5EF4-FFF2-40B4-BE49-F238E27FC236}">
                <a16:creationId xmlns:a16="http://schemas.microsoft.com/office/drawing/2014/main" id="{10130627-3606-6E4E-A803-2F075B62634F}"/>
              </a:ext>
            </a:extLst>
          </p:cNvPr>
          <p:cNvGrpSpPr/>
          <p:nvPr/>
        </p:nvGrpSpPr>
        <p:grpSpPr>
          <a:xfrm>
            <a:off x="2753923" y="3360556"/>
            <a:ext cx="484693" cy="272090"/>
            <a:chOff x="614149" y="4401223"/>
            <a:chExt cx="484693" cy="507248"/>
          </a:xfrm>
        </p:grpSpPr>
        <p:cxnSp>
          <p:nvCxnSpPr>
            <p:cNvPr id="20" name="Straight Connector 51">
              <a:extLst>
                <a:ext uri="{FF2B5EF4-FFF2-40B4-BE49-F238E27FC236}">
                  <a16:creationId xmlns:a16="http://schemas.microsoft.com/office/drawing/2014/main" id="{957C67DF-3531-EB46-B1A0-2D3F8BBD3346}"/>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56">
              <a:extLst>
                <a:ext uri="{FF2B5EF4-FFF2-40B4-BE49-F238E27FC236}">
                  <a16:creationId xmlns:a16="http://schemas.microsoft.com/office/drawing/2014/main" id="{987E45B5-14CC-BC42-84F8-2DB1398B48C6}"/>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60">
              <a:extLst>
                <a:ext uri="{FF2B5EF4-FFF2-40B4-BE49-F238E27FC236}">
                  <a16:creationId xmlns:a16="http://schemas.microsoft.com/office/drawing/2014/main" id="{EB372330-3393-454E-AEE6-B2F4DCF216E8}"/>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3" name="Google Shape;298;p37">
            <a:extLst>
              <a:ext uri="{FF2B5EF4-FFF2-40B4-BE49-F238E27FC236}">
                <a16:creationId xmlns:a16="http://schemas.microsoft.com/office/drawing/2014/main" id="{81755989-6957-8B46-8CC7-FE80B9825009}"/>
              </a:ext>
            </a:extLst>
          </p:cNvPr>
          <p:cNvSpPr txBox="1"/>
          <p:nvPr/>
        </p:nvSpPr>
        <p:spPr>
          <a:xfrm>
            <a:off x="3657696" y="2720496"/>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24" name="Google Shape;298;p37">
            <a:extLst>
              <a:ext uri="{FF2B5EF4-FFF2-40B4-BE49-F238E27FC236}">
                <a16:creationId xmlns:a16="http://schemas.microsoft.com/office/drawing/2014/main" id="{F650299A-F7F4-394E-9C95-F8039C81760F}"/>
              </a:ext>
            </a:extLst>
          </p:cNvPr>
          <p:cNvSpPr txBox="1"/>
          <p:nvPr/>
        </p:nvSpPr>
        <p:spPr>
          <a:xfrm>
            <a:off x="265678" y="4106435"/>
            <a:ext cx="2389790"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availableUsers.lenght</a:t>
            </a:r>
            <a:r>
              <a:rPr lang="it-IT" sz="1400" dirty="0">
                <a:solidFill>
                  <a:schemeClr val="dk1"/>
                </a:solidFill>
                <a:latin typeface="Calibri"/>
                <a:ea typeface="Calibri"/>
                <a:cs typeface="Calibri"/>
                <a:sym typeface="Calibri"/>
              </a:rPr>
              <a:t> &gt; 0] </a:t>
            </a:r>
          </a:p>
          <a:p>
            <a:pPr algn="ctr"/>
            <a:r>
              <a:rPr lang="it-IT" sz="1400" dirty="0">
                <a:solidFill>
                  <a:schemeClr val="dk1"/>
                </a:solidFill>
                <a:latin typeface="Calibri"/>
                <a:ea typeface="Calibri"/>
                <a:cs typeface="Calibri"/>
                <a:sym typeface="Calibri"/>
              </a:rPr>
              <a:t>update</a:t>
            </a:r>
            <a:endParaRPr sz="1400" dirty="0">
              <a:solidFill>
                <a:schemeClr val="dk1"/>
              </a:solidFill>
              <a:latin typeface="Calibri"/>
              <a:ea typeface="Calibri"/>
              <a:cs typeface="Calibri"/>
              <a:sym typeface="Calibri"/>
            </a:endParaRPr>
          </a:p>
        </p:txBody>
      </p:sp>
      <p:grpSp>
        <p:nvGrpSpPr>
          <p:cNvPr id="25" name="Group 61">
            <a:extLst>
              <a:ext uri="{FF2B5EF4-FFF2-40B4-BE49-F238E27FC236}">
                <a16:creationId xmlns:a16="http://schemas.microsoft.com/office/drawing/2014/main" id="{AB161FAB-77AF-264D-AD5F-45331B39E389}"/>
              </a:ext>
            </a:extLst>
          </p:cNvPr>
          <p:cNvGrpSpPr/>
          <p:nvPr/>
        </p:nvGrpSpPr>
        <p:grpSpPr>
          <a:xfrm>
            <a:off x="2728329" y="4111930"/>
            <a:ext cx="484693" cy="272090"/>
            <a:chOff x="614149" y="4401223"/>
            <a:chExt cx="484693" cy="507248"/>
          </a:xfrm>
        </p:grpSpPr>
        <p:cxnSp>
          <p:nvCxnSpPr>
            <p:cNvPr id="26" name="Straight Connector 51">
              <a:extLst>
                <a:ext uri="{FF2B5EF4-FFF2-40B4-BE49-F238E27FC236}">
                  <a16:creationId xmlns:a16="http://schemas.microsoft.com/office/drawing/2014/main" id="{0890BB41-870C-7442-B3C3-6C4D058B102E}"/>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56">
              <a:extLst>
                <a:ext uri="{FF2B5EF4-FFF2-40B4-BE49-F238E27FC236}">
                  <a16:creationId xmlns:a16="http://schemas.microsoft.com/office/drawing/2014/main" id="{AD614290-7661-0E48-A924-A230D1DF571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60">
              <a:extLst>
                <a:ext uri="{FF2B5EF4-FFF2-40B4-BE49-F238E27FC236}">
                  <a16:creationId xmlns:a16="http://schemas.microsoft.com/office/drawing/2014/main" id="{524011F9-B637-2F48-B4FD-22A397823CDA}"/>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29" name="Google Shape;282;p37">
            <a:extLst>
              <a:ext uri="{FF2B5EF4-FFF2-40B4-BE49-F238E27FC236}">
                <a16:creationId xmlns:a16="http://schemas.microsoft.com/office/drawing/2014/main" id="{7C2DB170-40A6-614D-A1B0-3E48F60A7FE1}"/>
              </a:ext>
            </a:extLst>
          </p:cNvPr>
          <p:cNvSpPr/>
          <p:nvPr/>
        </p:nvSpPr>
        <p:spPr>
          <a:xfrm>
            <a:off x="10590835" y="1782274"/>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0" name="TextBox 14">
            <a:extLst>
              <a:ext uri="{FF2B5EF4-FFF2-40B4-BE49-F238E27FC236}">
                <a16:creationId xmlns:a16="http://schemas.microsoft.com/office/drawing/2014/main" id="{9B694EEA-A49A-C244-8DBD-7A1FDC1AFD49}"/>
              </a:ext>
            </a:extLst>
          </p:cNvPr>
          <p:cNvSpPr txBox="1"/>
          <p:nvPr/>
        </p:nvSpPr>
        <p:spPr>
          <a:xfrm>
            <a:off x="10875868" y="1960025"/>
            <a:ext cx="1197764" cy="338554"/>
          </a:xfrm>
          <a:prstGeom prst="rect">
            <a:avLst/>
          </a:prstGeom>
          <a:noFill/>
        </p:spPr>
        <p:txBody>
          <a:bodyPr wrap="none" rtlCol="0">
            <a:spAutoFit/>
          </a:bodyPr>
          <a:lstStyle/>
          <a:p>
            <a:r>
              <a:rPr lang="en-US" dirty="0"/>
              <a:t>Client side </a:t>
            </a:r>
          </a:p>
        </p:txBody>
      </p:sp>
      <p:sp>
        <p:nvSpPr>
          <p:cNvPr id="31" name="Google Shape;282;p37">
            <a:extLst>
              <a:ext uri="{FF2B5EF4-FFF2-40B4-BE49-F238E27FC236}">
                <a16:creationId xmlns:a16="http://schemas.microsoft.com/office/drawing/2014/main" id="{7C47FA0D-8A99-C04E-AF71-7CFF057C7BCC}"/>
              </a:ext>
            </a:extLst>
          </p:cNvPr>
          <p:cNvSpPr/>
          <p:nvPr/>
        </p:nvSpPr>
        <p:spPr>
          <a:xfrm>
            <a:off x="10590835" y="90006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32" name="TextBox 14">
            <a:extLst>
              <a:ext uri="{FF2B5EF4-FFF2-40B4-BE49-F238E27FC236}">
                <a16:creationId xmlns:a16="http://schemas.microsoft.com/office/drawing/2014/main" id="{E7D7FF0B-8282-F248-BFA5-C6208BAABD7B}"/>
              </a:ext>
            </a:extLst>
          </p:cNvPr>
          <p:cNvSpPr txBox="1"/>
          <p:nvPr/>
        </p:nvSpPr>
        <p:spPr>
          <a:xfrm>
            <a:off x="10875868" y="1200106"/>
            <a:ext cx="1271374" cy="369332"/>
          </a:xfrm>
          <a:prstGeom prst="rect">
            <a:avLst/>
          </a:prstGeom>
          <a:noFill/>
        </p:spPr>
        <p:txBody>
          <a:bodyPr wrap="none" rtlCol="0">
            <a:spAutoFit/>
          </a:bodyPr>
          <a:lstStyle/>
          <a:p>
            <a:r>
              <a:rPr lang="en-US" dirty="0"/>
              <a:t>Server side </a:t>
            </a:r>
          </a:p>
        </p:txBody>
      </p:sp>
      <p:cxnSp>
        <p:nvCxnSpPr>
          <p:cNvPr id="33" name="Google Shape;300;p37">
            <a:extLst>
              <a:ext uri="{FF2B5EF4-FFF2-40B4-BE49-F238E27FC236}">
                <a16:creationId xmlns:a16="http://schemas.microsoft.com/office/drawing/2014/main" id="{998E1BE1-0A33-0642-97A4-96404DEC06A2}"/>
              </a:ext>
            </a:extLst>
          </p:cNvPr>
          <p:cNvCxnSpPr>
            <a:cxnSpLocks/>
          </p:cNvCxnSpPr>
          <p:nvPr/>
        </p:nvCxnSpPr>
        <p:spPr>
          <a:xfrm flipH="1">
            <a:off x="6209775" y="2849556"/>
            <a:ext cx="1998892"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34" name="Google Shape;300;p37">
            <a:extLst>
              <a:ext uri="{FF2B5EF4-FFF2-40B4-BE49-F238E27FC236}">
                <a16:creationId xmlns:a16="http://schemas.microsoft.com/office/drawing/2014/main" id="{68EC63CD-077F-344F-AC91-11FCF55B1FA1}"/>
              </a:ext>
            </a:extLst>
          </p:cNvPr>
          <p:cNvCxnSpPr>
            <a:cxnSpLocks/>
          </p:cNvCxnSpPr>
          <p:nvPr/>
        </p:nvCxnSpPr>
        <p:spPr>
          <a:xfrm>
            <a:off x="6184041" y="2290244"/>
            <a:ext cx="2050361"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5" name="Google Shape;298;p37">
            <a:extLst>
              <a:ext uri="{FF2B5EF4-FFF2-40B4-BE49-F238E27FC236}">
                <a16:creationId xmlns:a16="http://schemas.microsoft.com/office/drawing/2014/main" id="{7D916278-C34C-434F-B41C-08B2F45C6A9B}"/>
              </a:ext>
            </a:extLst>
          </p:cNvPr>
          <p:cNvSpPr txBox="1"/>
          <p:nvPr/>
        </p:nvSpPr>
        <p:spPr>
          <a:xfrm>
            <a:off x="6064547" y="2013502"/>
            <a:ext cx="2050360"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getAllUsersExcept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sp>
        <p:nvSpPr>
          <p:cNvPr id="36" name="Google Shape;298;p37">
            <a:extLst>
              <a:ext uri="{FF2B5EF4-FFF2-40B4-BE49-F238E27FC236}">
                <a16:creationId xmlns:a16="http://schemas.microsoft.com/office/drawing/2014/main" id="{1169C197-FBB3-1646-B1A5-D770A74A46F2}"/>
              </a:ext>
            </a:extLst>
          </p:cNvPr>
          <p:cNvSpPr txBox="1"/>
          <p:nvPr/>
        </p:nvSpPr>
        <p:spPr>
          <a:xfrm>
            <a:off x="6131969" y="2475237"/>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availableUsers</a:t>
            </a:r>
            <a:endParaRPr sz="1400" dirty="0">
              <a:solidFill>
                <a:schemeClr val="dk1"/>
              </a:solidFill>
              <a:latin typeface="Calibri"/>
              <a:ea typeface="Calibri"/>
              <a:cs typeface="Calibri"/>
              <a:sym typeface="Calibri"/>
            </a:endParaRPr>
          </a:p>
        </p:txBody>
      </p:sp>
      <p:sp>
        <p:nvSpPr>
          <p:cNvPr id="37" name="Google Shape;273;p37">
            <a:extLst>
              <a:ext uri="{FF2B5EF4-FFF2-40B4-BE49-F238E27FC236}">
                <a16:creationId xmlns:a16="http://schemas.microsoft.com/office/drawing/2014/main" id="{8F7993DB-0246-9742-80AF-FA40985ED05D}"/>
              </a:ext>
            </a:extLst>
          </p:cNvPr>
          <p:cNvSpPr/>
          <p:nvPr/>
        </p:nvSpPr>
        <p:spPr>
          <a:xfrm>
            <a:off x="7685416" y="10095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9" name="Straight Connector 8">
            <a:extLst>
              <a:ext uri="{FF2B5EF4-FFF2-40B4-BE49-F238E27FC236}">
                <a16:creationId xmlns:a16="http://schemas.microsoft.com/office/drawing/2014/main" id="{74FB33E9-8DB3-7A4C-BC3B-1DB3EAD758D0}"/>
              </a:ext>
            </a:extLst>
          </p:cNvPr>
          <p:cNvCxnSpPr>
            <a:cxnSpLocks/>
          </p:cNvCxnSpPr>
          <p:nvPr/>
        </p:nvCxnSpPr>
        <p:spPr>
          <a:xfrm flipH="1">
            <a:off x="8435463"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1" name="Google Shape;282;p37">
            <a:extLst>
              <a:ext uri="{FF2B5EF4-FFF2-40B4-BE49-F238E27FC236}">
                <a16:creationId xmlns:a16="http://schemas.microsoft.com/office/drawing/2014/main" id="{AA66CD4C-AFFE-C145-9866-E2DE847A1440}"/>
              </a:ext>
            </a:extLst>
          </p:cNvPr>
          <p:cNvSpPr/>
          <p:nvPr/>
        </p:nvSpPr>
        <p:spPr>
          <a:xfrm>
            <a:off x="5788241" y="1783332"/>
            <a:ext cx="330200" cy="143038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8" name="Google Shape;282;p37">
            <a:extLst>
              <a:ext uri="{FF2B5EF4-FFF2-40B4-BE49-F238E27FC236}">
                <a16:creationId xmlns:a16="http://schemas.microsoft.com/office/drawing/2014/main" id="{40AC4A53-4145-E94F-A011-D85DEBF4FE8B}"/>
              </a:ext>
            </a:extLst>
          </p:cNvPr>
          <p:cNvSpPr/>
          <p:nvPr/>
        </p:nvSpPr>
        <p:spPr>
          <a:xfrm>
            <a:off x="8304396" y="2086060"/>
            <a:ext cx="330200" cy="852256"/>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26909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3778F-44FE-A44C-BA07-C56FF859A50F}"/>
              </a:ext>
            </a:extLst>
          </p:cNvPr>
          <p:cNvSpPr>
            <a:spLocks noGrp="1"/>
          </p:cNvSpPr>
          <p:nvPr>
            <p:ph type="title"/>
          </p:nvPr>
        </p:nvSpPr>
        <p:spPr/>
        <p:txBody>
          <a:bodyPr>
            <a:normAutofit fontScale="90000"/>
          </a:bodyPr>
          <a:lstStyle/>
          <a:p>
            <a:r>
              <a:rPr lang="it-IT" dirty="0"/>
              <a:t>Evento: </a:t>
            </a:r>
            <a:r>
              <a:rPr lang="it-IT" dirty="0" err="1"/>
              <a:t>Submit</a:t>
            </a:r>
            <a:r>
              <a:rPr lang="it-IT" dirty="0"/>
              <a:t> meeting (</a:t>
            </a:r>
            <a:r>
              <a:rPr lang="it-IT" dirty="0" err="1"/>
              <a:t>Modal</a:t>
            </a:r>
            <a:r>
              <a:rPr lang="it-IT" dirty="0"/>
              <a:t> -&gt; </a:t>
            </a:r>
            <a:r>
              <a:rPr lang="it-IT" dirty="0" err="1"/>
              <a:t>Submit</a:t>
            </a:r>
            <a:r>
              <a:rPr lang="it-IT" dirty="0"/>
              <a:t>)</a:t>
            </a:r>
          </a:p>
        </p:txBody>
      </p:sp>
      <p:cxnSp>
        <p:nvCxnSpPr>
          <p:cNvPr id="4" name="Google Shape;300;p37">
            <a:extLst>
              <a:ext uri="{FF2B5EF4-FFF2-40B4-BE49-F238E27FC236}">
                <a16:creationId xmlns:a16="http://schemas.microsoft.com/office/drawing/2014/main" id="{49A4AFBB-F55C-6C48-948A-5ED57FA6BD43}"/>
              </a:ext>
            </a:extLst>
          </p:cNvPr>
          <p:cNvCxnSpPr>
            <a:cxnSpLocks/>
          </p:cNvCxnSpPr>
          <p:nvPr/>
        </p:nvCxnSpPr>
        <p:spPr>
          <a:xfrm>
            <a:off x="6095221" y="3832004"/>
            <a:ext cx="1103331" cy="1182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5" name="Google Shape;290;p37">
            <a:extLst>
              <a:ext uri="{FF2B5EF4-FFF2-40B4-BE49-F238E27FC236}">
                <a16:creationId xmlns:a16="http://schemas.microsoft.com/office/drawing/2014/main" id="{28A04CE3-5FE5-E54B-8731-BD40552C4666}"/>
              </a:ext>
            </a:extLst>
          </p:cNvPr>
          <p:cNvSpPr/>
          <p:nvPr/>
        </p:nvSpPr>
        <p:spPr>
          <a:xfrm>
            <a:off x="1019370" y="1054618"/>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Modal</a:t>
            </a:r>
            <a:endParaRPr sz="1200" dirty="0">
              <a:solidFill>
                <a:schemeClr val="dk1"/>
              </a:solidFill>
              <a:latin typeface="Calibri"/>
              <a:ea typeface="Calibri"/>
              <a:cs typeface="Calibri"/>
              <a:sym typeface="Calibri"/>
            </a:endParaRPr>
          </a:p>
        </p:txBody>
      </p:sp>
      <p:sp>
        <p:nvSpPr>
          <p:cNvPr id="6" name="Google Shape;273;p37">
            <a:extLst>
              <a:ext uri="{FF2B5EF4-FFF2-40B4-BE49-F238E27FC236}">
                <a16:creationId xmlns:a16="http://schemas.microsoft.com/office/drawing/2014/main" id="{4DBCE583-0B85-1F47-B573-483F612A7347}"/>
              </a:ext>
            </a:extLst>
          </p:cNvPr>
          <p:cNvSpPr/>
          <p:nvPr/>
        </p:nvSpPr>
        <p:spPr>
          <a:xfrm>
            <a:off x="5172037"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AddMeeting</a:t>
            </a:r>
            <a:endParaRPr sz="1200" dirty="0">
              <a:solidFill>
                <a:schemeClr val="dk1"/>
              </a:solidFill>
              <a:latin typeface="Calibri"/>
              <a:ea typeface="Calibri"/>
              <a:cs typeface="Calibri"/>
              <a:sym typeface="Calibri"/>
            </a:endParaRPr>
          </a:p>
        </p:txBody>
      </p:sp>
      <p:cxnSp>
        <p:nvCxnSpPr>
          <p:cNvPr id="7" name="Straight Connector 8">
            <a:extLst>
              <a:ext uri="{FF2B5EF4-FFF2-40B4-BE49-F238E27FC236}">
                <a16:creationId xmlns:a16="http://schemas.microsoft.com/office/drawing/2014/main" id="{B6FB66B7-ADF7-B14A-B99A-0A2CAA0CEA32}"/>
              </a:ext>
            </a:extLst>
          </p:cNvPr>
          <p:cNvCxnSpPr>
            <a:cxnSpLocks/>
          </p:cNvCxnSpPr>
          <p:nvPr/>
        </p:nvCxnSpPr>
        <p:spPr>
          <a:xfrm flipH="1">
            <a:off x="1764624" y="1526719"/>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300;p37">
            <a:extLst>
              <a:ext uri="{FF2B5EF4-FFF2-40B4-BE49-F238E27FC236}">
                <a16:creationId xmlns:a16="http://schemas.microsoft.com/office/drawing/2014/main" id="{C3F61D9A-2A54-1344-B037-A38EFC57CE25}"/>
              </a:ext>
            </a:extLst>
          </p:cNvPr>
          <p:cNvCxnSpPr>
            <a:cxnSpLocks/>
          </p:cNvCxnSpPr>
          <p:nvPr/>
        </p:nvCxnSpPr>
        <p:spPr>
          <a:xfrm>
            <a:off x="1996123" y="2004656"/>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9" name="Google Shape;292;p37">
            <a:extLst>
              <a:ext uri="{FF2B5EF4-FFF2-40B4-BE49-F238E27FC236}">
                <a16:creationId xmlns:a16="http://schemas.microsoft.com/office/drawing/2014/main" id="{B296547D-1A63-3745-80DC-8DBDABC65469}"/>
              </a:ext>
            </a:extLst>
          </p:cNvPr>
          <p:cNvSpPr/>
          <p:nvPr/>
        </p:nvSpPr>
        <p:spPr>
          <a:xfrm>
            <a:off x="1632769" y="1569438"/>
            <a:ext cx="342116" cy="52042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0" name="Google Shape;298;p37">
            <a:extLst>
              <a:ext uri="{FF2B5EF4-FFF2-40B4-BE49-F238E27FC236}">
                <a16:creationId xmlns:a16="http://schemas.microsoft.com/office/drawing/2014/main" id="{FD0DDC72-1E16-844C-9C3A-92FD75EDE9E9}"/>
              </a:ext>
            </a:extLst>
          </p:cNvPr>
          <p:cNvSpPr txBox="1"/>
          <p:nvPr/>
        </p:nvSpPr>
        <p:spPr>
          <a:xfrm>
            <a:off x="1798657" y="3374880"/>
            <a:ext cx="378986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AJAX POST [</a:t>
            </a: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 &gt; </a:t>
            </a:r>
            <a:r>
              <a:rPr lang="it-IT" sz="1400" dirty="0" err="1">
                <a:solidFill>
                  <a:schemeClr val="dk1"/>
                </a:solidFill>
                <a:latin typeface="Calibri"/>
                <a:ea typeface="Calibri"/>
                <a:cs typeface="Calibri"/>
                <a:sym typeface="Calibri"/>
              </a:rPr>
              <a:t>form.selected</a:t>
            </a:r>
            <a:r>
              <a:rPr lang="it-IT" sz="1400" dirty="0">
                <a:solidFill>
                  <a:schemeClr val="dk1"/>
                </a:solidFill>
                <a:latin typeface="Calibri"/>
                <a:ea typeface="Calibri"/>
                <a:cs typeface="Calibri"/>
                <a:sym typeface="Calibri"/>
              </a:rPr>
              <a:t>]</a:t>
            </a:r>
          </a:p>
          <a:p>
            <a:pPr algn="ctr"/>
            <a:r>
              <a:rPr lang="it-IT" sz="1400" dirty="0" err="1">
                <a:solidFill>
                  <a:schemeClr val="dk1"/>
                </a:solidFill>
                <a:latin typeface="Calibri"/>
                <a:ea typeface="Calibri"/>
                <a:cs typeface="Calibri"/>
                <a:sym typeface="Calibri"/>
              </a:rPr>
              <a:t>step</a:t>
            </a:r>
            <a:r>
              <a:rPr lang="it-IT" sz="1400" dirty="0">
                <a:solidFill>
                  <a:schemeClr val="dk1"/>
                </a:solidFill>
                <a:latin typeface="Calibri"/>
                <a:ea typeface="Calibri"/>
                <a:cs typeface="Calibri"/>
                <a:sym typeface="Calibri"/>
              </a:rPr>
              <a:t>=</a:t>
            </a:r>
            <a:r>
              <a:rPr lang="it-IT" sz="1400" dirty="0" err="1">
                <a:solidFill>
                  <a:schemeClr val="dk1"/>
                </a:solidFill>
                <a:latin typeface="Calibri"/>
                <a:ea typeface="Calibri"/>
                <a:cs typeface="Calibri"/>
                <a:sym typeface="Calibri"/>
              </a:rPr>
              <a:t>secondStep</a:t>
            </a:r>
            <a:endParaRPr lang="it-IT" sz="1400" dirty="0">
              <a:solidFill>
                <a:schemeClr val="dk1"/>
              </a:solidFill>
              <a:latin typeface="Calibri"/>
              <a:ea typeface="Calibri"/>
              <a:cs typeface="Calibri"/>
              <a:sym typeface="Calibri"/>
            </a:endParaRPr>
          </a:p>
        </p:txBody>
      </p:sp>
      <p:cxnSp>
        <p:nvCxnSpPr>
          <p:cNvPr id="11" name="Google Shape;300;p37">
            <a:extLst>
              <a:ext uri="{FF2B5EF4-FFF2-40B4-BE49-F238E27FC236}">
                <a16:creationId xmlns:a16="http://schemas.microsoft.com/office/drawing/2014/main" id="{C7EAA92C-77C2-564C-857C-4971FADB3B72}"/>
              </a:ext>
            </a:extLst>
          </p:cNvPr>
          <p:cNvCxnSpPr>
            <a:cxnSpLocks/>
          </p:cNvCxnSpPr>
          <p:nvPr/>
        </p:nvCxnSpPr>
        <p:spPr>
          <a:xfrm>
            <a:off x="577049" y="1782274"/>
            <a:ext cx="1055720"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12" name="Google Shape;298;p37">
            <a:extLst>
              <a:ext uri="{FF2B5EF4-FFF2-40B4-BE49-F238E27FC236}">
                <a16:creationId xmlns:a16="http://schemas.microsoft.com/office/drawing/2014/main" id="{F138DF5B-B7B4-B94E-9E75-31324F65EEF2}"/>
              </a:ext>
            </a:extLst>
          </p:cNvPr>
          <p:cNvSpPr txBox="1"/>
          <p:nvPr/>
        </p:nvSpPr>
        <p:spPr>
          <a:xfrm>
            <a:off x="225458" y="1421711"/>
            <a:ext cx="1147416"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Submit.click</a:t>
            </a:r>
            <a:endParaRPr sz="1400" dirty="0">
              <a:solidFill>
                <a:schemeClr val="dk1"/>
              </a:solidFill>
              <a:latin typeface="Calibri"/>
              <a:ea typeface="Calibri"/>
              <a:cs typeface="Calibri"/>
              <a:sym typeface="Calibri"/>
            </a:endParaRPr>
          </a:p>
        </p:txBody>
      </p:sp>
      <p:cxnSp>
        <p:nvCxnSpPr>
          <p:cNvPr id="13" name="Straight Connector 8">
            <a:extLst>
              <a:ext uri="{FF2B5EF4-FFF2-40B4-BE49-F238E27FC236}">
                <a16:creationId xmlns:a16="http://schemas.microsoft.com/office/drawing/2014/main" id="{65BE2E71-4F9F-3249-9A7F-6CCFB2C99D24}"/>
              </a:ext>
            </a:extLst>
          </p:cNvPr>
          <p:cNvCxnSpPr>
            <a:cxnSpLocks/>
          </p:cNvCxnSpPr>
          <p:nvPr/>
        </p:nvCxnSpPr>
        <p:spPr>
          <a:xfrm flipH="1">
            <a:off x="3620730" y="13707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grpSp>
        <p:nvGrpSpPr>
          <p:cNvPr id="15" name="Group 61">
            <a:extLst>
              <a:ext uri="{FF2B5EF4-FFF2-40B4-BE49-F238E27FC236}">
                <a16:creationId xmlns:a16="http://schemas.microsoft.com/office/drawing/2014/main" id="{92BCDEC5-5E57-8349-92EA-1129090F28FB}"/>
              </a:ext>
            </a:extLst>
          </p:cNvPr>
          <p:cNvGrpSpPr/>
          <p:nvPr/>
        </p:nvGrpSpPr>
        <p:grpSpPr>
          <a:xfrm>
            <a:off x="1060464" y="2858960"/>
            <a:ext cx="484693" cy="272090"/>
            <a:chOff x="614149" y="4401223"/>
            <a:chExt cx="484693" cy="507248"/>
          </a:xfrm>
        </p:grpSpPr>
        <p:cxnSp>
          <p:nvCxnSpPr>
            <p:cNvPr id="16" name="Straight Connector 51">
              <a:extLst>
                <a:ext uri="{FF2B5EF4-FFF2-40B4-BE49-F238E27FC236}">
                  <a16:creationId xmlns:a16="http://schemas.microsoft.com/office/drawing/2014/main" id="{36DC791C-D84F-0A43-9569-6B53F781133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56">
              <a:extLst>
                <a:ext uri="{FF2B5EF4-FFF2-40B4-BE49-F238E27FC236}">
                  <a16:creationId xmlns:a16="http://schemas.microsoft.com/office/drawing/2014/main" id="{C739335D-7607-F24B-97C2-6849C27E1E41}"/>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60">
              <a:extLst>
                <a:ext uri="{FF2B5EF4-FFF2-40B4-BE49-F238E27FC236}">
                  <a16:creationId xmlns:a16="http://schemas.microsoft.com/office/drawing/2014/main" id="{7CAA6E35-2013-BB45-A7A1-DC53F1C481A6}"/>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19" name="Google Shape;298;p37">
            <a:extLst>
              <a:ext uri="{FF2B5EF4-FFF2-40B4-BE49-F238E27FC236}">
                <a16:creationId xmlns:a16="http://schemas.microsoft.com/office/drawing/2014/main" id="{16306DE4-F90F-CC4E-BB9E-0754918C309D}"/>
              </a:ext>
            </a:extLst>
          </p:cNvPr>
          <p:cNvSpPr txBox="1"/>
          <p:nvPr/>
        </p:nvSpPr>
        <p:spPr>
          <a:xfrm>
            <a:off x="1985623" y="1730241"/>
            <a:ext cx="1336831"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increaseTry</a:t>
            </a:r>
            <a:endParaRPr sz="1400" dirty="0">
              <a:solidFill>
                <a:schemeClr val="dk1"/>
              </a:solidFill>
              <a:latin typeface="Calibri"/>
              <a:ea typeface="Calibri"/>
              <a:cs typeface="Calibri"/>
              <a:sym typeface="Calibri"/>
            </a:endParaRPr>
          </a:p>
        </p:txBody>
      </p:sp>
      <p:grpSp>
        <p:nvGrpSpPr>
          <p:cNvPr id="21" name="Group 61">
            <a:extLst>
              <a:ext uri="{FF2B5EF4-FFF2-40B4-BE49-F238E27FC236}">
                <a16:creationId xmlns:a16="http://schemas.microsoft.com/office/drawing/2014/main" id="{AECA0AD1-C50C-E24F-9B18-E32DC8D2D19C}"/>
              </a:ext>
            </a:extLst>
          </p:cNvPr>
          <p:cNvGrpSpPr/>
          <p:nvPr/>
        </p:nvGrpSpPr>
        <p:grpSpPr>
          <a:xfrm>
            <a:off x="1103703" y="4572378"/>
            <a:ext cx="484693" cy="272090"/>
            <a:chOff x="614149" y="4401223"/>
            <a:chExt cx="484693" cy="507248"/>
          </a:xfrm>
        </p:grpSpPr>
        <p:cxnSp>
          <p:nvCxnSpPr>
            <p:cNvPr id="22" name="Straight Connector 51">
              <a:extLst>
                <a:ext uri="{FF2B5EF4-FFF2-40B4-BE49-F238E27FC236}">
                  <a16:creationId xmlns:a16="http://schemas.microsoft.com/office/drawing/2014/main" id="{B4E20301-EF8F-EC48-BCDA-B576650E5F5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56">
              <a:extLst>
                <a:ext uri="{FF2B5EF4-FFF2-40B4-BE49-F238E27FC236}">
                  <a16:creationId xmlns:a16="http://schemas.microsoft.com/office/drawing/2014/main" id="{B79B058C-1046-7D40-A4E6-E69B087A6AEC}"/>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60">
              <a:extLst>
                <a:ext uri="{FF2B5EF4-FFF2-40B4-BE49-F238E27FC236}">
                  <a16:creationId xmlns:a16="http://schemas.microsoft.com/office/drawing/2014/main" id="{3781077C-33E2-CD43-A48A-8168C2AC244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cxnSp>
        <p:nvCxnSpPr>
          <p:cNvPr id="29" name="Google Shape;300;p37">
            <a:extLst>
              <a:ext uri="{FF2B5EF4-FFF2-40B4-BE49-F238E27FC236}">
                <a16:creationId xmlns:a16="http://schemas.microsoft.com/office/drawing/2014/main" id="{A105A6E3-7F66-C04C-A437-C81040D298BD}"/>
              </a:ext>
            </a:extLst>
          </p:cNvPr>
          <p:cNvCxnSpPr>
            <a:cxnSpLocks/>
          </p:cNvCxnSpPr>
          <p:nvPr/>
        </p:nvCxnSpPr>
        <p:spPr>
          <a:xfrm flipH="1">
            <a:off x="1981900" y="2643912"/>
            <a:ext cx="1478819"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3" name="Google Shape;273;p37">
            <a:extLst>
              <a:ext uri="{FF2B5EF4-FFF2-40B4-BE49-F238E27FC236}">
                <a16:creationId xmlns:a16="http://schemas.microsoft.com/office/drawing/2014/main" id="{12F923AF-DE50-9547-A220-CC8EF1A7E95E}"/>
              </a:ext>
            </a:extLst>
          </p:cNvPr>
          <p:cNvSpPr/>
          <p:nvPr/>
        </p:nvSpPr>
        <p:spPr>
          <a:xfrm>
            <a:off x="6717750" y="104051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34" name="Straight Connector 8">
            <a:extLst>
              <a:ext uri="{FF2B5EF4-FFF2-40B4-BE49-F238E27FC236}">
                <a16:creationId xmlns:a16="http://schemas.microsoft.com/office/drawing/2014/main" id="{F59A48BB-43A8-9D4D-B41A-F8309CC60021}"/>
              </a:ext>
            </a:extLst>
          </p:cNvPr>
          <p:cNvCxnSpPr>
            <a:cxnSpLocks/>
          </p:cNvCxnSpPr>
          <p:nvPr/>
        </p:nvCxnSpPr>
        <p:spPr>
          <a:xfrm flipH="1">
            <a:off x="7415657" y="14217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6" name="Google Shape;282;p37">
            <a:extLst>
              <a:ext uri="{FF2B5EF4-FFF2-40B4-BE49-F238E27FC236}">
                <a16:creationId xmlns:a16="http://schemas.microsoft.com/office/drawing/2014/main" id="{93613ADC-7F3E-EC49-9CE7-3FF3531E0352}"/>
              </a:ext>
            </a:extLst>
          </p:cNvPr>
          <p:cNvSpPr/>
          <p:nvPr/>
        </p:nvSpPr>
        <p:spPr>
          <a:xfrm>
            <a:off x="7282291" y="3687829"/>
            <a:ext cx="330200" cy="5619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37" name="Google Shape;290;p37">
            <a:extLst>
              <a:ext uri="{FF2B5EF4-FFF2-40B4-BE49-F238E27FC236}">
                <a16:creationId xmlns:a16="http://schemas.microsoft.com/office/drawing/2014/main" id="{A39C6D44-D90C-804B-87B5-CC5A23C1C3F4}"/>
              </a:ext>
            </a:extLst>
          </p:cNvPr>
          <p:cNvSpPr/>
          <p:nvPr/>
        </p:nvSpPr>
        <p:spPr>
          <a:xfrm>
            <a:off x="2833928" y="1046220"/>
            <a:ext cx="1568915"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Wizard</a:t>
            </a:r>
            <a:endParaRPr sz="1200" dirty="0">
              <a:solidFill>
                <a:schemeClr val="dk1"/>
              </a:solidFill>
              <a:latin typeface="Calibri"/>
              <a:ea typeface="Calibri"/>
              <a:cs typeface="Calibri"/>
              <a:sym typeface="Calibri"/>
            </a:endParaRPr>
          </a:p>
        </p:txBody>
      </p:sp>
      <p:sp>
        <p:nvSpPr>
          <p:cNvPr id="40" name="Google Shape;292;p37">
            <a:extLst>
              <a:ext uri="{FF2B5EF4-FFF2-40B4-BE49-F238E27FC236}">
                <a16:creationId xmlns:a16="http://schemas.microsoft.com/office/drawing/2014/main" id="{DAE4E47F-BC7A-1643-BA11-15ECA35B6E03}"/>
              </a:ext>
            </a:extLst>
          </p:cNvPr>
          <p:cNvSpPr/>
          <p:nvPr/>
        </p:nvSpPr>
        <p:spPr>
          <a:xfrm>
            <a:off x="3495900" y="1823627"/>
            <a:ext cx="342116" cy="12036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41" name="Google Shape;300;p37">
            <a:extLst>
              <a:ext uri="{FF2B5EF4-FFF2-40B4-BE49-F238E27FC236}">
                <a16:creationId xmlns:a16="http://schemas.microsoft.com/office/drawing/2014/main" id="{0704FA2B-952F-514D-94F0-BF7E094D575A}"/>
              </a:ext>
            </a:extLst>
          </p:cNvPr>
          <p:cNvCxnSpPr>
            <a:cxnSpLocks/>
          </p:cNvCxnSpPr>
          <p:nvPr/>
        </p:nvCxnSpPr>
        <p:spPr>
          <a:xfrm>
            <a:off x="1992400" y="2273249"/>
            <a:ext cx="151055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42" name="Google Shape;298;p37">
            <a:extLst>
              <a:ext uri="{FF2B5EF4-FFF2-40B4-BE49-F238E27FC236}">
                <a16:creationId xmlns:a16="http://schemas.microsoft.com/office/drawing/2014/main" id="{C41C91D3-B52E-5647-B92D-D6FFEB711314}"/>
              </a:ext>
            </a:extLst>
          </p:cNvPr>
          <p:cNvSpPr txBox="1"/>
          <p:nvPr/>
        </p:nvSpPr>
        <p:spPr>
          <a:xfrm>
            <a:off x="1948143" y="2336586"/>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sz="1400" dirty="0">
              <a:solidFill>
                <a:schemeClr val="dk1"/>
              </a:solidFill>
              <a:latin typeface="Calibri"/>
              <a:ea typeface="Calibri"/>
              <a:cs typeface="Calibri"/>
              <a:sym typeface="Calibri"/>
            </a:endParaRPr>
          </a:p>
        </p:txBody>
      </p:sp>
      <p:sp>
        <p:nvSpPr>
          <p:cNvPr id="44" name="Google Shape;298;p37">
            <a:extLst>
              <a:ext uri="{FF2B5EF4-FFF2-40B4-BE49-F238E27FC236}">
                <a16:creationId xmlns:a16="http://schemas.microsoft.com/office/drawing/2014/main" id="{91194716-33CB-D743-826D-0E838E4A4BBC}"/>
              </a:ext>
            </a:extLst>
          </p:cNvPr>
          <p:cNvSpPr txBox="1"/>
          <p:nvPr/>
        </p:nvSpPr>
        <p:spPr>
          <a:xfrm>
            <a:off x="1970228" y="1978265"/>
            <a:ext cx="1541715"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r>
              <a:rPr lang="it-IT"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45" name="Google Shape;298;p37">
            <a:extLst>
              <a:ext uri="{FF2B5EF4-FFF2-40B4-BE49-F238E27FC236}">
                <a16:creationId xmlns:a16="http://schemas.microsoft.com/office/drawing/2014/main" id="{20095F53-CF11-C345-BCCD-0A70B325DE85}"/>
              </a:ext>
            </a:extLst>
          </p:cNvPr>
          <p:cNvSpPr txBox="1"/>
          <p:nvPr/>
        </p:nvSpPr>
        <p:spPr>
          <a:xfrm>
            <a:off x="3303" y="3106978"/>
            <a:ext cx="1489319"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maxPartecipants</a:t>
            </a:r>
            <a:endParaRPr lang="it-IT" sz="1400" dirty="0">
              <a:solidFill>
                <a:schemeClr val="dk1"/>
              </a:solidFill>
              <a:latin typeface="Calibri"/>
              <a:ea typeface="Calibri"/>
              <a:cs typeface="Calibri"/>
              <a:sym typeface="Calibri"/>
            </a:endParaRPr>
          </a:p>
          <a:p>
            <a:pPr algn="ctr"/>
            <a:r>
              <a:rPr lang="it-IT" sz="1400" dirty="0">
                <a:solidFill>
                  <a:schemeClr val="dk1"/>
                </a:solidFill>
                <a:latin typeface="Calibri"/>
                <a:ea typeface="Calibri"/>
                <a:cs typeface="Calibri"/>
                <a:sym typeface="Calibri"/>
              </a:rPr>
              <a:t>&lt;= </a:t>
            </a:r>
            <a:r>
              <a:rPr lang="it-IT" sz="1400" dirty="0" err="1">
                <a:solidFill>
                  <a:schemeClr val="dk1"/>
                </a:solidFill>
                <a:latin typeface="Calibri"/>
                <a:ea typeface="Calibri"/>
                <a:cs typeface="Calibri"/>
                <a:sym typeface="Calibri"/>
              </a:rPr>
              <a:t>form.selected</a:t>
            </a:r>
            <a:endParaRPr sz="1400" dirty="0">
              <a:solidFill>
                <a:schemeClr val="dk1"/>
              </a:solidFill>
              <a:latin typeface="Calibri"/>
              <a:ea typeface="Calibri"/>
              <a:cs typeface="Calibri"/>
              <a:sym typeface="Calibri"/>
            </a:endParaRPr>
          </a:p>
        </p:txBody>
      </p:sp>
      <p:cxnSp>
        <p:nvCxnSpPr>
          <p:cNvPr id="46" name="Google Shape;300;p37">
            <a:extLst>
              <a:ext uri="{FF2B5EF4-FFF2-40B4-BE49-F238E27FC236}">
                <a16:creationId xmlns:a16="http://schemas.microsoft.com/office/drawing/2014/main" id="{C42DC07B-D317-4D4F-8B67-EB5C56702663}"/>
              </a:ext>
            </a:extLst>
          </p:cNvPr>
          <p:cNvCxnSpPr>
            <a:cxnSpLocks/>
          </p:cNvCxnSpPr>
          <p:nvPr/>
        </p:nvCxnSpPr>
        <p:spPr>
          <a:xfrm>
            <a:off x="2001386" y="3665373"/>
            <a:ext cx="3694613"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cxnSp>
        <p:nvCxnSpPr>
          <p:cNvPr id="47" name="Straight Connector 8">
            <a:extLst>
              <a:ext uri="{FF2B5EF4-FFF2-40B4-BE49-F238E27FC236}">
                <a16:creationId xmlns:a16="http://schemas.microsoft.com/office/drawing/2014/main" id="{51EF4A4C-1FB2-184F-8524-A04F9457CDCE}"/>
              </a:ext>
            </a:extLst>
          </p:cNvPr>
          <p:cNvCxnSpPr>
            <a:cxnSpLocks/>
          </p:cNvCxnSpPr>
          <p:nvPr/>
        </p:nvCxnSpPr>
        <p:spPr>
          <a:xfrm flipH="1">
            <a:off x="5827066" y="1454265"/>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5" name="Google Shape;282;p37">
            <a:extLst>
              <a:ext uri="{FF2B5EF4-FFF2-40B4-BE49-F238E27FC236}">
                <a16:creationId xmlns:a16="http://schemas.microsoft.com/office/drawing/2014/main" id="{6D684246-DFF6-BA4D-B5B6-608CA92FD7A1}"/>
              </a:ext>
            </a:extLst>
          </p:cNvPr>
          <p:cNvSpPr/>
          <p:nvPr/>
        </p:nvSpPr>
        <p:spPr>
          <a:xfrm>
            <a:off x="5695999" y="3243202"/>
            <a:ext cx="330200" cy="265156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49" name="Google Shape;273;p37">
            <a:extLst>
              <a:ext uri="{FF2B5EF4-FFF2-40B4-BE49-F238E27FC236}">
                <a16:creationId xmlns:a16="http://schemas.microsoft.com/office/drawing/2014/main" id="{258B13BF-38A8-E743-8DF2-6F2F1BE247A8}"/>
              </a:ext>
            </a:extLst>
          </p:cNvPr>
          <p:cNvSpPr/>
          <p:nvPr/>
        </p:nvSpPr>
        <p:spPr>
          <a:xfrm>
            <a:off x="8248532" y="1042132"/>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Session</a:t>
            </a:r>
            <a:endParaRPr sz="1200" dirty="0">
              <a:solidFill>
                <a:schemeClr val="dk1"/>
              </a:solidFill>
              <a:latin typeface="Calibri"/>
              <a:ea typeface="Calibri"/>
              <a:cs typeface="Calibri"/>
              <a:sym typeface="Calibri"/>
            </a:endParaRPr>
          </a:p>
        </p:txBody>
      </p:sp>
      <p:sp>
        <p:nvSpPr>
          <p:cNvPr id="50" name="Google Shape;273;p37">
            <a:extLst>
              <a:ext uri="{FF2B5EF4-FFF2-40B4-BE49-F238E27FC236}">
                <a16:creationId xmlns:a16="http://schemas.microsoft.com/office/drawing/2014/main" id="{9F3F5FF3-89C8-DA42-BC78-81F59A1C48A6}"/>
              </a:ext>
            </a:extLst>
          </p:cNvPr>
          <p:cNvSpPr/>
          <p:nvPr/>
        </p:nvSpPr>
        <p:spPr>
          <a:xfrm>
            <a:off x="9779314" y="1029981"/>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MeetingDAO</a:t>
            </a:r>
            <a:endParaRPr sz="1200" dirty="0">
              <a:solidFill>
                <a:schemeClr val="dk1"/>
              </a:solidFill>
              <a:latin typeface="Calibri"/>
              <a:ea typeface="Calibri"/>
              <a:cs typeface="Calibri"/>
              <a:sym typeface="Calibri"/>
            </a:endParaRPr>
          </a:p>
        </p:txBody>
      </p:sp>
      <p:cxnSp>
        <p:nvCxnSpPr>
          <p:cNvPr id="51" name="Straight Connector 8">
            <a:extLst>
              <a:ext uri="{FF2B5EF4-FFF2-40B4-BE49-F238E27FC236}">
                <a16:creationId xmlns:a16="http://schemas.microsoft.com/office/drawing/2014/main" id="{66ED6627-AE46-7E43-885B-608DE147C043}"/>
              </a:ext>
            </a:extLst>
          </p:cNvPr>
          <p:cNvCxnSpPr>
            <a:cxnSpLocks/>
          </p:cNvCxnSpPr>
          <p:nvPr/>
        </p:nvCxnSpPr>
        <p:spPr>
          <a:xfrm flipH="1">
            <a:off x="8987231" y="1456024"/>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52" name="Straight Connector 8">
            <a:extLst>
              <a:ext uri="{FF2B5EF4-FFF2-40B4-BE49-F238E27FC236}">
                <a16:creationId xmlns:a16="http://schemas.microsoft.com/office/drawing/2014/main" id="{B250EBA4-920E-0C43-AA60-B83B072674EE}"/>
              </a:ext>
            </a:extLst>
          </p:cNvPr>
          <p:cNvCxnSpPr>
            <a:cxnSpLocks/>
          </p:cNvCxnSpPr>
          <p:nvPr/>
        </p:nvCxnSpPr>
        <p:spPr>
          <a:xfrm flipH="1">
            <a:off x="10489338" y="1465411"/>
            <a:ext cx="34033" cy="4634211"/>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6" name="Google Shape;298;p37">
            <a:extLst>
              <a:ext uri="{FF2B5EF4-FFF2-40B4-BE49-F238E27FC236}">
                <a16:creationId xmlns:a16="http://schemas.microsoft.com/office/drawing/2014/main" id="{19321A7D-04E0-8C44-B087-7E848D753183}"/>
              </a:ext>
            </a:extLst>
          </p:cNvPr>
          <p:cNvSpPr txBox="1"/>
          <p:nvPr/>
        </p:nvSpPr>
        <p:spPr>
          <a:xfrm>
            <a:off x="6040917" y="3523803"/>
            <a:ext cx="124697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userExist</a:t>
            </a:r>
            <a:r>
              <a:rPr lang="it-IT" sz="1400" dirty="0">
                <a:solidFill>
                  <a:schemeClr val="dk1"/>
                </a:solidFill>
                <a:latin typeface="Calibri"/>
                <a:ea typeface="Calibri"/>
                <a:cs typeface="Calibri"/>
                <a:sym typeface="Calibri"/>
              </a:rPr>
              <a:t>(id)</a:t>
            </a:r>
            <a:endParaRPr sz="1400" dirty="0">
              <a:solidFill>
                <a:schemeClr val="dk1"/>
              </a:solidFill>
              <a:latin typeface="Calibri"/>
              <a:ea typeface="Calibri"/>
              <a:cs typeface="Calibri"/>
              <a:sym typeface="Calibri"/>
            </a:endParaRPr>
          </a:p>
        </p:txBody>
      </p:sp>
      <p:cxnSp>
        <p:nvCxnSpPr>
          <p:cNvPr id="57" name="Google Shape;300;p37">
            <a:extLst>
              <a:ext uri="{FF2B5EF4-FFF2-40B4-BE49-F238E27FC236}">
                <a16:creationId xmlns:a16="http://schemas.microsoft.com/office/drawing/2014/main" id="{93DFCC6D-D8FA-2044-9DAB-98F60A6514C8}"/>
              </a:ext>
            </a:extLst>
          </p:cNvPr>
          <p:cNvCxnSpPr>
            <a:cxnSpLocks/>
          </p:cNvCxnSpPr>
          <p:nvPr/>
        </p:nvCxnSpPr>
        <p:spPr>
          <a:xfrm flipH="1">
            <a:off x="6106734" y="4168062"/>
            <a:ext cx="1091818"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0" name="Google Shape;298;p37">
            <a:extLst>
              <a:ext uri="{FF2B5EF4-FFF2-40B4-BE49-F238E27FC236}">
                <a16:creationId xmlns:a16="http://schemas.microsoft.com/office/drawing/2014/main" id="{C95C34F1-031D-1042-A0E6-9057C108FCCE}"/>
              </a:ext>
            </a:extLst>
          </p:cNvPr>
          <p:cNvSpPr txBox="1"/>
          <p:nvPr/>
        </p:nvSpPr>
        <p:spPr>
          <a:xfrm>
            <a:off x="6040916" y="3867572"/>
            <a:ext cx="1246973"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 False</a:t>
            </a:r>
            <a:endParaRPr sz="1400" dirty="0">
              <a:solidFill>
                <a:schemeClr val="dk1"/>
              </a:solidFill>
              <a:latin typeface="Calibri"/>
              <a:ea typeface="Calibri"/>
              <a:cs typeface="Calibri"/>
              <a:sym typeface="Calibri"/>
            </a:endParaRPr>
          </a:p>
        </p:txBody>
      </p:sp>
      <p:cxnSp>
        <p:nvCxnSpPr>
          <p:cNvPr id="61" name="Google Shape;293;p37">
            <a:extLst>
              <a:ext uri="{FF2B5EF4-FFF2-40B4-BE49-F238E27FC236}">
                <a16:creationId xmlns:a16="http://schemas.microsoft.com/office/drawing/2014/main" id="{2EEB435E-EA7D-0D45-8CD5-CB7A530BB38E}"/>
              </a:ext>
            </a:extLst>
          </p:cNvPr>
          <p:cNvCxnSpPr>
            <a:cxnSpLocks/>
          </p:cNvCxnSpPr>
          <p:nvPr/>
        </p:nvCxnSpPr>
        <p:spPr>
          <a:xfrm>
            <a:off x="2022624" y="4363535"/>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3" name="Google Shape;298;p37">
            <a:extLst>
              <a:ext uri="{FF2B5EF4-FFF2-40B4-BE49-F238E27FC236}">
                <a16:creationId xmlns:a16="http://schemas.microsoft.com/office/drawing/2014/main" id="{0C78618E-5BC4-9F49-B5A2-01C0A86314C5}"/>
              </a:ext>
            </a:extLst>
          </p:cNvPr>
          <p:cNvSpPr txBox="1"/>
          <p:nvPr/>
        </p:nvSpPr>
        <p:spPr>
          <a:xfrm>
            <a:off x="1970228" y="4037572"/>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[False] 400 </a:t>
            </a:r>
            <a:r>
              <a:rPr lang="it-IT" sz="1400" dirty="0" err="1">
                <a:solidFill>
                  <a:schemeClr val="dk1"/>
                </a:solidFill>
                <a:latin typeface="Calibri"/>
                <a:ea typeface="Calibri"/>
                <a:cs typeface="Calibri"/>
                <a:sym typeface="Calibri"/>
              </a:rPr>
              <a:t>bad</a:t>
            </a:r>
            <a:r>
              <a:rPr lang="it-IT" sz="1400" dirty="0">
                <a:solidFill>
                  <a:schemeClr val="dk1"/>
                </a:solidFill>
                <a:latin typeface="Calibri"/>
                <a:ea typeface="Calibri"/>
                <a:cs typeface="Calibri"/>
                <a:sym typeface="Calibri"/>
              </a:rPr>
              <a:t> </a:t>
            </a:r>
            <a:r>
              <a:rPr lang="it-IT" sz="1400" dirty="0" err="1">
                <a:solidFill>
                  <a:schemeClr val="dk1"/>
                </a:solidFill>
                <a:latin typeface="Calibri"/>
                <a:ea typeface="Calibri"/>
                <a:cs typeface="Calibri"/>
                <a:sym typeface="Calibri"/>
              </a:rPr>
              <a:t>request</a:t>
            </a:r>
            <a:endParaRPr sz="1400" dirty="0">
              <a:solidFill>
                <a:schemeClr val="dk1"/>
              </a:solidFill>
              <a:latin typeface="Calibri"/>
              <a:ea typeface="Calibri"/>
              <a:cs typeface="Calibri"/>
              <a:sym typeface="Calibri"/>
            </a:endParaRPr>
          </a:p>
        </p:txBody>
      </p:sp>
      <p:sp>
        <p:nvSpPr>
          <p:cNvPr id="64" name="Google Shape;298;p37">
            <a:extLst>
              <a:ext uri="{FF2B5EF4-FFF2-40B4-BE49-F238E27FC236}">
                <a16:creationId xmlns:a16="http://schemas.microsoft.com/office/drawing/2014/main" id="{6ECC72F9-2993-7F42-8246-18DB29B331DD}"/>
              </a:ext>
            </a:extLst>
          </p:cNvPr>
          <p:cNvSpPr txBox="1"/>
          <p:nvPr/>
        </p:nvSpPr>
        <p:spPr>
          <a:xfrm>
            <a:off x="124713" y="4515503"/>
            <a:ext cx="1027062"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cxnSp>
        <p:nvCxnSpPr>
          <p:cNvPr id="65" name="Google Shape;300;p37">
            <a:extLst>
              <a:ext uri="{FF2B5EF4-FFF2-40B4-BE49-F238E27FC236}">
                <a16:creationId xmlns:a16="http://schemas.microsoft.com/office/drawing/2014/main" id="{9AB95C2E-06FB-F045-A751-903CB3744224}"/>
              </a:ext>
            </a:extLst>
          </p:cNvPr>
          <p:cNvCxnSpPr>
            <a:cxnSpLocks/>
          </p:cNvCxnSpPr>
          <p:nvPr/>
        </p:nvCxnSpPr>
        <p:spPr>
          <a:xfrm flipH="1">
            <a:off x="6051165" y="4721676"/>
            <a:ext cx="2774717"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66" name="Google Shape;298;p37">
            <a:extLst>
              <a:ext uri="{FF2B5EF4-FFF2-40B4-BE49-F238E27FC236}">
                <a16:creationId xmlns:a16="http://schemas.microsoft.com/office/drawing/2014/main" id="{EFABA16B-5D46-F544-A985-FD6CB103C6C5}"/>
              </a:ext>
            </a:extLst>
          </p:cNvPr>
          <p:cNvSpPr txBox="1"/>
          <p:nvPr/>
        </p:nvSpPr>
        <p:spPr>
          <a:xfrm>
            <a:off x="6050498" y="4405510"/>
            <a:ext cx="1535443" cy="276742"/>
          </a:xfrm>
          <a:prstGeom prst="rect">
            <a:avLst/>
          </a:prstGeom>
          <a:noFill/>
          <a:ln>
            <a:noFill/>
          </a:ln>
        </p:spPr>
        <p:txBody>
          <a:bodyPr spcFirstLastPara="1" wrap="square" lIns="107269" tIns="53620" rIns="107269" bIns="53620" anchor="t" anchorCtr="0">
            <a:noAutofit/>
          </a:bodyPr>
          <a:lstStyle/>
          <a:p>
            <a:pPr algn="ctr"/>
            <a:r>
              <a:rPr lang="it-IT" sz="1400" dirty="0" err="1">
                <a:solidFill>
                  <a:schemeClr val="dk1"/>
                </a:solidFill>
                <a:latin typeface="Calibri"/>
                <a:ea typeface="Calibri"/>
                <a:cs typeface="Calibri"/>
                <a:sym typeface="Calibri"/>
              </a:rPr>
              <a:t>pendantMeeting</a:t>
            </a:r>
            <a:endParaRPr sz="1400" dirty="0">
              <a:solidFill>
                <a:schemeClr val="dk1"/>
              </a:solidFill>
              <a:latin typeface="Calibri"/>
              <a:ea typeface="Calibri"/>
              <a:cs typeface="Calibri"/>
              <a:sym typeface="Calibri"/>
            </a:endParaRPr>
          </a:p>
        </p:txBody>
      </p:sp>
      <p:sp>
        <p:nvSpPr>
          <p:cNvPr id="69" name="Google Shape;282;p37">
            <a:extLst>
              <a:ext uri="{FF2B5EF4-FFF2-40B4-BE49-F238E27FC236}">
                <a16:creationId xmlns:a16="http://schemas.microsoft.com/office/drawing/2014/main" id="{9332A34A-A6E8-4A40-A2DA-58DD5105769F}"/>
              </a:ext>
            </a:extLst>
          </p:cNvPr>
          <p:cNvSpPr/>
          <p:nvPr/>
        </p:nvSpPr>
        <p:spPr>
          <a:xfrm>
            <a:off x="8839148" y="4347480"/>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1" name="Google Shape;300;p37">
            <a:extLst>
              <a:ext uri="{FF2B5EF4-FFF2-40B4-BE49-F238E27FC236}">
                <a16:creationId xmlns:a16="http://schemas.microsoft.com/office/drawing/2014/main" id="{EE5B9997-C40F-B542-A4DF-034EEB0EE2BF}"/>
              </a:ext>
            </a:extLst>
          </p:cNvPr>
          <p:cNvCxnSpPr>
            <a:cxnSpLocks/>
          </p:cNvCxnSpPr>
          <p:nvPr/>
        </p:nvCxnSpPr>
        <p:spPr>
          <a:xfrm>
            <a:off x="6084701" y="5273711"/>
            <a:ext cx="429329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73" name="Google Shape;298;p37">
            <a:extLst>
              <a:ext uri="{FF2B5EF4-FFF2-40B4-BE49-F238E27FC236}">
                <a16:creationId xmlns:a16="http://schemas.microsoft.com/office/drawing/2014/main" id="{045EC36E-C819-944F-9194-E366330E7310}"/>
              </a:ext>
            </a:extLst>
          </p:cNvPr>
          <p:cNvSpPr txBox="1"/>
          <p:nvPr/>
        </p:nvSpPr>
        <p:spPr>
          <a:xfrm>
            <a:off x="5944354" y="5264068"/>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sp>
        <p:nvSpPr>
          <p:cNvPr id="74" name="Google Shape;282;p37">
            <a:extLst>
              <a:ext uri="{FF2B5EF4-FFF2-40B4-BE49-F238E27FC236}">
                <a16:creationId xmlns:a16="http://schemas.microsoft.com/office/drawing/2014/main" id="{BE4565EC-DEF8-CA42-9AB9-0FA4679127DD}"/>
              </a:ext>
            </a:extLst>
          </p:cNvPr>
          <p:cNvSpPr/>
          <p:nvPr/>
        </p:nvSpPr>
        <p:spPr>
          <a:xfrm>
            <a:off x="10390230" y="5086195"/>
            <a:ext cx="330200" cy="612787"/>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75" name="Google Shape;293;p37">
            <a:extLst>
              <a:ext uri="{FF2B5EF4-FFF2-40B4-BE49-F238E27FC236}">
                <a16:creationId xmlns:a16="http://schemas.microsoft.com/office/drawing/2014/main" id="{A0A3D85E-6FAA-5148-8C41-1EE0D09A7378}"/>
              </a:ext>
            </a:extLst>
          </p:cNvPr>
          <p:cNvCxnSpPr>
            <a:cxnSpLocks/>
          </p:cNvCxnSpPr>
          <p:nvPr/>
        </p:nvCxnSpPr>
        <p:spPr>
          <a:xfrm>
            <a:off x="6084701" y="5581256"/>
            <a:ext cx="4222274"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77" name="Google Shape;298;p37">
            <a:extLst>
              <a:ext uri="{FF2B5EF4-FFF2-40B4-BE49-F238E27FC236}">
                <a16:creationId xmlns:a16="http://schemas.microsoft.com/office/drawing/2014/main" id="{4939B7C1-3299-4E44-8377-5D5827033AC5}"/>
              </a:ext>
            </a:extLst>
          </p:cNvPr>
          <p:cNvSpPr txBox="1"/>
          <p:nvPr/>
        </p:nvSpPr>
        <p:spPr>
          <a:xfrm>
            <a:off x="5966343" y="4963447"/>
            <a:ext cx="1922317"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[True] </a:t>
            </a:r>
            <a:r>
              <a:rPr lang="it-IT" sz="1400" dirty="0" err="1">
                <a:solidFill>
                  <a:schemeClr val="dk1"/>
                </a:solidFill>
                <a:latin typeface="Calibri"/>
                <a:ea typeface="Calibri"/>
                <a:cs typeface="Calibri"/>
                <a:sym typeface="Calibri"/>
              </a:rPr>
              <a:t>createMeeting</a:t>
            </a:r>
            <a:endParaRPr sz="1400" dirty="0">
              <a:solidFill>
                <a:schemeClr val="dk1"/>
              </a:solidFill>
              <a:latin typeface="Calibri"/>
              <a:ea typeface="Calibri"/>
              <a:cs typeface="Calibri"/>
              <a:sym typeface="Calibri"/>
            </a:endParaRPr>
          </a:p>
        </p:txBody>
      </p:sp>
      <p:cxnSp>
        <p:nvCxnSpPr>
          <p:cNvPr id="78" name="Google Shape;293;p37">
            <a:extLst>
              <a:ext uri="{FF2B5EF4-FFF2-40B4-BE49-F238E27FC236}">
                <a16:creationId xmlns:a16="http://schemas.microsoft.com/office/drawing/2014/main" id="{ED5188E8-1B3B-CC44-9751-9260762899AF}"/>
              </a:ext>
            </a:extLst>
          </p:cNvPr>
          <p:cNvCxnSpPr>
            <a:cxnSpLocks/>
          </p:cNvCxnSpPr>
          <p:nvPr/>
        </p:nvCxnSpPr>
        <p:spPr>
          <a:xfrm>
            <a:off x="2022624" y="5778044"/>
            <a:ext cx="3611602"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80" name="Google Shape;298;p37">
            <a:extLst>
              <a:ext uri="{FF2B5EF4-FFF2-40B4-BE49-F238E27FC236}">
                <a16:creationId xmlns:a16="http://schemas.microsoft.com/office/drawing/2014/main" id="{D6610F15-3588-E04F-BA57-38E6B8EDE3E6}"/>
              </a:ext>
            </a:extLst>
          </p:cNvPr>
          <p:cNvSpPr txBox="1"/>
          <p:nvPr/>
        </p:nvSpPr>
        <p:spPr>
          <a:xfrm>
            <a:off x="1924107" y="5424863"/>
            <a:ext cx="1158426"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 500</a:t>
            </a:r>
            <a:endParaRPr sz="1400" dirty="0">
              <a:solidFill>
                <a:schemeClr val="dk1"/>
              </a:solidFill>
              <a:latin typeface="Calibri"/>
              <a:ea typeface="Calibri"/>
              <a:cs typeface="Calibri"/>
              <a:sym typeface="Calibri"/>
            </a:endParaRPr>
          </a:p>
        </p:txBody>
      </p:sp>
      <p:grpSp>
        <p:nvGrpSpPr>
          <p:cNvPr id="81" name="Group 61">
            <a:extLst>
              <a:ext uri="{FF2B5EF4-FFF2-40B4-BE49-F238E27FC236}">
                <a16:creationId xmlns:a16="http://schemas.microsoft.com/office/drawing/2014/main" id="{65076CFE-5B1C-D341-BD03-758D7ACA0B52}"/>
              </a:ext>
            </a:extLst>
          </p:cNvPr>
          <p:cNvGrpSpPr/>
          <p:nvPr/>
        </p:nvGrpSpPr>
        <p:grpSpPr>
          <a:xfrm>
            <a:off x="1053319" y="5920310"/>
            <a:ext cx="484693" cy="272090"/>
            <a:chOff x="614149" y="4401223"/>
            <a:chExt cx="484693" cy="507248"/>
          </a:xfrm>
        </p:grpSpPr>
        <p:cxnSp>
          <p:nvCxnSpPr>
            <p:cNvPr id="82" name="Straight Connector 51">
              <a:extLst>
                <a:ext uri="{FF2B5EF4-FFF2-40B4-BE49-F238E27FC236}">
                  <a16:creationId xmlns:a16="http://schemas.microsoft.com/office/drawing/2014/main" id="{7011C963-03B3-954C-859A-A8DEB0071DC8}"/>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56">
              <a:extLst>
                <a:ext uri="{FF2B5EF4-FFF2-40B4-BE49-F238E27FC236}">
                  <a16:creationId xmlns:a16="http://schemas.microsoft.com/office/drawing/2014/main" id="{25B9F8E7-D00C-9249-9755-54266D5FDF78}"/>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60">
              <a:extLst>
                <a:ext uri="{FF2B5EF4-FFF2-40B4-BE49-F238E27FC236}">
                  <a16:creationId xmlns:a16="http://schemas.microsoft.com/office/drawing/2014/main" id="{BB61B7E2-9D50-894E-9083-84AAD2102133}"/>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85" name="Google Shape;298;p37">
            <a:extLst>
              <a:ext uri="{FF2B5EF4-FFF2-40B4-BE49-F238E27FC236}">
                <a16:creationId xmlns:a16="http://schemas.microsoft.com/office/drawing/2014/main" id="{AD92DAAD-5BD8-2F4C-B24B-CB1231776EFF}"/>
              </a:ext>
            </a:extLst>
          </p:cNvPr>
          <p:cNvSpPr txBox="1"/>
          <p:nvPr/>
        </p:nvSpPr>
        <p:spPr>
          <a:xfrm>
            <a:off x="83643" y="5748850"/>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[500]</a:t>
            </a:r>
          </a:p>
          <a:p>
            <a:pPr algn="ctr"/>
            <a:r>
              <a:rPr lang="it-IT" sz="1400" dirty="0" err="1">
                <a:solidFill>
                  <a:schemeClr val="dk1"/>
                </a:solidFill>
                <a:latin typeface="Calibri"/>
                <a:ea typeface="Calibri"/>
                <a:cs typeface="Calibri"/>
                <a:sym typeface="Calibri"/>
              </a:rPr>
              <a:t>setAsError</a:t>
            </a:r>
            <a:endParaRPr lang="it-IT" sz="1400" dirty="0">
              <a:solidFill>
                <a:schemeClr val="dk1"/>
              </a:solidFill>
              <a:latin typeface="Calibri"/>
              <a:ea typeface="Calibri"/>
              <a:cs typeface="Calibri"/>
              <a:sym typeface="Calibri"/>
            </a:endParaRPr>
          </a:p>
        </p:txBody>
      </p:sp>
      <p:grpSp>
        <p:nvGrpSpPr>
          <p:cNvPr id="86" name="Group 61">
            <a:extLst>
              <a:ext uri="{FF2B5EF4-FFF2-40B4-BE49-F238E27FC236}">
                <a16:creationId xmlns:a16="http://schemas.microsoft.com/office/drawing/2014/main" id="{A47D2745-496E-0440-894E-E1008897601D}"/>
              </a:ext>
            </a:extLst>
          </p:cNvPr>
          <p:cNvGrpSpPr/>
          <p:nvPr/>
        </p:nvGrpSpPr>
        <p:grpSpPr>
          <a:xfrm>
            <a:off x="1060464" y="6369617"/>
            <a:ext cx="484693" cy="272090"/>
            <a:chOff x="614149" y="4401223"/>
            <a:chExt cx="484693" cy="507248"/>
          </a:xfrm>
        </p:grpSpPr>
        <p:cxnSp>
          <p:nvCxnSpPr>
            <p:cNvPr id="87" name="Straight Connector 51">
              <a:extLst>
                <a:ext uri="{FF2B5EF4-FFF2-40B4-BE49-F238E27FC236}">
                  <a16:creationId xmlns:a16="http://schemas.microsoft.com/office/drawing/2014/main" id="{0C600845-768B-474E-9AC8-0B761B31102C}"/>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56">
              <a:extLst>
                <a:ext uri="{FF2B5EF4-FFF2-40B4-BE49-F238E27FC236}">
                  <a16:creationId xmlns:a16="http://schemas.microsoft.com/office/drawing/2014/main" id="{7E81C4FE-9513-CB45-8BFA-E81677735834}"/>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60">
              <a:extLst>
                <a:ext uri="{FF2B5EF4-FFF2-40B4-BE49-F238E27FC236}">
                  <a16:creationId xmlns:a16="http://schemas.microsoft.com/office/drawing/2014/main" id="{38AC9694-7E64-F148-B95A-331262AAD0B9}"/>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0" name="Google Shape;298;p37">
            <a:extLst>
              <a:ext uri="{FF2B5EF4-FFF2-40B4-BE49-F238E27FC236}">
                <a16:creationId xmlns:a16="http://schemas.microsoft.com/office/drawing/2014/main" id="{7D83B582-0EEF-8A49-A975-2681ABA51483}"/>
              </a:ext>
            </a:extLst>
          </p:cNvPr>
          <p:cNvSpPr txBox="1"/>
          <p:nvPr/>
        </p:nvSpPr>
        <p:spPr>
          <a:xfrm>
            <a:off x="81474" y="6312742"/>
            <a:ext cx="1027062" cy="276742"/>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[ok] </a:t>
            </a:r>
            <a:r>
              <a:rPr lang="it-IT" sz="1400" dirty="0" err="1">
                <a:solidFill>
                  <a:schemeClr val="dk1"/>
                </a:solidFill>
                <a:latin typeface="Calibri"/>
                <a:ea typeface="Calibri"/>
                <a:cs typeface="Calibri"/>
                <a:sym typeface="Calibri"/>
              </a:rPr>
              <a:t>hide</a:t>
            </a:r>
            <a:endParaRPr lang="it-IT" sz="1400" dirty="0">
              <a:solidFill>
                <a:schemeClr val="dk1"/>
              </a:solidFill>
              <a:latin typeface="Calibri"/>
              <a:ea typeface="Calibri"/>
              <a:cs typeface="Calibri"/>
              <a:sym typeface="Calibri"/>
            </a:endParaRPr>
          </a:p>
        </p:txBody>
      </p:sp>
      <p:sp>
        <p:nvSpPr>
          <p:cNvPr id="91" name="Google Shape;282;p37">
            <a:extLst>
              <a:ext uri="{FF2B5EF4-FFF2-40B4-BE49-F238E27FC236}">
                <a16:creationId xmlns:a16="http://schemas.microsoft.com/office/drawing/2014/main" id="{7A55E646-438F-DC42-8A2D-BADF9F5AC352}"/>
              </a:ext>
            </a:extLst>
          </p:cNvPr>
          <p:cNvSpPr/>
          <p:nvPr/>
        </p:nvSpPr>
        <p:spPr>
          <a:xfrm>
            <a:off x="10860028" y="5936918"/>
            <a:ext cx="330200" cy="354022"/>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2" name="TextBox 14">
            <a:extLst>
              <a:ext uri="{FF2B5EF4-FFF2-40B4-BE49-F238E27FC236}">
                <a16:creationId xmlns:a16="http://schemas.microsoft.com/office/drawing/2014/main" id="{51491D85-7BF1-A947-AF7C-14790467900F}"/>
              </a:ext>
            </a:extLst>
          </p:cNvPr>
          <p:cNvSpPr txBox="1"/>
          <p:nvPr/>
        </p:nvSpPr>
        <p:spPr>
          <a:xfrm>
            <a:off x="11185865" y="5960040"/>
            <a:ext cx="984500" cy="307777"/>
          </a:xfrm>
          <a:prstGeom prst="rect">
            <a:avLst/>
          </a:prstGeom>
          <a:noFill/>
        </p:spPr>
        <p:txBody>
          <a:bodyPr wrap="none" rtlCol="0">
            <a:spAutoFit/>
          </a:bodyPr>
          <a:lstStyle/>
          <a:p>
            <a:r>
              <a:rPr lang="en-US" sz="1400" dirty="0"/>
              <a:t>Client side </a:t>
            </a:r>
          </a:p>
        </p:txBody>
      </p:sp>
      <p:sp>
        <p:nvSpPr>
          <p:cNvPr id="93" name="Google Shape;282;p37">
            <a:extLst>
              <a:ext uri="{FF2B5EF4-FFF2-40B4-BE49-F238E27FC236}">
                <a16:creationId xmlns:a16="http://schemas.microsoft.com/office/drawing/2014/main" id="{21397989-6E99-814F-B753-4A2C95A3F3FC}"/>
              </a:ext>
            </a:extLst>
          </p:cNvPr>
          <p:cNvSpPr/>
          <p:nvPr/>
        </p:nvSpPr>
        <p:spPr>
          <a:xfrm>
            <a:off x="10855665" y="6373064"/>
            <a:ext cx="330200" cy="354022"/>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4" name="TextBox 14">
            <a:extLst>
              <a:ext uri="{FF2B5EF4-FFF2-40B4-BE49-F238E27FC236}">
                <a16:creationId xmlns:a16="http://schemas.microsoft.com/office/drawing/2014/main" id="{82DE0E9D-D36E-F94B-9671-FD5571BAEEF4}"/>
              </a:ext>
            </a:extLst>
          </p:cNvPr>
          <p:cNvSpPr txBox="1"/>
          <p:nvPr/>
        </p:nvSpPr>
        <p:spPr>
          <a:xfrm>
            <a:off x="11185865" y="6367677"/>
            <a:ext cx="1006136" cy="307777"/>
          </a:xfrm>
          <a:prstGeom prst="rect">
            <a:avLst/>
          </a:prstGeom>
          <a:noFill/>
        </p:spPr>
        <p:txBody>
          <a:bodyPr wrap="square" rtlCol="0">
            <a:spAutoFit/>
          </a:bodyPr>
          <a:lstStyle/>
          <a:p>
            <a:r>
              <a:rPr lang="en-US" sz="1400" dirty="0"/>
              <a:t>Server side </a:t>
            </a:r>
          </a:p>
        </p:txBody>
      </p:sp>
    </p:spTree>
    <p:extLst>
      <p:ext uri="{BB962C8B-B14F-4D97-AF65-F5344CB8AC3E}">
        <p14:creationId xmlns:p14="http://schemas.microsoft.com/office/powerpoint/2010/main" val="3945717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583EF6-2219-634C-9A4A-645A3FCE1B3C}"/>
              </a:ext>
            </a:extLst>
          </p:cNvPr>
          <p:cNvSpPr>
            <a:spLocks noGrp="1"/>
          </p:cNvSpPr>
          <p:nvPr>
            <p:ph type="title"/>
          </p:nvPr>
        </p:nvSpPr>
        <p:spPr/>
        <p:txBody>
          <a:bodyPr>
            <a:normAutofit fontScale="90000"/>
          </a:bodyPr>
          <a:lstStyle/>
          <a:p>
            <a:r>
              <a:rPr lang="it-IT" dirty="0"/>
              <a:t>Evento: </a:t>
            </a:r>
            <a:r>
              <a:rPr lang="it-IT" dirty="0" err="1"/>
              <a:t>Logout</a:t>
            </a:r>
            <a:endParaRPr lang="it-IT" dirty="0"/>
          </a:p>
        </p:txBody>
      </p:sp>
      <p:sp>
        <p:nvSpPr>
          <p:cNvPr id="4" name="Google Shape;460;p43">
            <a:extLst>
              <a:ext uri="{FF2B5EF4-FFF2-40B4-BE49-F238E27FC236}">
                <a16:creationId xmlns:a16="http://schemas.microsoft.com/office/drawing/2014/main" id="{292BD820-1BCE-AA4E-BAAF-087C48C8C552}"/>
              </a:ext>
            </a:extLst>
          </p:cNvPr>
          <p:cNvSpPr/>
          <p:nvPr/>
        </p:nvSpPr>
        <p:spPr>
          <a:xfrm>
            <a:off x="4357105" y="1422106"/>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Logout</a:t>
            </a:r>
            <a:endParaRPr dirty="0">
              <a:solidFill>
                <a:schemeClr val="dk1"/>
              </a:solidFill>
              <a:latin typeface="Calibri"/>
              <a:ea typeface="Calibri"/>
              <a:cs typeface="Calibri"/>
              <a:sym typeface="Calibri"/>
            </a:endParaRPr>
          </a:p>
        </p:txBody>
      </p:sp>
      <p:cxnSp>
        <p:nvCxnSpPr>
          <p:cNvPr id="5" name="Google Shape;461;p43">
            <a:extLst>
              <a:ext uri="{FF2B5EF4-FFF2-40B4-BE49-F238E27FC236}">
                <a16:creationId xmlns:a16="http://schemas.microsoft.com/office/drawing/2014/main" id="{76DDBC36-422E-3D48-9CEB-9D5010E7B60E}"/>
              </a:ext>
            </a:extLst>
          </p:cNvPr>
          <p:cNvCxnSpPr>
            <a:stCxn id="4" idx="2"/>
          </p:cNvCxnSpPr>
          <p:nvPr/>
        </p:nvCxnSpPr>
        <p:spPr>
          <a:xfrm flipH="1">
            <a:off x="5042530" y="1803306"/>
            <a:ext cx="2665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6" name="Google Shape;462;p43">
            <a:extLst>
              <a:ext uri="{FF2B5EF4-FFF2-40B4-BE49-F238E27FC236}">
                <a16:creationId xmlns:a16="http://schemas.microsoft.com/office/drawing/2014/main" id="{01DC71C9-CCB8-5749-8593-986A4178E0F6}"/>
              </a:ext>
            </a:extLst>
          </p:cNvPr>
          <p:cNvCxnSpPr>
            <a:stCxn id="22" idx="3"/>
          </p:cNvCxnSpPr>
          <p:nvPr/>
        </p:nvCxnSpPr>
        <p:spPr>
          <a:xfrm>
            <a:off x="3153874" y="2938844"/>
            <a:ext cx="1677895" cy="2091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 name="Google Shape;463;p43">
            <a:extLst>
              <a:ext uri="{FF2B5EF4-FFF2-40B4-BE49-F238E27FC236}">
                <a16:creationId xmlns:a16="http://schemas.microsoft.com/office/drawing/2014/main" id="{FECDAD8C-BF88-0E42-BA11-6446E00602CA}"/>
              </a:ext>
            </a:extLst>
          </p:cNvPr>
          <p:cNvSpPr txBox="1"/>
          <p:nvPr/>
        </p:nvSpPr>
        <p:spPr>
          <a:xfrm>
            <a:off x="3661446" y="2576774"/>
            <a:ext cx="1130348"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doGet</a:t>
            </a:r>
            <a:endParaRPr sz="2100" dirty="0">
              <a:solidFill>
                <a:schemeClr val="dk1"/>
              </a:solidFill>
              <a:latin typeface="Calibri"/>
              <a:ea typeface="Calibri"/>
              <a:cs typeface="Calibri"/>
              <a:sym typeface="Calibri"/>
            </a:endParaRPr>
          </a:p>
        </p:txBody>
      </p:sp>
      <p:sp>
        <p:nvSpPr>
          <p:cNvPr id="8" name="Google Shape;464;p43">
            <a:extLst>
              <a:ext uri="{FF2B5EF4-FFF2-40B4-BE49-F238E27FC236}">
                <a16:creationId xmlns:a16="http://schemas.microsoft.com/office/drawing/2014/main" id="{59D66970-6D43-044E-AE8A-0488A375E074}"/>
              </a:ext>
            </a:extLst>
          </p:cNvPr>
          <p:cNvSpPr/>
          <p:nvPr/>
        </p:nvSpPr>
        <p:spPr>
          <a:xfrm>
            <a:off x="4871151" y="2019006"/>
            <a:ext cx="355485" cy="2819988"/>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9" name="Google Shape;465;p43">
            <a:extLst>
              <a:ext uri="{FF2B5EF4-FFF2-40B4-BE49-F238E27FC236}">
                <a16:creationId xmlns:a16="http://schemas.microsoft.com/office/drawing/2014/main" id="{D3E43A90-352C-D641-8922-E8C79AC20AAA}"/>
              </a:ext>
            </a:extLst>
          </p:cNvPr>
          <p:cNvSpPr/>
          <p:nvPr/>
        </p:nvSpPr>
        <p:spPr>
          <a:xfrm>
            <a:off x="6538428" y="1422106"/>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10" name="Google Shape;466;p43">
            <a:extLst>
              <a:ext uri="{FF2B5EF4-FFF2-40B4-BE49-F238E27FC236}">
                <a16:creationId xmlns:a16="http://schemas.microsoft.com/office/drawing/2014/main" id="{0BFDB7A6-FBD1-3F4C-9E16-01C8880BCB49}"/>
              </a:ext>
            </a:extLst>
          </p:cNvPr>
          <p:cNvCxnSpPr/>
          <p:nvPr/>
        </p:nvCxnSpPr>
        <p:spPr>
          <a:xfrm flipH="1">
            <a:off x="7172910" y="1803206"/>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11" name="Google Shape;467;p43">
            <a:extLst>
              <a:ext uri="{FF2B5EF4-FFF2-40B4-BE49-F238E27FC236}">
                <a16:creationId xmlns:a16="http://schemas.microsoft.com/office/drawing/2014/main" id="{A173CA0A-B9AC-734F-B83A-CEA613CCEC08}"/>
              </a:ext>
            </a:extLst>
          </p:cNvPr>
          <p:cNvCxnSpPr/>
          <p:nvPr/>
        </p:nvCxnSpPr>
        <p:spPr>
          <a:xfrm>
            <a:off x="5203243" y="2488906"/>
            <a:ext cx="17286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2" name="Google Shape;468;p43">
            <a:extLst>
              <a:ext uri="{FF2B5EF4-FFF2-40B4-BE49-F238E27FC236}">
                <a16:creationId xmlns:a16="http://schemas.microsoft.com/office/drawing/2014/main" id="{58F0B69C-2323-874F-BF66-34E9866018E7}"/>
              </a:ext>
            </a:extLst>
          </p:cNvPr>
          <p:cNvSpPr/>
          <p:nvPr/>
        </p:nvSpPr>
        <p:spPr>
          <a:xfrm>
            <a:off x="6964613" y="2036072"/>
            <a:ext cx="330200" cy="769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3" name="Google Shape;469;p43">
            <a:extLst>
              <a:ext uri="{FF2B5EF4-FFF2-40B4-BE49-F238E27FC236}">
                <a16:creationId xmlns:a16="http://schemas.microsoft.com/office/drawing/2014/main" id="{488C8171-FBD4-4F48-A5BA-0DA500B15AB6}"/>
              </a:ext>
            </a:extLst>
          </p:cNvPr>
          <p:cNvSpPr/>
          <p:nvPr/>
        </p:nvSpPr>
        <p:spPr>
          <a:xfrm>
            <a:off x="7851267" y="1422006"/>
            <a:ext cx="1309224"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a:solidFill>
                  <a:schemeClr val="dk1"/>
                </a:solidFill>
                <a:latin typeface="Calibri"/>
                <a:ea typeface="Calibri"/>
                <a:cs typeface="Calibri"/>
                <a:sym typeface="Calibri"/>
              </a:rPr>
              <a:t>index.html</a:t>
            </a:r>
            <a:endParaRPr>
              <a:solidFill>
                <a:schemeClr val="dk1"/>
              </a:solidFill>
              <a:latin typeface="Calibri"/>
              <a:ea typeface="Calibri"/>
              <a:cs typeface="Calibri"/>
              <a:sym typeface="Calibri"/>
            </a:endParaRPr>
          </a:p>
        </p:txBody>
      </p:sp>
      <p:cxnSp>
        <p:nvCxnSpPr>
          <p:cNvPr id="14" name="Google Shape;470;p43">
            <a:extLst>
              <a:ext uri="{FF2B5EF4-FFF2-40B4-BE49-F238E27FC236}">
                <a16:creationId xmlns:a16="http://schemas.microsoft.com/office/drawing/2014/main" id="{0E4C4F71-4A2C-7C4B-950A-1718C8AF9972}"/>
              </a:ext>
            </a:extLst>
          </p:cNvPr>
          <p:cNvCxnSpPr>
            <a:cxnSpLocks/>
            <a:stCxn id="13" idx="2"/>
          </p:cNvCxnSpPr>
          <p:nvPr/>
        </p:nvCxnSpPr>
        <p:spPr>
          <a:xfrm>
            <a:off x="8505879" y="1803206"/>
            <a:ext cx="77627" cy="43435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15" name="Google Shape;471;p43">
            <a:extLst>
              <a:ext uri="{FF2B5EF4-FFF2-40B4-BE49-F238E27FC236}">
                <a16:creationId xmlns:a16="http://schemas.microsoft.com/office/drawing/2014/main" id="{2C3643D2-1704-EE47-A059-D5A8164BF1AB}"/>
              </a:ext>
            </a:extLst>
          </p:cNvPr>
          <p:cNvSpPr/>
          <p:nvPr/>
        </p:nvSpPr>
        <p:spPr>
          <a:xfrm>
            <a:off x="8379592" y="3307412"/>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cxnSp>
        <p:nvCxnSpPr>
          <p:cNvPr id="16" name="Google Shape;472;p43">
            <a:extLst>
              <a:ext uri="{FF2B5EF4-FFF2-40B4-BE49-F238E27FC236}">
                <a16:creationId xmlns:a16="http://schemas.microsoft.com/office/drawing/2014/main" id="{E5D6A6DE-E47A-2A45-BD5F-9549F86BC83B}"/>
              </a:ext>
            </a:extLst>
          </p:cNvPr>
          <p:cNvCxnSpPr>
            <a:cxnSpLocks/>
          </p:cNvCxnSpPr>
          <p:nvPr/>
        </p:nvCxnSpPr>
        <p:spPr>
          <a:xfrm>
            <a:off x="5226637" y="3862990"/>
            <a:ext cx="31529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7" name="Google Shape;473;p43">
            <a:extLst>
              <a:ext uri="{FF2B5EF4-FFF2-40B4-BE49-F238E27FC236}">
                <a16:creationId xmlns:a16="http://schemas.microsoft.com/office/drawing/2014/main" id="{6D88CC2D-34DF-A54F-96BB-D27C1FA89312}"/>
              </a:ext>
            </a:extLst>
          </p:cNvPr>
          <p:cNvSpPr txBox="1"/>
          <p:nvPr/>
        </p:nvSpPr>
        <p:spPr>
          <a:xfrm>
            <a:off x="3347555" y="3133483"/>
            <a:ext cx="1255587" cy="68262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GET</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/Logout</a:t>
            </a:r>
            <a:endParaRPr sz="1200" dirty="0"/>
          </a:p>
          <a:p>
            <a:endParaRPr dirty="0">
              <a:solidFill>
                <a:schemeClr val="dk1"/>
              </a:solidFill>
              <a:latin typeface="Calibri"/>
              <a:ea typeface="Calibri"/>
              <a:cs typeface="Calibri"/>
              <a:sym typeface="Calibri"/>
            </a:endParaRPr>
          </a:p>
        </p:txBody>
      </p:sp>
      <p:sp>
        <p:nvSpPr>
          <p:cNvPr id="18" name="Google Shape;474;p43">
            <a:extLst>
              <a:ext uri="{FF2B5EF4-FFF2-40B4-BE49-F238E27FC236}">
                <a16:creationId xmlns:a16="http://schemas.microsoft.com/office/drawing/2014/main" id="{140EFA8B-EA73-9D4F-86A4-3AF41E0A3A5C}"/>
              </a:ext>
            </a:extLst>
          </p:cNvPr>
          <p:cNvSpPr txBox="1"/>
          <p:nvPr/>
        </p:nvSpPr>
        <p:spPr>
          <a:xfrm>
            <a:off x="5395565" y="3477704"/>
            <a:ext cx="2293850" cy="338400"/>
          </a:xfrm>
          <a:prstGeom prst="rect">
            <a:avLst/>
          </a:prstGeom>
          <a:noFill/>
          <a:ln>
            <a:noFill/>
          </a:ln>
        </p:spPr>
        <p:txBody>
          <a:bodyPr spcFirstLastPara="1" wrap="square" lIns="107269" tIns="53620" rIns="107269" bIns="53620" anchor="t" anchorCtr="0">
            <a:noAutofit/>
          </a:bodyPr>
          <a:lstStyle/>
          <a:p>
            <a:pPr algn="ctr"/>
            <a:r>
              <a:rPr lang="es-419">
                <a:solidFill>
                  <a:schemeClr val="dk1"/>
                </a:solidFill>
                <a:latin typeface="Calibri"/>
                <a:ea typeface="Calibri"/>
                <a:cs typeface="Calibri"/>
                <a:sym typeface="Calibri"/>
              </a:rPr>
              <a:t>redirect</a:t>
            </a:r>
            <a:endParaRPr>
              <a:solidFill>
                <a:schemeClr val="dk1"/>
              </a:solidFill>
              <a:latin typeface="Calibri"/>
              <a:ea typeface="Calibri"/>
              <a:cs typeface="Calibri"/>
              <a:sym typeface="Calibri"/>
            </a:endParaRPr>
          </a:p>
        </p:txBody>
      </p:sp>
      <p:sp>
        <p:nvSpPr>
          <p:cNvPr id="19" name="Google Shape;475;p43">
            <a:extLst>
              <a:ext uri="{FF2B5EF4-FFF2-40B4-BE49-F238E27FC236}">
                <a16:creationId xmlns:a16="http://schemas.microsoft.com/office/drawing/2014/main" id="{20A0F7F8-0DA6-6545-92EB-413536055C07}"/>
              </a:ext>
            </a:extLst>
          </p:cNvPr>
          <p:cNvSpPr txBox="1"/>
          <p:nvPr/>
        </p:nvSpPr>
        <p:spPr>
          <a:xfrm>
            <a:off x="5395567" y="2077572"/>
            <a:ext cx="1740050" cy="307600"/>
          </a:xfrm>
          <a:prstGeom prst="rect">
            <a:avLst/>
          </a:prstGeom>
          <a:noFill/>
          <a:ln>
            <a:noFill/>
          </a:ln>
        </p:spPr>
        <p:txBody>
          <a:bodyPr spcFirstLastPara="1" wrap="square" lIns="107269" tIns="53620" rIns="107269" bIns="53620" anchor="t" anchorCtr="0">
            <a:noAutofit/>
          </a:bodyPr>
          <a:lstStyle/>
          <a:p>
            <a:r>
              <a:rPr lang="es-419">
                <a:solidFill>
                  <a:schemeClr val="dk1"/>
                </a:solidFill>
                <a:latin typeface="Calibri"/>
                <a:ea typeface="Calibri"/>
                <a:cs typeface="Calibri"/>
                <a:sym typeface="Calibri"/>
              </a:rPr>
              <a:t>invalidate()</a:t>
            </a:r>
            <a:endParaRPr>
              <a:solidFill>
                <a:schemeClr val="dk1"/>
              </a:solidFill>
              <a:latin typeface="Calibri"/>
              <a:ea typeface="Calibri"/>
              <a:cs typeface="Calibri"/>
              <a:sym typeface="Calibri"/>
            </a:endParaRPr>
          </a:p>
        </p:txBody>
      </p:sp>
      <p:sp>
        <p:nvSpPr>
          <p:cNvPr id="20" name="Google Shape;469;p43">
            <a:extLst>
              <a:ext uri="{FF2B5EF4-FFF2-40B4-BE49-F238E27FC236}">
                <a16:creationId xmlns:a16="http://schemas.microsoft.com/office/drawing/2014/main" id="{DD94606C-1C55-9E48-843F-5079DA5F01F0}"/>
              </a:ext>
            </a:extLst>
          </p:cNvPr>
          <p:cNvSpPr/>
          <p:nvPr/>
        </p:nvSpPr>
        <p:spPr>
          <a:xfrm>
            <a:off x="2421635" y="1424278"/>
            <a:ext cx="1144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21" name="Google Shape;470;p43">
            <a:extLst>
              <a:ext uri="{FF2B5EF4-FFF2-40B4-BE49-F238E27FC236}">
                <a16:creationId xmlns:a16="http://schemas.microsoft.com/office/drawing/2014/main" id="{9089EEFE-76A6-C047-89D4-941D706AEB7E}"/>
              </a:ext>
            </a:extLst>
          </p:cNvPr>
          <p:cNvCxnSpPr>
            <a:stCxn id="20" idx="2"/>
          </p:cNvCxnSpPr>
          <p:nvPr/>
        </p:nvCxnSpPr>
        <p:spPr>
          <a:xfrm flipH="1">
            <a:off x="2960810" y="1805478"/>
            <a:ext cx="32825"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22" name="Google Shape;471;p43">
            <a:extLst>
              <a:ext uri="{FF2B5EF4-FFF2-40B4-BE49-F238E27FC236}">
                <a16:creationId xmlns:a16="http://schemas.microsoft.com/office/drawing/2014/main" id="{B333A6CC-DB4E-2048-805D-C4C87DD1D584}"/>
              </a:ext>
            </a:extLst>
          </p:cNvPr>
          <p:cNvSpPr/>
          <p:nvPr/>
        </p:nvSpPr>
        <p:spPr>
          <a:xfrm>
            <a:off x="2823674" y="2495444"/>
            <a:ext cx="3302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3" name="Google Shape;282;p37">
            <a:extLst>
              <a:ext uri="{FF2B5EF4-FFF2-40B4-BE49-F238E27FC236}">
                <a16:creationId xmlns:a16="http://schemas.microsoft.com/office/drawing/2014/main" id="{B3D85E60-37E1-C44B-8028-EC6A4D667495}"/>
              </a:ext>
            </a:extLst>
          </p:cNvPr>
          <p:cNvSpPr/>
          <p:nvPr/>
        </p:nvSpPr>
        <p:spPr>
          <a:xfrm>
            <a:off x="9089170" y="6146706"/>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4" name="TextBox 14">
            <a:extLst>
              <a:ext uri="{FF2B5EF4-FFF2-40B4-BE49-F238E27FC236}">
                <a16:creationId xmlns:a16="http://schemas.microsoft.com/office/drawing/2014/main" id="{8E1ED64E-535A-494A-8E6C-D6107D37CE3F}"/>
              </a:ext>
            </a:extLst>
          </p:cNvPr>
          <p:cNvSpPr txBox="1"/>
          <p:nvPr/>
        </p:nvSpPr>
        <p:spPr>
          <a:xfrm>
            <a:off x="9380687" y="6460906"/>
            <a:ext cx="1197764" cy="338554"/>
          </a:xfrm>
          <a:prstGeom prst="rect">
            <a:avLst/>
          </a:prstGeom>
          <a:noFill/>
        </p:spPr>
        <p:txBody>
          <a:bodyPr wrap="none" rtlCol="0">
            <a:spAutoFit/>
          </a:bodyPr>
          <a:lstStyle/>
          <a:p>
            <a:r>
              <a:rPr lang="en-US" dirty="0"/>
              <a:t>Client side </a:t>
            </a:r>
          </a:p>
        </p:txBody>
      </p:sp>
      <p:sp>
        <p:nvSpPr>
          <p:cNvPr id="25" name="Google Shape;282;p37">
            <a:extLst>
              <a:ext uri="{FF2B5EF4-FFF2-40B4-BE49-F238E27FC236}">
                <a16:creationId xmlns:a16="http://schemas.microsoft.com/office/drawing/2014/main" id="{2178AAB9-C077-BE4F-AD7D-54DA16DFE295}"/>
              </a:ext>
            </a:extLst>
          </p:cNvPr>
          <p:cNvSpPr/>
          <p:nvPr/>
        </p:nvSpPr>
        <p:spPr>
          <a:xfrm>
            <a:off x="10660962" y="6148978"/>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26" name="TextBox 14">
            <a:extLst>
              <a:ext uri="{FF2B5EF4-FFF2-40B4-BE49-F238E27FC236}">
                <a16:creationId xmlns:a16="http://schemas.microsoft.com/office/drawing/2014/main" id="{AB503050-95DD-D049-9B7D-1742F19744AA}"/>
              </a:ext>
            </a:extLst>
          </p:cNvPr>
          <p:cNvSpPr txBox="1"/>
          <p:nvPr/>
        </p:nvSpPr>
        <p:spPr>
          <a:xfrm>
            <a:off x="10945995" y="6449015"/>
            <a:ext cx="1271374" cy="369332"/>
          </a:xfrm>
          <a:prstGeom prst="rect">
            <a:avLst/>
          </a:prstGeom>
          <a:noFill/>
        </p:spPr>
        <p:txBody>
          <a:bodyPr wrap="none" rtlCol="0">
            <a:spAutoFit/>
          </a:bodyPr>
          <a:lstStyle/>
          <a:p>
            <a:r>
              <a:rPr lang="en-US" dirty="0"/>
              <a:t>Server side </a:t>
            </a:r>
          </a:p>
        </p:txBody>
      </p:sp>
    </p:spTree>
    <p:extLst>
      <p:ext uri="{BB962C8B-B14F-4D97-AF65-F5344CB8AC3E}">
        <p14:creationId xmlns:p14="http://schemas.microsoft.com/office/powerpoint/2010/main" val="310486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5A7417-DB83-1C4E-A8E9-C540B8994384}"/>
              </a:ext>
            </a:extLst>
          </p:cNvPr>
          <p:cNvSpPr>
            <a:spLocks noGrp="1"/>
          </p:cNvSpPr>
          <p:nvPr>
            <p:ph type="title"/>
          </p:nvPr>
        </p:nvSpPr>
        <p:spPr/>
        <p:txBody>
          <a:bodyPr>
            <a:normAutofit fontScale="90000"/>
          </a:bodyPr>
          <a:lstStyle/>
          <a:p>
            <a:r>
              <a:rPr lang="it-IT" dirty="0"/>
              <a:t>Analisi dei dati</a:t>
            </a:r>
          </a:p>
        </p:txBody>
      </p:sp>
      <p:sp>
        <p:nvSpPr>
          <p:cNvPr id="3" name="Segnaposto contenuto 2">
            <a:extLst>
              <a:ext uri="{FF2B5EF4-FFF2-40B4-BE49-F238E27FC236}">
                <a16:creationId xmlns:a16="http://schemas.microsoft.com/office/drawing/2014/main" id="{23EC8A09-D226-E94F-B4D2-232447A88908}"/>
              </a:ext>
            </a:extLst>
          </p:cNvPr>
          <p:cNvSpPr>
            <a:spLocks noGrp="1"/>
          </p:cNvSpPr>
          <p:nvPr>
            <p:ph idx="1"/>
          </p:nvPr>
        </p:nvSpPr>
        <p:spPr>
          <a:xfrm>
            <a:off x="838200" y="1825625"/>
            <a:ext cx="10515600" cy="4351338"/>
          </a:xfrm>
        </p:spPr>
        <p:txBody>
          <a:bodyPr>
            <a:normAutofit fontScale="62500" lnSpcReduction="20000"/>
          </a:bodyPr>
          <a:lstStyle/>
          <a:p>
            <a:pPr marL="0" indent="0" algn="just">
              <a:buNone/>
            </a:pPr>
            <a:r>
              <a:rPr lang="it-IT" dirty="0"/>
              <a:t>Un’applicazione web consente la gestione di </a:t>
            </a:r>
            <a:r>
              <a:rPr lang="it-IT" dirty="0">
                <a:solidFill>
                  <a:srgbClr val="FF0000"/>
                </a:solidFill>
              </a:rPr>
              <a:t>riunioni</a:t>
            </a:r>
            <a:r>
              <a:rPr lang="it-IT" dirty="0"/>
              <a:t> online. Una riunione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a:t>
            </a:r>
            <a:r>
              <a:rPr lang="it-IT" dirty="0">
                <a:solidFill>
                  <a:srgbClr val="0070C0"/>
                </a:solidFill>
              </a:rPr>
              <a:t>riunioni indette</a:t>
            </a:r>
            <a:r>
              <a:rPr lang="it-IT" dirty="0"/>
              <a:t>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modale ANAGRAFICA con l’elenco degli utenti registrati. L’utente può scegliere uno o più partecipanti dall’elenco e premere il bottone INVITA per invitarli alla riunione. Se il numero d’invitati è superiore al massimo ammissibile di X unità, Viene visualizzato il messaggio di errore “Troppi utenti selezionati, eliminane almeno X”. Rimangono evidenziati nell’elenco gli utenti scelti in precedenza come preselezionati, in modo che l’utente possa deselezionarne alcuni. Se alla pressione del bottone INVITA il numero d’invitati è inferiore al massimo ammissibile, la riunione è memorizzata nella base di dati e </a:t>
            </a:r>
            <a:r>
              <a:rPr lang="it-IT" dirty="0">
                <a:solidFill>
                  <a:srgbClr val="0070C0"/>
                </a:solidFill>
              </a:rPr>
              <a:t>associata</a:t>
            </a:r>
            <a:r>
              <a:rPr lang="it-IT" dirty="0"/>
              <a:t> agli utenti invitati. Al terzo tentativo scorretto di assegnare troppi invitati a una riunione appare un messaggio di CANCELLAZIONE 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pagina di login e di registrazione, si verifichi la validità dell’indirizzo </a:t>
            </a:r>
            <a:r>
              <a:rPr lang="it-IT" dirty="0">
                <a:solidFill>
                  <a:srgbClr val="00B050"/>
                </a:solidFill>
              </a:rPr>
              <a:t>mail</a:t>
            </a:r>
            <a:r>
              <a:rPr lang="it-IT" dirty="0"/>
              <a:t> e l’uguaglianza tra il campo </a:t>
            </a:r>
            <a:r>
              <a:rPr lang="it-IT" dirty="0">
                <a:solidFill>
                  <a:srgbClr val="00B050"/>
                </a:solidFill>
              </a:rPr>
              <a:t>password</a:t>
            </a:r>
            <a:r>
              <a:rPr lang="it-IT" dirty="0"/>
              <a:t> e ripeti password anche lato client.</a:t>
            </a:r>
          </a:p>
          <a:p>
            <a:pPr marL="0" indent="0" algn="just">
              <a:buNone/>
            </a:pPr>
            <a:r>
              <a:rPr lang="it-IT" dirty="0"/>
              <a:t>Si memorizzi a lato client lo stato di interazione (numero di tentativi) e si effettuino i controlli necessari</a:t>
            </a:r>
          </a:p>
        </p:txBody>
      </p:sp>
      <p:sp>
        <p:nvSpPr>
          <p:cNvPr id="4" name="CasellaDiTesto 3">
            <a:extLst>
              <a:ext uri="{FF2B5EF4-FFF2-40B4-BE49-F238E27FC236}">
                <a16:creationId xmlns:a16="http://schemas.microsoft.com/office/drawing/2014/main" id="{B9A68A86-8A8A-3B4B-B06F-94BAB5C00E48}"/>
              </a:ext>
            </a:extLst>
          </p:cNvPr>
          <p:cNvSpPr txBox="1"/>
          <p:nvPr/>
        </p:nvSpPr>
        <p:spPr>
          <a:xfrm>
            <a:off x="838200" y="6323888"/>
            <a:ext cx="3870533"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relationship</a:t>
            </a:r>
            <a:endParaRPr lang="it-IT" dirty="0">
              <a:solidFill>
                <a:srgbClr val="0070C0"/>
              </a:solidFill>
            </a:endParaRPr>
          </a:p>
        </p:txBody>
      </p:sp>
    </p:spTree>
    <p:extLst>
      <p:ext uri="{BB962C8B-B14F-4D97-AF65-F5344CB8AC3E}">
        <p14:creationId xmlns:p14="http://schemas.microsoft.com/office/powerpoint/2010/main" val="139753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D4FC46-C9D9-CC49-8C8D-6DAEF86E0106}"/>
              </a:ext>
            </a:extLst>
          </p:cNvPr>
          <p:cNvSpPr>
            <a:spLocks noGrp="1"/>
          </p:cNvSpPr>
          <p:nvPr>
            <p:ph type="title"/>
          </p:nvPr>
        </p:nvSpPr>
        <p:spPr/>
        <p:txBody>
          <a:bodyPr>
            <a:normAutofit fontScale="90000"/>
          </a:bodyPr>
          <a:lstStyle/>
          <a:p>
            <a:r>
              <a:rPr lang="it-IT" dirty="0"/>
              <a:t>Database</a:t>
            </a:r>
          </a:p>
        </p:txBody>
      </p:sp>
      <p:sp>
        <p:nvSpPr>
          <p:cNvPr id="4" name="Rettangolo 3">
            <a:extLst>
              <a:ext uri="{FF2B5EF4-FFF2-40B4-BE49-F238E27FC236}">
                <a16:creationId xmlns:a16="http://schemas.microsoft.com/office/drawing/2014/main" id="{85CB8F2E-48CA-6D4D-8AEF-57D68823F347}"/>
              </a:ext>
            </a:extLst>
          </p:cNvPr>
          <p:cNvSpPr/>
          <p:nvPr/>
        </p:nvSpPr>
        <p:spPr>
          <a:xfrm>
            <a:off x="1692238" y="1690688"/>
            <a:ext cx="1076770" cy="495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user</a:t>
            </a:r>
            <a:endParaRPr lang="it-IT" dirty="0"/>
          </a:p>
        </p:txBody>
      </p:sp>
      <p:sp>
        <p:nvSpPr>
          <p:cNvPr id="5" name="CasellaDiTesto 4">
            <a:extLst>
              <a:ext uri="{FF2B5EF4-FFF2-40B4-BE49-F238E27FC236}">
                <a16:creationId xmlns:a16="http://schemas.microsoft.com/office/drawing/2014/main" id="{F6BCC84F-939E-9541-B7B7-72C1513FF5DF}"/>
              </a:ext>
            </a:extLst>
          </p:cNvPr>
          <p:cNvSpPr txBox="1"/>
          <p:nvPr/>
        </p:nvSpPr>
        <p:spPr>
          <a:xfrm>
            <a:off x="598376" y="1689259"/>
            <a:ext cx="1093862" cy="1077218"/>
          </a:xfrm>
          <a:prstGeom prst="rect">
            <a:avLst/>
          </a:prstGeom>
          <a:noFill/>
        </p:spPr>
        <p:txBody>
          <a:bodyPr wrap="square" rtlCol="0">
            <a:spAutoFit/>
          </a:bodyPr>
          <a:lstStyle/>
          <a:p>
            <a:pPr algn="r"/>
            <a:r>
              <a:rPr lang="it-IT" sz="1600" b="1" dirty="0"/>
              <a:t>ID</a:t>
            </a:r>
          </a:p>
          <a:p>
            <a:pPr algn="r"/>
            <a:r>
              <a:rPr lang="it-IT" sz="1600" dirty="0"/>
              <a:t>username</a:t>
            </a:r>
          </a:p>
          <a:p>
            <a:pPr algn="r"/>
            <a:r>
              <a:rPr lang="it-IT" sz="1600" dirty="0"/>
              <a:t>password</a:t>
            </a:r>
          </a:p>
          <a:p>
            <a:pPr algn="r"/>
            <a:r>
              <a:rPr lang="it-IT" sz="1600" dirty="0" err="1"/>
              <a:t>salt</a:t>
            </a:r>
            <a:endParaRPr lang="it-IT" sz="1600" dirty="0"/>
          </a:p>
        </p:txBody>
      </p:sp>
      <p:sp>
        <p:nvSpPr>
          <p:cNvPr id="6" name="Rettangolo 5">
            <a:extLst>
              <a:ext uri="{FF2B5EF4-FFF2-40B4-BE49-F238E27FC236}">
                <a16:creationId xmlns:a16="http://schemas.microsoft.com/office/drawing/2014/main" id="{E20CAF6D-BA79-1641-89AB-30060A38A1D2}"/>
              </a:ext>
            </a:extLst>
          </p:cNvPr>
          <p:cNvSpPr/>
          <p:nvPr/>
        </p:nvSpPr>
        <p:spPr>
          <a:xfrm>
            <a:off x="1692238" y="4942228"/>
            <a:ext cx="1076770" cy="49565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meetings</a:t>
            </a:r>
            <a:endParaRPr lang="it-IT" dirty="0"/>
          </a:p>
        </p:txBody>
      </p:sp>
      <p:sp>
        <p:nvSpPr>
          <p:cNvPr id="7" name="CasellaDiTesto 6">
            <a:extLst>
              <a:ext uri="{FF2B5EF4-FFF2-40B4-BE49-F238E27FC236}">
                <a16:creationId xmlns:a16="http://schemas.microsoft.com/office/drawing/2014/main" id="{F352E28B-50D1-DD41-B6BA-64955A4B3DF8}"/>
              </a:ext>
            </a:extLst>
          </p:cNvPr>
          <p:cNvSpPr txBox="1"/>
          <p:nvPr/>
        </p:nvSpPr>
        <p:spPr>
          <a:xfrm>
            <a:off x="146703" y="4919484"/>
            <a:ext cx="1562456" cy="1569660"/>
          </a:xfrm>
          <a:prstGeom prst="rect">
            <a:avLst/>
          </a:prstGeom>
          <a:noFill/>
        </p:spPr>
        <p:txBody>
          <a:bodyPr wrap="square" rtlCol="0">
            <a:spAutoFit/>
          </a:bodyPr>
          <a:lstStyle/>
          <a:p>
            <a:pPr algn="r"/>
            <a:r>
              <a:rPr lang="it-IT" sz="1600" b="1" dirty="0"/>
              <a:t>ID</a:t>
            </a:r>
          </a:p>
          <a:p>
            <a:pPr algn="r"/>
            <a:r>
              <a:rPr lang="it-IT" sz="1600" dirty="0" err="1"/>
              <a:t>title</a:t>
            </a:r>
            <a:endParaRPr lang="it-IT" sz="1600" dirty="0"/>
          </a:p>
          <a:p>
            <a:pPr algn="r"/>
            <a:r>
              <a:rPr lang="it-IT" sz="1600" dirty="0" err="1"/>
              <a:t>maxpartecipants</a:t>
            </a:r>
            <a:endParaRPr lang="it-IT" sz="1600" dirty="0"/>
          </a:p>
          <a:p>
            <a:pPr algn="r"/>
            <a:r>
              <a:rPr lang="it-IT" sz="1600" dirty="0" err="1"/>
              <a:t>Timestamp</a:t>
            </a:r>
            <a:endParaRPr lang="it-IT" sz="1600" dirty="0"/>
          </a:p>
          <a:p>
            <a:pPr algn="r"/>
            <a:r>
              <a:rPr lang="it-IT" sz="1600" dirty="0" err="1"/>
              <a:t>duration</a:t>
            </a:r>
            <a:endParaRPr lang="it-IT" sz="1600" dirty="0"/>
          </a:p>
          <a:p>
            <a:pPr algn="r"/>
            <a:r>
              <a:rPr lang="it-IT" sz="1600" dirty="0" err="1"/>
              <a:t>creatorid</a:t>
            </a:r>
            <a:endParaRPr lang="it-IT" sz="1600" dirty="0"/>
          </a:p>
        </p:txBody>
      </p:sp>
      <p:sp>
        <p:nvSpPr>
          <p:cNvPr id="8" name="Rombo 7">
            <a:extLst>
              <a:ext uri="{FF2B5EF4-FFF2-40B4-BE49-F238E27FC236}">
                <a16:creationId xmlns:a16="http://schemas.microsoft.com/office/drawing/2014/main" id="{AAB98E78-2BC5-7146-9285-DEF2FD580BBE}"/>
              </a:ext>
            </a:extLst>
          </p:cNvPr>
          <p:cNvSpPr/>
          <p:nvPr/>
        </p:nvSpPr>
        <p:spPr>
          <a:xfrm>
            <a:off x="1854608"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9" name="CasellaDiTesto 8">
            <a:extLst>
              <a:ext uri="{FF2B5EF4-FFF2-40B4-BE49-F238E27FC236}">
                <a16:creationId xmlns:a16="http://schemas.microsoft.com/office/drawing/2014/main" id="{6AB2FBF7-3769-8345-BDA4-1F70F222C620}"/>
              </a:ext>
            </a:extLst>
          </p:cNvPr>
          <p:cNvSpPr txBox="1"/>
          <p:nvPr/>
        </p:nvSpPr>
        <p:spPr>
          <a:xfrm>
            <a:off x="1021434" y="3454910"/>
            <a:ext cx="773353" cy="369332"/>
          </a:xfrm>
          <a:prstGeom prst="rect">
            <a:avLst/>
          </a:prstGeom>
          <a:noFill/>
        </p:spPr>
        <p:txBody>
          <a:bodyPr wrap="none" rtlCol="0">
            <a:spAutoFit/>
          </a:bodyPr>
          <a:lstStyle/>
          <a:p>
            <a:r>
              <a:rPr lang="it-IT" dirty="0"/>
              <a:t>create</a:t>
            </a:r>
          </a:p>
        </p:txBody>
      </p:sp>
      <p:cxnSp>
        <p:nvCxnSpPr>
          <p:cNvPr id="11" name="Connettore 1 10">
            <a:extLst>
              <a:ext uri="{FF2B5EF4-FFF2-40B4-BE49-F238E27FC236}">
                <a16:creationId xmlns:a16="http://schemas.microsoft.com/office/drawing/2014/main" id="{25A8E596-BEA3-6D42-94BD-51B4D2E14EB4}"/>
              </a:ext>
            </a:extLst>
          </p:cNvPr>
          <p:cNvCxnSpPr>
            <a:cxnSpLocks/>
            <a:stCxn id="4" idx="2"/>
            <a:endCxn id="8" idx="0"/>
          </p:cNvCxnSpPr>
          <p:nvPr/>
        </p:nvCxnSpPr>
        <p:spPr>
          <a:xfrm>
            <a:off x="2230623" y="2186344"/>
            <a:ext cx="0" cy="11071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nettore 1 14">
            <a:extLst>
              <a:ext uri="{FF2B5EF4-FFF2-40B4-BE49-F238E27FC236}">
                <a16:creationId xmlns:a16="http://schemas.microsoft.com/office/drawing/2014/main" id="{57E76F1B-38A3-AB4A-BB92-F67D20B72707}"/>
              </a:ext>
            </a:extLst>
          </p:cNvPr>
          <p:cNvCxnSpPr>
            <a:cxnSpLocks/>
            <a:stCxn id="8" idx="2"/>
            <a:endCxn id="6" idx="0"/>
          </p:cNvCxnSpPr>
          <p:nvPr/>
        </p:nvCxnSpPr>
        <p:spPr>
          <a:xfrm>
            <a:off x="2230623" y="3985681"/>
            <a:ext cx="0" cy="95654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ombo 17">
            <a:extLst>
              <a:ext uri="{FF2B5EF4-FFF2-40B4-BE49-F238E27FC236}">
                <a16:creationId xmlns:a16="http://schemas.microsoft.com/office/drawing/2014/main" id="{16DDB9B7-DC7D-6741-984A-CF221A8E1668}"/>
              </a:ext>
            </a:extLst>
          </p:cNvPr>
          <p:cNvSpPr/>
          <p:nvPr/>
        </p:nvSpPr>
        <p:spPr>
          <a:xfrm>
            <a:off x="4150093" y="3293472"/>
            <a:ext cx="752030" cy="692209"/>
          </a:xfrm>
          <a:prstGeom prst="diamond">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it-IT" b="1" dirty="0">
              <a:ln w="22225">
                <a:solidFill>
                  <a:schemeClr val="accent2"/>
                </a:solidFill>
                <a:prstDash val="solid"/>
              </a:ln>
              <a:solidFill>
                <a:schemeClr val="accent2">
                  <a:lumMod val="40000"/>
                  <a:lumOff val="60000"/>
                </a:schemeClr>
              </a:solidFill>
            </a:endParaRPr>
          </a:p>
        </p:txBody>
      </p:sp>
      <p:sp>
        <p:nvSpPr>
          <p:cNvPr id="19" name="CasellaDiTesto 18">
            <a:extLst>
              <a:ext uri="{FF2B5EF4-FFF2-40B4-BE49-F238E27FC236}">
                <a16:creationId xmlns:a16="http://schemas.microsoft.com/office/drawing/2014/main" id="{458D62B2-D89F-CB44-B6DE-2940B1BDA2F3}"/>
              </a:ext>
            </a:extLst>
          </p:cNvPr>
          <p:cNvSpPr txBox="1"/>
          <p:nvPr/>
        </p:nvSpPr>
        <p:spPr>
          <a:xfrm>
            <a:off x="4966257" y="3454910"/>
            <a:ext cx="1629036" cy="369332"/>
          </a:xfrm>
          <a:prstGeom prst="rect">
            <a:avLst/>
          </a:prstGeom>
          <a:noFill/>
        </p:spPr>
        <p:txBody>
          <a:bodyPr wrap="none" rtlCol="0">
            <a:spAutoFit/>
          </a:bodyPr>
          <a:lstStyle/>
          <a:p>
            <a:r>
              <a:rPr lang="it-IT" dirty="0" err="1"/>
              <a:t>hasBeenInvited</a:t>
            </a:r>
            <a:endParaRPr lang="it-IT" dirty="0"/>
          </a:p>
        </p:txBody>
      </p:sp>
      <p:cxnSp>
        <p:nvCxnSpPr>
          <p:cNvPr id="20" name="Connettore 1 19">
            <a:extLst>
              <a:ext uri="{FF2B5EF4-FFF2-40B4-BE49-F238E27FC236}">
                <a16:creationId xmlns:a16="http://schemas.microsoft.com/office/drawing/2014/main" id="{7B0CE7E8-CC5E-C341-BC38-4DA91FBD94EE}"/>
              </a:ext>
            </a:extLst>
          </p:cNvPr>
          <p:cNvCxnSpPr>
            <a:cxnSpLocks/>
            <a:stCxn id="4" idx="3"/>
          </p:cNvCxnSpPr>
          <p:nvPr/>
        </p:nvCxnSpPr>
        <p:spPr>
          <a:xfrm>
            <a:off x="2769008" y="1938516"/>
            <a:ext cx="17571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07BBE2D6-AD8A-EE42-A3FD-AD8B3436665E}"/>
              </a:ext>
            </a:extLst>
          </p:cNvPr>
          <p:cNvCxnSpPr>
            <a:cxnSpLocks/>
          </p:cNvCxnSpPr>
          <p:nvPr/>
        </p:nvCxnSpPr>
        <p:spPr>
          <a:xfrm>
            <a:off x="4526108" y="1938516"/>
            <a:ext cx="6266" cy="13549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FA98D3E1-B11D-8648-8C6B-272D1DCE7262}"/>
              </a:ext>
            </a:extLst>
          </p:cNvPr>
          <p:cNvCxnSpPr>
            <a:cxnSpLocks/>
            <a:stCxn id="6" idx="3"/>
          </p:cNvCxnSpPr>
          <p:nvPr/>
        </p:nvCxnSpPr>
        <p:spPr>
          <a:xfrm>
            <a:off x="2769008" y="5190056"/>
            <a:ext cx="17836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FC43FDE0-6B88-2842-9AC7-24FACCBFB482}"/>
              </a:ext>
            </a:extLst>
          </p:cNvPr>
          <p:cNvCxnSpPr>
            <a:cxnSpLocks/>
          </p:cNvCxnSpPr>
          <p:nvPr/>
        </p:nvCxnSpPr>
        <p:spPr>
          <a:xfrm>
            <a:off x="4552621" y="3985680"/>
            <a:ext cx="6266" cy="120437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CasellaDiTesto 33">
            <a:extLst>
              <a:ext uri="{FF2B5EF4-FFF2-40B4-BE49-F238E27FC236}">
                <a16:creationId xmlns:a16="http://schemas.microsoft.com/office/drawing/2014/main" id="{0C8B97DB-373A-C643-AEDB-FA954FA81C19}"/>
              </a:ext>
            </a:extLst>
          </p:cNvPr>
          <p:cNvSpPr txBox="1"/>
          <p:nvPr/>
        </p:nvSpPr>
        <p:spPr>
          <a:xfrm>
            <a:off x="2796450" y="1591562"/>
            <a:ext cx="513282" cy="369332"/>
          </a:xfrm>
          <a:prstGeom prst="rect">
            <a:avLst/>
          </a:prstGeom>
          <a:noFill/>
        </p:spPr>
        <p:txBody>
          <a:bodyPr wrap="none" rtlCol="0">
            <a:spAutoFit/>
          </a:bodyPr>
          <a:lstStyle/>
          <a:p>
            <a:r>
              <a:rPr lang="it-IT" dirty="0"/>
              <a:t>0:N</a:t>
            </a:r>
          </a:p>
        </p:txBody>
      </p:sp>
      <p:sp>
        <p:nvSpPr>
          <p:cNvPr id="35" name="CasellaDiTesto 34">
            <a:extLst>
              <a:ext uri="{FF2B5EF4-FFF2-40B4-BE49-F238E27FC236}">
                <a16:creationId xmlns:a16="http://schemas.microsoft.com/office/drawing/2014/main" id="{3835A2BC-A082-9944-B347-7F07F4C51E1F}"/>
              </a:ext>
            </a:extLst>
          </p:cNvPr>
          <p:cNvSpPr txBox="1"/>
          <p:nvPr/>
        </p:nvSpPr>
        <p:spPr>
          <a:xfrm>
            <a:off x="2823646" y="4897106"/>
            <a:ext cx="513282" cy="369332"/>
          </a:xfrm>
          <a:prstGeom prst="rect">
            <a:avLst/>
          </a:prstGeom>
          <a:noFill/>
        </p:spPr>
        <p:txBody>
          <a:bodyPr wrap="none" rtlCol="0">
            <a:spAutoFit/>
          </a:bodyPr>
          <a:lstStyle/>
          <a:p>
            <a:r>
              <a:rPr lang="it-IT" dirty="0"/>
              <a:t>1:N</a:t>
            </a:r>
          </a:p>
        </p:txBody>
      </p:sp>
      <p:sp>
        <p:nvSpPr>
          <p:cNvPr id="36" name="CasellaDiTesto 35">
            <a:extLst>
              <a:ext uri="{FF2B5EF4-FFF2-40B4-BE49-F238E27FC236}">
                <a16:creationId xmlns:a16="http://schemas.microsoft.com/office/drawing/2014/main" id="{20958048-58D8-5C49-B546-550214F2175D}"/>
              </a:ext>
            </a:extLst>
          </p:cNvPr>
          <p:cNvSpPr txBox="1"/>
          <p:nvPr/>
        </p:nvSpPr>
        <p:spPr>
          <a:xfrm>
            <a:off x="2185237" y="3985680"/>
            <a:ext cx="481222" cy="369332"/>
          </a:xfrm>
          <a:prstGeom prst="rect">
            <a:avLst/>
          </a:prstGeom>
          <a:noFill/>
        </p:spPr>
        <p:txBody>
          <a:bodyPr wrap="none" rtlCol="0">
            <a:spAutoFit/>
          </a:bodyPr>
          <a:lstStyle/>
          <a:p>
            <a:r>
              <a:rPr lang="it-IT" dirty="0"/>
              <a:t>1:1</a:t>
            </a:r>
          </a:p>
        </p:txBody>
      </p:sp>
      <p:sp>
        <p:nvSpPr>
          <p:cNvPr id="37" name="CasellaDiTesto 36">
            <a:extLst>
              <a:ext uri="{FF2B5EF4-FFF2-40B4-BE49-F238E27FC236}">
                <a16:creationId xmlns:a16="http://schemas.microsoft.com/office/drawing/2014/main" id="{630DC8B6-63C2-4742-8CC0-137C8A21BAD2}"/>
              </a:ext>
            </a:extLst>
          </p:cNvPr>
          <p:cNvSpPr txBox="1"/>
          <p:nvPr/>
        </p:nvSpPr>
        <p:spPr>
          <a:xfrm>
            <a:off x="2283168" y="2294628"/>
            <a:ext cx="513282" cy="369332"/>
          </a:xfrm>
          <a:prstGeom prst="rect">
            <a:avLst/>
          </a:prstGeom>
          <a:noFill/>
        </p:spPr>
        <p:txBody>
          <a:bodyPr wrap="none" rtlCol="0">
            <a:spAutoFit/>
          </a:bodyPr>
          <a:lstStyle/>
          <a:p>
            <a:r>
              <a:rPr lang="it-IT" dirty="0"/>
              <a:t>1:N</a:t>
            </a:r>
          </a:p>
        </p:txBody>
      </p:sp>
      <p:sp>
        <p:nvSpPr>
          <p:cNvPr id="38" name="CasellaDiTesto 37">
            <a:extLst>
              <a:ext uri="{FF2B5EF4-FFF2-40B4-BE49-F238E27FC236}">
                <a16:creationId xmlns:a16="http://schemas.microsoft.com/office/drawing/2014/main" id="{303BD932-8DA2-B942-A8E2-E45FF616543F}"/>
              </a:ext>
            </a:extLst>
          </p:cNvPr>
          <p:cNvSpPr txBox="1"/>
          <p:nvPr/>
        </p:nvSpPr>
        <p:spPr>
          <a:xfrm>
            <a:off x="5291498" y="5588464"/>
            <a:ext cx="6524186" cy="923330"/>
          </a:xfrm>
          <a:prstGeom prst="rect">
            <a:avLst/>
          </a:prstGeom>
          <a:noFill/>
        </p:spPr>
        <p:txBody>
          <a:bodyPr wrap="square" rtlCol="0">
            <a:spAutoFit/>
          </a:bodyPr>
          <a:lstStyle/>
          <a:p>
            <a:r>
              <a:rPr lang="it-IT" dirty="0"/>
              <a:t>User(</a:t>
            </a:r>
            <a:r>
              <a:rPr lang="it-IT" u="sng" dirty="0"/>
              <a:t>id</a:t>
            </a:r>
            <a:r>
              <a:rPr lang="it-IT" dirty="0"/>
              <a:t>, username, password, </a:t>
            </a:r>
            <a:r>
              <a:rPr lang="it-IT" dirty="0" err="1"/>
              <a:t>salt</a:t>
            </a:r>
            <a:r>
              <a:rPr lang="it-IT" dirty="0"/>
              <a:t>)</a:t>
            </a:r>
          </a:p>
          <a:p>
            <a:r>
              <a:rPr lang="it-IT" dirty="0" err="1"/>
              <a:t>Meetings</a:t>
            </a:r>
            <a:r>
              <a:rPr lang="it-IT" dirty="0"/>
              <a:t>(</a:t>
            </a:r>
            <a:r>
              <a:rPr lang="it-IT" u="sng" dirty="0"/>
              <a:t>id</a:t>
            </a:r>
            <a:r>
              <a:rPr lang="it-IT" dirty="0"/>
              <a:t>, </a:t>
            </a:r>
            <a:r>
              <a:rPr lang="it-IT" u="sng" dirty="0" err="1"/>
              <a:t>creatorid</a:t>
            </a:r>
            <a:r>
              <a:rPr lang="it-IT" dirty="0"/>
              <a:t>, </a:t>
            </a:r>
            <a:r>
              <a:rPr lang="it-IT" dirty="0" err="1"/>
              <a:t>title</a:t>
            </a:r>
            <a:r>
              <a:rPr lang="it-IT" dirty="0"/>
              <a:t>, </a:t>
            </a:r>
            <a:r>
              <a:rPr lang="it-IT" dirty="0" err="1"/>
              <a:t>maxpartecipants</a:t>
            </a:r>
            <a:r>
              <a:rPr lang="it-IT" dirty="0"/>
              <a:t>, </a:t>
            </a:r>
            <a:r>
              <a:rPr lang="it-IT" dirty="0" err="1"/>
              <a:t>timestamp</a:t>
            </a:r>
            <a:r>
              <a:rPr lang="it-IT" dirty="0"/>
              <a:t>, </a:t>
            </a:r>
            <a:r>
              <a:rPr lang="it-IT" dirty="0" err="1"/>
              <a:t>duration</a:t>
            </a:r>
            <a:r>
              <a:rPr lang="it-IT" dirty="0"/>
              <a:t>)</a:t>
            </a:r>
          </a:p>
          <a:p>
            <a:r>
              <a:rPr lang="it-IT" dirty="0" err="1"/>
              <a:t>Invitations</a:t>
            </a:r>
            <a:r>
              <a:rPr lang="it-IT" dirty="0"/>
              <a:t>(</a:t>
            </a:r>
            <a:r>
              <a:rPr lang="it-IT" u="sng" dirty="0" err="1"/>
              <a:t>meetingid</a:t>
            </a:r>
            <a:r>
              <a:rPr lang="it-IT" dirty="0"/>
              <a:t>, </a:t>
            </a:r>
            <a:r>
              <a:rPr lang="it-IT" u="sng" dirty="0" err="1"/>
              <a:t>userid</a:t>
            </a:r>
            <a:r>
              <a:rPr lang="it-IT" dirty="0"/>
              <a:t>)</a:t>
            </a:r>
          </a:p>
        </p:txBody>
      </p:sp>
    </p:spTree>
    <p:extLst>
      <p:ext uri="{BB962C8B-B14F-4D97-AF65-F5344CB8AC3E}">
        <p14:creationId xmlns:p14="http://schemas.microsoft.com/office/powerpoint/2010/main" val="256615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A1CE0-618D-F04A-B328-B45B97D49E03}"/>
              </a:ext>
            </a:extLst>
          </p:cNvPr>
          <p:cNvSpPr>
            <a:spLocks noGrp="1"/>
          </p:cNvSpPr>
          <p:nvPr>
            <p:ph type="title"/>
          </p:nvPr>
        </p:nvSpPr>
        <p:spPr/>
        <p:txBody>
          <a:bodyPr>
            <a:normAutofit fontScale="90000"/>
          </a:bodyPr>
          <a:lstStyle/>
          <a:p>
            <a:r>
              <a:rPr lang="it-IT" dirty="0"/>
              <a:t>Database schema</a:t>
            </a:r>
          </a:p>
        </p:txBody>
      </p:sp>
      <p:sp>
        <p:nvSpPr>
          <p:cNvPr id="4" name="Rettangolo 3">
            <a:extLst>
              <a:ext uri="{FF2B5EF4-FFF2-40B4-BE49-F238E27FC236}">
                <a16:creationId xmlns:a16="http://schemas.microsoft.com/office/drawing/2014/main" id="{F2DC5D7E-3D9B-A44B-85C5-85FA25B6E99E}"/>
              </a:ext>
            </a:extLst>
          </p:cNvPr>
          <p:cNvSpPr/>
          <p:nvPr/>
        </p:nvSpPr>
        <p:spPr>
          <a:xfrm>
            <a:off x="5946648" y="3837842"/>
            <a:ext cx="6096000" cy="2585323"/>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invitations</a:t>
            </a:r>
            <a:r>
              <a:rPr lang="it-IT" dirty="0"/>
              <a:t> (</a:t>
            </a:r>
            <a:br>
              <a:rPr lang="it-IT" dirty="0"/>
            </a:br>
            <a:r>
              <a:rPr lang="it-IT" dirty="0"/>
              <a:t>    </a:t>
            </a:r>
            <a:r>
              <a:rPr lang="it-IT" dirty="0" err="1">
                <a:solidFill>
                  <a:srgbClr val="9876AA"/>
                </a:solidFill>
                <a:effectLst/>
              </a:rPr>
              <a:t>meetingid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userid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solidFill>
                  <a:srgbClr val="CC7832"/>
                </a:solidFill>
                <a:effectLst/>
              </a:rPr>
              <a:t>, </a:t>
            </a:r>
            <a:r>
              <a:rPr lang="it-IT" dirty="0" err="1">
                <a:solidFill>
                  <a:srgbClr val="9876AA"/>
                </a:solidFill>
                <a:effectLst/>
              </a:rPr>
              <a:t>userid</a:t>
            </a:r>
            <a:r>
              <a:rPr lang="it-IT" dirty="0"/>
              <a:t>)</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meetingid</a:t>
            </a:r>
            <a:r>
              <a:rPr lang="it-IT" dirty="0"/>
              <a:t>) </a:t>
            </a:r>
            <a:r>
              <a:rPr lang="it-IT" dirty="0" err="1">
                <a:solidFill>
                  <a:srgbClr val="CC7832"/>
                </a:solidFill>
                <a:effectLst/>
              </a:rPr>
              <a:t>references</a:t>
            </a:r>
            <a:r>
              <a:rPr lang="it-IT" dirty="0">
                <a:solidFill>
                  <a:srgbClr val="CC7832"/>
                </a:solidFill>
                <a:effectLst/>
              </a:rPr>
              <a:t> </a:t>
            </a:r>
            <a:r>
              <a:rPr lang="it-IT" dirty="0" err="1"/>
              <a:t>meetings</a:t>
            </a:r>
            <a:r>
              <a:rPr lang="it-IT" dirty="0"/>
              <a:t> (</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r>
              <a:rPr lang="it-IT" dirty="0">
                <a:solidFill>
                  <a:srgbClr val="CC7832"/>
                </a:solidFill>
                <a:effectLst/>
              </a:rPr>
              <a:t> on delete </a:t>
            </a:r>
            <a:r>
              <a:rPr lang="it-IT" dirty="0" err="1">
                <a:solidFill>
                  <a:srgbClr val="CC7832"/>
                </a:solidFill>
                <a:effectLst/>
              </a:rPr>
              <a:t>cascade</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userid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            </a:t>
            </a:r>
            <a:r>
              <a:rPr lang="it-IT" dirty="0">
                <a:solidFill>
                  <a:srgbClr val="CC7832"/>
                </a:solidFill>
                <a:effectLst/>
              </a:rPr>
              <a:t>on update </a:t>
            </a:r>
            <a:r>
              <a:rPr lang="it-IT" dirty="0" err="1">
                <a:solidFill>
                  <a:srgbClr val="CC7832"/>
                </a:solidFill>
                <a:effectLst/>
              </a:rPr>
              <a:t>cascade</a:t>
            </a:r>
            <a:br>
              <a:rPr lang="it-IT" dirty="0">
                <a:solidFill>
                  <a:srgbClr val="CC7832"/>
                </a:solidFill>
                <a:effectLst/>
              </a:rPr>
            </a:br>
            <a:r>
              <a:rPr lang="it-IT" dirty="0"/>
              <a:t>);</a:t>
            </a:r>
          </a:p>
        </p:txBody>
      </p:sp>
      <p:sp>
        <p:nvSpPr>
          <p:cNvPr id="5" name="Rettangolo 4">
            <a:extLst>
              <a:ext uri="{FF2B5EF4-FFF2-40B4-BE49-F238E27FC236}">
                <a16:creationId xmlns:a16="http://schemas.microsoft.com/office/drawing/2014/main" id="{1D84F017-8BD7-8A4A-AE44-1F93D2CD0973}"/>
              </a:ext>
            </a:extLst>
          </p:cNvPr>
          <p:cNvSpPr/>
          <p:nvPr/>
        </p:nvSpPr>
        <p:spPr>
          <a:xfrm>
            <a:off x="335280" y="1910185"/>
            <a:ext cx="6096000" cy="3139321"/>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t>meetings</a:t>
            </a:r>
            <a:br>
              <a:rPr lang="it-IT" dirty="0"/>
            </a:b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title</a:t>
            </a:r>
            <a:r>
              <a:rPr lang="it-IT" dirty="0">
                <a:solidFill>
                  <a:srgbClr val="9876AA"/>
                </a:solidFill>
                <a:effectLst/>
              </a:rPr>
              <a:t>  </a:t>
            </a:r>
            <a:r>
              <a:rPr lang="it-IT" dirty="0" err="1">
                <a:solidFill>
                  <a:srgbClr val="CC7832"/>
                </a:solidFill>
                <a:effectLst/>
              </a:rPr>
              <a:t>varchar</a:t>
            </a:r>
            <a:r>
              <a:rPr lang="it-IT" dirty="0"/>
              <a:t>(</a:t>
            </a:r>
            <a:r>
              <a:rPr lang="it-IT" dirty="0">
                <a:solidFill>
                  <a:srgbClr val="6897BB"/>
                </a:solidFill>
                <a:effectLst/>
              </a:rPr>
              <a:t>255</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maxparticipants</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timestamp</a:t>
            </a:r>
            <a:r>
              <a:rPr lang="it-IT" dirty="0">
                <a:solidFill>
                  <a:srgbClr val="9876AA"/>
                </a:solidFill>
                <a:effectLst/>
              </a:rPr>
              <a:t>  </a:t>
            </a:r>
            <a:r>
              <a:rPr lang="it-IT" dirty="0" err="1">
                <a:solidFill>
                  <a:srgbClr val="CC7832"/>
                </a:solidFill>
                <a:effectLst/>
              </a:rPr>
              <a:t>datetime</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duration</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creatorid</a:t>
            </a:r>
            <a:r>
              <a:rPr lang="it-IT" dirty="0">
                <a:solidFill>
                  <a:srgbClr val="9876AA"/>
                </a:solidFill>
                <a:effectLst/>
              </a:rPr>
              <a:t>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err="1">
                <a:solidFill>
                  <a:srgbClr val="9876AA"/>
                </a:solidFill>
                <a:effectLst/>
              </a:rPr>
              <a:t>maxparticipants</a:t>
            </a:r>
            <a:r>
              <a:rPr lang="it-IT" dirty="0">
                <a:solidFill>
                  <a:srgbClr val="CC7832"/>
                </a:solidFill>
                <a:effectLst/>
              </a:rPr>
              <a:t>, </a:t>
            </a:r>
            <a:r>
              <a:rPr lang="it-IT" dirty="0" err="1">
                <a:solidFill>
                  <a:srgbClr val="9876AA"/>
                </a:solidFill>
                <a:effectLst/>
              </a:rPr>
              <a:t>creatorid</a:t>
            </a:r>
            <a:r>
              <a:rPr lang="it-IT" dirty="0">
                <a:solidFill>
                  <a:srgbClr val="CC7832"/>
                </a:solidFill>
                <a:effectLst/>
              </a:rPr>
              <a:t>, </a:t>
            </a:r>
            <a:r>
              <a:rPr lang="it-IT" dirty="0" err="1">
                <a:solidFill>
                  <a:srgbClr val="9876AA"/>
                </a:solidFill>
                <a:effectLst/>
              </a:rPr>
              <a:t>duration</a:t>
            </a:r>
            <a:r>
              <a:rPr lang="it-IT" dirty="0">
                <a:solidFill>
                  <a:srgbClr val="CC7832"/>
                </a:solidFill>
                <a:effectLst/>
              </a:rPr>
              <a:t>, </a:t>
            </a:r>
            <a:r>
              <a:rPr lang="it-IT" dirty="0" err="1">
                <a:solidFill>
                  <a:srgbClr val="9876AA"/>
                </a:solidFill>
                <a:effectLst/>
              </a:rPr>
              <a:t>title</a:t>
            </a:r>
            <a:r>
              <a:rPr lang="it-IT" dirty="0"/>
              <a:t>)</a:t>
            </a:r>
            <a:r>
              <a:rPr lang="it-IT" dirty="0">
                <a:solidFill>
                  <a:srgbClr val="CC7832"/>
                </a:solidFill>
                <a:effectLst/>
              </a:rPr>
              <a:t>,</a:t>
            </a:r>
            <a:br>
              <a:rPr lang="it-IT" dirty="0"/>
            </a:br>
            <a:r>
              <a:rPr lang="it-IT" dirty="0"/>
              <a:t>    </a:t>
            </a:r>
            <a:r>
              <a:rPr lang="it-IT" dirty="0" err="1">
                <a:solidFill>
                  <a:srgbClr val="CC7832"/>
                </a:solidFill>
                <a:effectLst/>
              </a:rPr>
              <a:t>foreign</a:t>
            </a:r>
            <a:r>
              <a:rPr lang="it-IT" dirty="0">
                <a:solidFill>
                  <a:srgbClr val="CC7832"/>
                </a:solidFill>
                <a:effectLst/>
              </a:rPr>
              <a:t> </a:t>
            </a:r>
            <a:r>
              <a:rPr lang="it-IT" dirty="0" err="1">
                <a:solidFill>
                  <a:srgbClr val="CC7832"/>
                </a:solidFill>
                <a:effectLst/>
              </a:rPr>
              <a:t>key</a:t>
            </a:r>
            <a:r>
              <a:rPr lang="it-IT" dirty="0">
                <a:solidFill>
                  <a:srgbClr val="CC7832"/>
                </a:solidFill>
                <a:effectLst/>
              </a:rPr>
              <a:t> </a:t>
            </a:r>
            <a:r>
              <a:rPr lang="it-IT" dirty="0"/>
              <a:t>(</a:t>
            </a:r>
            <a:r>
              <a:rPr lang="it-IT" dirty="0" err="1">
                <a:solidFill>
                  <a:srgbClr val="9876AA"/>
                </a:solidFill>
                <a:effectLst/>
              </a:rPr>
              <a:t>creatorid</a:t>
            </a:r>
            <a:r>
              <a:rPr lang="it-IT" dirty="0"/>
              <a:t>) </a:t>
            </a:r>
            <a:r>
              <a:rPr lang="it-IT" dirty="0" err="1">
                <a:solidFill>
                  <a:srgbClr val="CC7832"/>
                </a:solidFill>
                <a:effectLst/>
              </a:rPr>
              <a:t>references</a:t>
            </a:r>
            <a:r>
              <a:rPr lang="it-IT" dirty="0">
                <a:solidFill>
                  <a:srgbClr val="CC7832"/>
                </a:solidFill>
                <a:effectLst/>
              </a:rPr>
              <a:t> </a:t>
            </a:r>
            <a:r>
              <a:rPr lang="it-IT" dirty="0" err="1">
                <a:solidFill>
                  <a:srgbClr val="CC7832"/>
                </a:solidFill>
                <a:effectLst/>
              </a:rPr>
              <a:t>user</a:t>
            </a:r>
            <a:r>
              <a:rPr lang="it-IT" dirty="0">
                <a:solidFill>
                  <a:srgbClr val="CC7832"/>
                </a:solidFill>
                <a:effectLst/>
              </a:rPr>
              <a:t> </a:t>
            </a:r>
            <a:r>
              <a:rPr lang="it-IT" dirty="0"/>
              <a:t>(</a:t>
            </a:r>
            <a:r>
              <a:rPr lang="it-IT" dirty="0">
                <a:solidFill>
                  <a:srgbClr val="9876AA"/>
                </a:solidFill>
                <a:effectLst/>
              </a:rPr>
              <a:t>id</a:t>
            </a:r>
            <a:r>
              <a:rPr lang="it-IT" dirty="0"/>
              <a:t>)</a:t>
            </a:r>
            <a:br>
              <a:rPr lang="it-IT" dirty="0"/>
            </a:br>
            <a:r>
              <a:rPr lang="it-IT" dirty="0"/>
              <a:t>);</a:t>
            </a:r>
          </a:p>
        </p:txBody>
      </p:sp>
      <p:sp>
        <p:nvSpPr>
          <p:cNvPr id="6" name="Rettangolo 5">
            <a:extLst>
              <a:ext uri="{FF2B5EF4-FFF2-40B4-BE49-F238E27FC236}">
                <a16:creationId xmlns:a16="http://schemas.microsoft.com/office/drawing/2014/main" id="{3C740E6D-D321-C144-9BAB-7234CB9938D6}"/>
              </a:ext>
            </a:extLst>
          </p:cNvPr>
          <p:cNvSpPr/>
          <p:nvPr/>
        </p:nvSpPr>
        <p:spPr>
          <a:xfrm>
            <a:off x="5946648" y="1696768"/>
            <a:ext cx="6096000" cy="2031325"/>
          </a:xfrm>
          <a:prstGeom prst="rect">
            <a:avLst/>
          </a:prstGeom>
        </p:spPr>
        <p:txBody>
          <a:bodyPr>
            <a:spAutoFit/>
          </a:bodyPr>
          <a:lstStyle/>
          <a:p>
            <a:r>
              <a:rPr lang="it-IT" dirty="0">
                <a:solidFill>
                  <a:srgbClr val="CC7832"/>
                </a:solidFill>
                <a:effectLst/>
              </a:rPr>
              <a:t>create </a:t>
            </a:r>
            <a:r>
              <a:rPr lang="it-IT" dirty="0" err="1">
                <a:solidFill>
                  <a:srgbClr val="CC7832"/>
                </a:solidFill>
                <a:effectLst/>
              </a:rPr>
              <a:t>table</a:t>
            </a:r>
            <a:r>
              <a:rPr lang="it-IT" dirty="0">
                <a:solidFill>
                  <a:srgbClr val="CC7832"/>
                </a:solidFill>
                <a:effectLst/>
              </a:rPr>
              <a:t> </a:t>
            </a:r>
            <a:r>
              <a:rPr lang="it-IT" dirty="0" err="1">
                <a:solidFill>
                  <a:srgbClr val="CC7832"/>
                </a:solidFill>
                <a:effectLst/>
              </a:rPr>
              <a:t>user</a:t>
            </a:r>
            <a:r>
              <a:rPr lang="it-IT" dirty="0">
                <a:solidFill>
                  <a:srgbClr val="CC7832"/>
                </a:solidFill>
              </a:rPr>
              <a:t> </a:t>
            </a:r>
            <a:r>
              <a:rPr lang="it-IT" dirty="0"/>
              <a:t>(</a:t>
            </a:r>
            <a:br>
              <a:rPr lang="it-IT" dirty="0"/>
            </a:br>
            <a:r>
              <a:rPr lang="it-IT" dirty="0"/>
              <a:t>    </a:t>
            </a:r>
            <a:r>
              <a:rPr lang="it-IT" dirty="0">
                <a:solidFill>
                  <a:srgbClr val="9876AA"/>
                </a:solidFill>
                <a:effectLst/>
              </a:rPr>
              <a:t>id </a:t>
            </a:r>
            <a:r>
              <a:rPr lang="it-IT" dirty="0" err="1">
                <a:solidFill>
                  <a:srgbClr val="CC7832"/>
                </a:solidFill>
                <a:effectLst/>
              </a:rPr>
              <a:t>int</a:t>
            </a:r>
            <a:r>
              <a:rPr lang="it-IT" dirty="0">
                <a:solidFill>
                  <a:srgbClr val="CC7832"/>
                </a:solidFill>
                <a:effectLst/>
              </a:rPr>
              <a:t> </a:t>
            </a:r>
            <a:r>
              <a:rPr lang="it-IT" dirty="0" err="1">
                <a:solidFill>
                  <a:srgbClr val="CC7832"/>
                </a:solidFill>
                <a:effectLst/>
              </a:rPr>
              <a:t>auto_increment</a:t>
            </a:r>
            <a:r>
              <a:rPr lang="it-IT" dirty="0">
                <a:solidFill>
                  <a:srgbClr val="CC7832"/>
                </a:solidFill>
                <a:effectLst/>
              </a:rPr>
              <a:t> </a:t>
            </a:r>
            <a:r>
              <a:rPr lang="it-IT" dirty="0" err="1">
                <a:solidFill>
                  <a:srgbClr val="CC7832"/>
                </a:solidFill>
                <a:effectLst/>
              </a:rPr>
              <a:t>primary</a:t>
            </a:r>
            <a:r>
              <a:rPr lang="it-IT" dirty="0">
                <a:solidFill>
                  <a:srgbClr val="CC7832"/>
                </a:solidFill>
                <a:effectLst/>
              </a:rPr>
              <a:t> </a:t>
            </a:r>
            <a:r>
              <a:rPr lang="it-IT" dirty="0" err="1">
                <a:solidFill>
                  <a:srgbClr val="CC7832"/>
                </a:solidFill>
                <a:effectLst/>
              </a:rPr>
              <a:t>key</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username </a:t>
            </a:r>
            <a:r>
              <a:rPr lang="it-IT" dirty="0" err="1">
                <a:solidFill>
                  <a:srgbClr val="CC7832"/>
                </a:solidFill>
                <a:effectLst/>
              </a:rPr>
              <a:t>varchar</a:t>
            </a:r>
            <a:r>
              <a:rPr lang="it-IT" dirty="0"/>
              <a:t>(</a:t>
            </a:r>
            <a:r>
              <a:rPr lang="it-IT" dirty="0">
                <a:solidFill>
                  <a:srgbClr val="6897BB"/>
                </a:solidFill>
                <a:effectLst/>
              </a:rPr>
              <a:t>100</a:t>
            </a:r>
            <a:r>
              <a:rPr lang="it-IT" dirty="0"/>
              <a:t>) </a:t>
            </a:r>
            <a:r>
              <a:rPr lang="it-IT" dirty="0" err="1">
                <a:solidFill>
                  <a:srgbClr val="CC7832"/>
                </a:solidFill>
                <a:effectLst/>
              </a:rPr>
              <a:t>not</a:t>
            </a:r>
            <a:r>
              <a:rPr lang="it-IT" dirty="0">
                <a:solidFill>
                  <a:srgbClr val="CC7832"/>
                </a:solidFill>
                <a:effectLst/>
              </a:rPr>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a:solidFill>
                  <a:srgbClr val="9876AA"/>
                </a:solidFill>
                <a:effectLst/>
              </a:rPr>
              <a:t>password </a:t>
            </a:r>
            <a:r>
              <a:rPr lang="it-IT" dirty="0" err="1">
                <a:solidFill>
                  <a:srgbClr val="CC7832"/>
                </a:solidFill>
                <a:effectLst/>
              </a:rPr>
              <a:t>varchar</a:t>
            </a:r>
            <a:r>
              <a:rPr lang="it-IT" dirty="0"/>
              <a:t>(</a:t>
            </a:r>
            <a:r>
              <a:rPr lang="it-IT" dirty="0">
                <a:solidFill>
                  <a:srgbClr val="6897BB"/>
                </a:solidFill>
                <a:effectLst/>
              </a:rPr>
              <a:t>400</a:t>
            </a:r>
            <a:r>
              <a:rPr lang="it-IT" dirty="0"/>
              <a:t>) </a:t>
            </a:r>
            <a:r>
              <a:rPr lang="it-IT" dirty="0" err="1">
                <a:solidFill>
                  <a:srgbClr val="CC7832"/>
                </a:solidFill>
                <a:effectLst/>
              </a:rPr>
              <a:t>null</a:t>
            </a:r>
            <a:r>
              <a:rPr lang="it-IT" dirty="0">
                <a:solidFill>
                  <a:srgbClr val="CC7832"/>
                </a:solidFill>
                <a:effectLst/>
              </a:rPr>
              <a:t>,</a:t>
            </a:r>
            <a:br>
              <a:rPr lang="it-IT" dirty="0">
                <a:solidFill>
                  <a:srgbClr val="CC7832"/>
                </a:solidFill>
                <a:effectLst/>
              </a:rPr>
            </a:br>
            <a:r>
              <a:rPr lang="it-IT" dirty="0">
                <a:solidFill>
                  <a:srgbClr val="CC7832"/>
                </a:solidFill>
                <a:effectLst/>
              </a:rPr>
              <a:t>    </a:t>
            </a:r>
            <a:r>
              <a:rPr lang="it-IT" dirty="0" err="1">
                <a:solidFill>
                  <a:srgbClr val="9876AA"/>
                </a:solidFill>
                <a:effectLst/>
              </a:rPr>
              <a:t>salt</a:t>
            </a:r>
            <a:r>
              <a:rPr lang="it-IT" dirty="0">
                <a:solidFill>
                  <a:srgbClr val="9876AA"/>
                </a:solidFill>
                <a:effectLst/>
              </a:rPr>
              <a:t>  </a:t>
            </a:r>
            <a:r>
              <a:rPr lang="it-IT" dirty="0" err="1">
                <a:solidFill>
                  <a:srgbClr val="CC7832"/>
                </a:solidFill>
                <a:effectLst/>
              </a:rPr>
              <a:t>char</a:t>
            </a:r>
            <a:r>
              <a:rPr lang="it-IT" dirty="0"/>
              <a:t>(</a:t>
            </a:r>
            <a:r>
              <a:rPr lang="it-IT" dirty="0">
                <a:solidFill>
                  <a:srgbClr val="6897BB"/>
                </a:solidFill>
                <a:effectLst/>
              </a:rPr>
              <a:t>100</a:t>
            </a:r>
            <a:r>
              <a:rPr lang="it-IT" dirty="0"/>
              <a:t>) </a:t>
            </a:r>
            <a:r>
              <a:rPr lang="it-IT" dirty="0" err="1">
                <a:solidFill>
                  <a:srgbClr val="CC7832"/>
                </a:solidFill>
                <a:effectLst/>
              </a:rPr>
              <a:t>null</a:t>
            </a:r>
            <a:r>
              <a:rPr lang="it-IT" dirty="0">
                <a:solidFill>
                  <a:srgbClr val="CC7832"/>
                </a:solidFill>
                <a:effectLst/>
              </a:rPr>
              <a:t>,</a:t>
            </a:r>
            <a:br>
              <a:rPr lang="it-IT" dirty="0"/>
            </a:br>
            <a:r>
              <a:rPr lang="it-IT" dirty="0"/>
              <a:t>    </a:t>
            </a:r>
            <a:r>
              <a:rPr lang="it-IT" dirty="0" err="1">
                <a:solidFill>
                  <a:srgbClr val="CC7832"/>
                </a:solidFill>
                <a:effectLst/>
              </a:rPr>
              <a:t>unique</a:t>
            </a:r>
            <a:r>
              <a:rPr lang="it-IT" dirty="0">
                <a:solidFill>
                  <a:srgbClr val="CC7832"/>
                </a:solidFill>
                <a:effectLst/>
              </a:rPr>
              <a:t> </a:t>
            </a:r>
            <a:r>
              <a:rPr lang="it-IT" dirty="0"/>
              <a:t>(</a:t>
            </a:r>
            <a:r>
              <a:rPr lang="it-IT" dirty="0">
                <a:solidFill>
                  <a:srgbClr val="9876AA"/>
                </a:solidFill>
                <a:effectLst/>
              </a:rPr>
              <a:t>username</a:t>
            </a:r>
            <a:r>
              <a:rPr lang="it-IT" dirty="0"/>
              <a:t>)</a:t>
            </a:r>
            <a:br>
              <a:rPr lang="it-IT" dirty="0"/>
            </a:br>
            <a:r>
              <a:rPr lang="it-IT" dirty="0"/>
              <a:t>)</a:t>
            </a:r>
          </a:p>
        </p:txBody>
      </p:sp>
    </p:spTree>
    <p:extLst>
      <p:ext uri="{BB962C8B-B14F-4D97-AF65-F5344CB8AC3E}">
        <p14:creationId xmlns:p14="http://schemas.microsoft.com/office/powerpoint/2010/main" val="7607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C3FE5C-4A9A-4741-B064-B09038660308}"/>
              </a:ext>
            </a:extLst>
          </p:cNvPr>
          <p:cNvSpPr>
            <a:spLocks noGrp="1"/>
          </p:cNvSpPr>
          <p:nvPr>
            <p:ph type="title"/>
          </p:nvPr>
        </p:nvSpPr>
        <p:spPr/>
        <p:txBody>
          <a:bodyPr>
            <a:normAutofit fontScale="90000"/>
          </a:bodyPr>
          <a:lstStyle/>
          <a:p>
            <a:r>
              <a:rPr lang="it-IT" dirty="0"/>
              <a:t>Analisi dei requisiti</a:t>
            </a:r>
          </a:p>
        </p:txBody>
      </p:sp>
      <p:sp>
        <p:nvSpPr>
          <p:cNvPr id="3" name="Segnaposto contenuto 2">
            <a:extLst>
              <a:ext uri="{FF2B5EF4-FFF2-40B4-BE49-F238E27FC236}">
                <a16:creationId xmlns:a16="http://schemas.microsoft.com/office/drawing/2014/main" id="{0F670F91-6A45-4F4F-95C3-DDBA7EA974BC}"/>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Una riunione ha un titolo, una data, un’ora, una durata e un numero massimo di partecipanti. L’utente fa il </a:t>
            </a:r>
            <a:r>
              <a:rPr lang="it-IT" dirty="0">
                <a:solidFill>
                  <a:schemeClr val="accent1"/>
                </a:solidFill>
              </a:rPr>
              <a:t>login</a:t>
            </a:r>
            <a:r>
              <a:rPr lang="it-IT" dirty="0"/>
              <a:t> e, se autenticato, accede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t> per </a:t>
            </a:r>
            <a:r>
              <a:rPr lang="it-IT" dirty="0">
                <a:solidFill>
                  <a:srgbClr val="7030A0"/>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solidFill>
                  <a:srgbClr val="0070C0"/>
                </a:solidFill>
              </a:rPr>
              <a:t> </a:t>
            </a:r>
            <a:r>
              <a:rPr lang="it-IT" dirty="0"/>
              <a:t>con il bottone INVIA, </a:t>
            </a:r>
            <a:r>
              <a:rPr lang="it-IT" dirty="0">
                <a:solidFill>
                  <a:srgbClr val="0070C0"/>
                </a:solidFill>
              </a:rPr>
              <a:t>appare</a:t>
            </a:r>
            <a:r>
              <a:rPr lang="it-IT" dirty="0"/>
              <a:t> una </a:t>
            </a:r>
            <a:r>
              <a:rPr lang="it-IT" dirty="0">
                <a:solidFill>
                  <a:srgbClr val="00B050"/>
                </a:solidFill>
              </a:rPr>
              <a:t>pagina modale ANAGRAFICA </a:t>
            </a:r>
            <a:r>
              <a:rPr lang="it-IT" dirty="0"/>
              <a:t>con </a:t>
            </a:r>
            <a:r>
              <a:rPr lang="it-IT" dirty="0">
                <a:solidFill>
                  <a:srgbClr val="00B050"/>
                </a:solidFill>
              </a:rPr>
              <a:t>l’elenco degli utenti registrati</a:t>
            </a:r>
            <a:r>
              <a:rPr lang="it-IT" dirty="0"/>
              <a:t>. L’utente può </a:t>
            </a:r>
            <a:r>
              <a:rPr lang="it-IT" dirty="0">
                <a:solidFill>
                  <a:srgbClr val="7030A0"/>
                </a:solidFill>
              </a:rPr>
              <a:t>scegliere uno o più partecipanti </a:t>
            </a:r>
            <a:r>
              <a:rPr lang="it-IT" dirty="0"/>
              <a:t>dall’elenco e </a:t>
            </a:r>
            <a:r>
              <a:rPr lang="it-IT" dirty="0">
                <a:solidFill>
                  <a:srgbClr val="0070C0"/>
                </a:solidFill>
              </a:rPr>
              <a:t>premere il bottone INVITA </a:t>
            </a:r>
            <a:r>
              <a:rPr lang="it-IT" dirty="0"/>
              <a:t>per </a:t>
            </a:r>
            <a:r>
              <a:rPr lang="it-IT" dirty="0">
                <a:solidFill>
                  <a:srgbClr val="7030A0"/>
                </a:solidFill>
              </a:rPr>
              <a:t>invitarli alla riunione</a:t>
            </a:r>
            <a:r>
              <a:rPr lang="it-IT" dirty="0"/>
              <a:t>. Se il numero d’invitati è superiore al massimo ammissibile di X unità, Viene </a:t>
            </a:r>
            <a:r>
              <a:rPr lang="it-IT" dirty="0">
                <a:solidFill>
                  <a:srgbClr val="0070C0"/>
                </a:solidFill>
              </a:rPr>
              <a:t>visualizzato</a:t>
            </a:r>
            <a:r>
              <a:rPr lang="it-IT" dirty="0"/>
              <a:t> il </a:t>
            </a:r>
            <a:r>
              <a:rPr lang="it-IT" dirty="0">
                <a:solidFill>
                  <a:srgbClr val="00B050"/>
                </a:solidFill>
              </a:rPr>
              <a:t>messaggio di errore </a:t>
            </a:r>
            <a:r>
              <a:rPr lang="it-IT" dirty="0"/>
              <a:t>“Troppi utenti selezionati, eliminane almeno X”. Rimangono evidenziati nell’elenco gli utenti scelti in precedenza come preselezionati, in modo che l’utente possa </a:t>
            </a:r>
            <a:r>
              <a:rPr lang="it-IT" dirty="0">
                <a:solidFill>
                  <a:srgbClr val="7030A0"/>
                </a:solidFill>
              </a:rPr>
              <a:t>deselezionarne</a:t>
            </a:r>
            <a:r>
              <a:rPr lang="it-IT" dirty="0"/>
              <a:t> alcuni. Se alla pressione del </a:t>
            </a:r>
            <a:r>
              <a:rPr lang="it-IT" dirty="0">
                <a:solidFill>
                  <a:srgbClr val="0070C0"/>
                </a:solidFill>
              </a:rPr>
              <a:t>bottone INVITA </a:t>
            </a:r>
            <a:r>
              <a:rPr lang="it-IT" dirty="0"/>
              <a:t>il numero d’invitati è inferiore al massimo ammissibile, </a:t>
            </a:r>
            <a:r>
              <a:rPr lang="it-IT" dirty="0">
                <a:solidFill>
                  <a:srgbClr val="0070C0"/>
                </a:solidFill>
              </a:rPr>
              <a:t>la riunione è memorizzata </a:t>
            </a:r>
            <a:r>
              <a:rPr lang="it-IT" dirty="0"/>
              <a:t>nella base di dati e associata agli utenti invitati. Al terzo tentativo scorretto di assegnare troppi invitati a una riunione appare un </a:t>
            </a:r>
            <a:r>
              <a:rPr lang="it-IT" dirty="0">
                <a:solidFill>
                  <a:srgbClr val="00B050"/>
                </a:solidFill>
              </a:rPr>
              <a:t>messaggio di CANCELLAZIONE </a:t>
            </a:r>
            <a:r>
              <a:rPr lang="it-IT" dirty="0"/>
              <a:t>con un messaggio “Tre tentativi di definire una riunione con troppi partecipanti, la riunione non sarà creata”. In questo caso la riunione NON è memorizzata nella base di dati. L’applicazione non deve registrare nella base di dati riunioni con numero eccessivo di partecipanti. </a:t>
            </a:r>
          </a:p>
          <a:p>
            <a:pPr marL="0" indent="0" algn="just">
              <a:buNone/>
            </a:pPr>
            <a:r>
              <a:rPr lang="it-IT" dirty="0"/>
              <a:t>Si crei l’applicazione con architettura </a:t>
            </a:r>
            <a:r>
              <a:rPr lang="it-IT" dirty="0" err="1"/>
              <a:t>client-server</a:t>
            </a:r>
            <a:r>
              <a:rPr lang="it-IT" dirty="0"/>
              <a:t> in un’unica pagina aggiornando gli elementi necessari mediante richieste asincrone al server. Si crei la </a:t>
            </a:r>
            <a:r>
              <a:rPr lang="it-IT" dirty="0">
                <a:solidFill>
                  <a:srgbClr val="FF0000"/>
                </a:solidFill>
              </a:rPr>
              <a:t>pagina di login</a:t>
            </a:r>
            <a:r>
              <a:rPr lang="it-IT" dirty="0"/>
              <a:t> e di </a:t>
            </a:r>
            <a:r>
              <a:rPr lang="it-IT" dirty="0">
                <a:solidFill>
                  <a:srgbClr val="FF0000"/>
                </a:solidFill>
              </a:rPr>
              <a:t>registrazione</a:t>
            </a:r>
            <a:r>
              <a:rPr lang="it-IT" dirty="0"/>
              <a:t>, si </a:t>
            </a:r>
            <a:r>
              <a:rPr lang="it-IT" dirty="0">
                <a:solidFill>
                  <a:srgbClr val="0070C0"/>
                </a:solidFill>
              </a:rPr>
              <a:t>verifichi la validità </a:t>
            </a:r>
            <a:r>
              <a:rPr lang="it-IT" dirty="0"/>
              <a:t>dell’indirizzo mail e l’uguaglianza tra il campo password e ripeti password anche lato client.</a:t>
            </a:r>
          </a:p>
          <a:p>
            <a:pPr marL="0" indent="0" algn="just">
              <a:buNone/>
            </a:pPr>
            <a:r>
              <a:rPr lang="it-IT" dirty="0"/>
              <a:t>Si memorizzi a lato client lo stato di </a:t>
            </a:r>
            <a:r>
              <a:rPr lang="it-IT" dirty="0">
                <a:solidFill>
                  <a:srgbClr val="0070C0"/>
                </a:solidFill>
              </a:rPr>
              <a:t>interazione</a:t>
            </a:r>
            <a:r>
              <a:rPr lang="it-IT" dirty="0"/>
              <a:t> (numero di tentativi) e si effettuino i controlli necessari.</a:t>
            </a:r>
          </a:p>
        </p:txBody>
      </p:sp>
      <p:sp>
        <p:nvSpPr>
          <p:cNvPr id="4" name="CasellaDiTesto 3">
            <a:extLst>
              <a:ext uri="{FF2B5EF4-FFF2-40B4-BE49-F238E27FC236}">
                <a16:creationId xmlns:a16="http://schemas.microsoft.com/office/drawing/2014/main" id="{5BDBBB05-6002-B441-AD7A-6DE550591C35}"/>
              </a:ext>
            </a:extLst>
          </p:cNvPr>
          <p:cNvSpPr txBox="1"/>
          <p:nvPr/>
        </p:nvSpPr>
        <p:spPr>
          <a:xfrm>
            <a:off x="838200" y="6176963"/>
            <a:ext cx="4831080" cy="369332"/>
          </a:xfrm>
          <a:prstGeom prst="rect">
            <a:avLst/>
          </a:prstGeom>
          <a:noFill/>
        </p:spPr>
        <p:txBody>
          <a:bodyPr wrap="square" rtlCol="0">
            <a:spAutoFit/>
          </a:bodyPr>
          <a:lstStyle/>
          <a:p>
            <a:r>
              <a:rPr lang="it-IT" dirty="0" err="1">
                <a:solidFill>
                  <a:srgbClr val="FF0000"/>
                </a:solidFill>
              </a:rPr>
              <a:t>Pages</a:t>
            </a:r>
            <a:r>
              <a:rPr lang="it-IT" dirty="0">
                <a:solidFill>
                  <a:srgbClr val="FF0000"/>
                </a:solidFill>
              </a:rPr>
              <a:t> (</a:t>
            </a:r>
            <a:r>
              <a:rPr lang="it-IT" dirty="0" err="1">
                <a:solidFill>
                  <a:srgbClr val="FF0000"/>
                </a:solidFill>
              </a:rPr>
              <a:t>view</a:t>
            </a:r>
            <a:r>
              <a:rPr lang="it-IT" dirty="0">
                <a:solidFill>
                  <a:srgbClr val="FF0000"/>
                </a:solidFill>
              </a:rPr>
              <a:t>)</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err="1">
                <a:solidFill>
                  <a:srgbClr val="0070C0"/>
                </a:solidFill>
              </a:rPr>
              <a:t>events</a:t>
            </a:r>
            <a:r>
              <a:rPr lang="it-IT" dirty="0"/>
              <a:t>,</a:t>
            </a:r>
            <a:r>
              <a:rPr lang="it-IT" dirty="0">
                <a:solidFill>
                  <a:srgbClr val="0070C0"/>
                </a:solidFill>
              </a:rPr>
              <a:t> </a:t>
            </a:r>
            <a:r>
              <a:rPr lang="it-IT" dirty="0" err="1">
                <a:solidFill>
                  <a:srgbClr val="7030A0"/>
                </a:solidFill>
              </a:rPr>
              <a:t>actions</a:t>
            </a:r>
            <a:endParaRPr lang="it-IT" dirty="0">
              <a:solidFill>
                <a:srgbClr val="7030A0"/>
              </a:solidFill>
            </a:endParaRPr>
          </a:p>
        </p:txBody>
      </p:sp>
    </p:spTree>
    <p:extLst>
      <p:ext uri="{BB962C8B-B14F-4D97-AF65-F5344CB8AC3E}">
        <p14:creationId xmlns:p14="http://schemas.microsoft.com/office/powerpoint/2010/main" val="26981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578A8D-76F8-584F-A010-8BF520464CC2}"/>
              </a:ext>
            </a:extLst>
          </p:cNvPr>
          <p:cNvSpPr>
            <a:spLocks noGrp="1"/>
          </p:cNvSpPr>
          <p:nvPr>
            <p:ph type="title"/>
          </p:nvPr>
        </p:nvSpPr>
        <p:spPr/>
        <p:txBody>
          <a:bodyPr>
            <a:normAutofit fontScale="90000"/>
          </a:bodyPr>
          <a:lstStyle/>
          <a:p>
            <a:r>
              <a:rPr lang="it-IT" dirty="0"/>
              <a:t>Completamento specifiche</a:t>
            </a:r>
          </a:p>
        </p:txBody>
      </p:sp>
      <p:sp>
        <p:nvSpPr>
          <p:cNvPr id="3" name="Segnaposto contenuto 2">
            <a:extLst>
              <a:ext uri="{FF2B5EF4-FFF2-40B4-BE49-F238E27FC236}">
                <a16:creationId xmlns:a16="http://schemas.microsoft.com/office/drawing/2014/main" id="{A6A446CD-8B86-274A-9C3E-765AD148AAE7}"/>
              </a:ext>
            </a:extLst>
          </p:cNvPr>
          <p:cNvSpPr>
            <a:spLocks noGrp="1"/>
          </p:cNvSpPr>
          <p:nvPr>
            <p:ph idx="1"/>
          </p:nvPr>
        </p:nvSpPr>
        <p:spPr/>
        <p:txBody>
          <a:bodyPr/>
          <a:lstStyle/>
          <a:p>
            <a:r>
              <a:rPr lang="it-IT" dirty="0"/>
              <a:t>La </a:t>
            </a:r>
            <a:r>
              <a:rPr lang="it-IT" dirty="0">
                <a:solidFill>
                  <a:srgbClr val="FF0000"/>
                </a:solidFill>
              </a:rPr>
              <a:t>pagina di </a:t>
            </a:r>
            <a:r>
              <a:rPr lang="it-IT" dirty="0" err="1">
                <a:solidFill>
                  <a:srgbClr val="FF0000"/>
                </a:solidFill>
              </a:rPr>
              <a:t>dafault</a:t>
            </a:r>
            <a:r>
              <a:rPr lang="it-IT" dirty="0">
                <a:solidFill>
                  <a:srgbClr val="FF0000"/>
                </a:solidFill>
              </a:rPr>
              <a:t> </a:t>
            </a:r>
            <a:r>
              <a:rPr lang="it-IT" dirty="0"/>
              <a:t>contiene la </a:t>
            </a:r>
            <a:r>
              <a:rPr lang="it-IT" dirty="0" err="1">
                <a:solidFill>
                  <a:srgbClr val="00B050"/>
                </a:solidFill>
              </a:rPr>
              <a:t>form</a:t>
            </a:r>
            <a:r>
              <a:rPr lang="it-IT" dirty="0">
                <a:solidFill>
                  <a:srgbClr val="00B050"/>
                </a:solidFill>
              </a:rPr>
              <a:t> di login</a:t>
            </a:r>
          </a:p>
          <a:p>
            <a:r>
              <a:rPr lang="it-IT" dirty="0"/>
              <a:t>Login e registrazione sono due pagine separate</a:t>
            </a:r>
          </a:p>
          <a:p>
            <a:r>
              <a:rPr lang="it-IT" dirty="0"/>
              <a:t>Tutti i dati per creare una riunione sono obbligatori</a:t>
            </a:r>
          </a:p>
          <a:p>
            <a:r>
              <a:rPr lang="it-IT" dirty="0"/>
              <a:t>Non è possibile creare una riunione con data e ora antecedenti</a:t>
            </a:r>
          </a:p>
          <a:p>
            <a:r>
              <a:rPr lang="it-IT" dirty="0"/>
              <a:t>Il creatore di una riunione è considerato un partecipante</a:t>
            </a:r>
          </a:p>
          <a:p>
            <a:r>
              <a:rPr lang="it-IT" dirty="0"/>
              <a:t>Il messaggio di cancellazione è visualizzato in finestra modale</a:t>
            </a:r>
          </a:p>
          <a:p>
            <a:r>
              <a:rPr lang="it-IT" dirty="0"/>
              <a:t>A seguito della creazione di una riunione, è visualizzata nell’elenco ’Mie riunioni’</a:t>
            </a:r>
          </a:p>
          <a:p>
            <a:endParaRPr lang="it-IT" dirty="0"/>
          </a:p>
        </p:txBody>
      </p:sp>
    </p:spTree>
    <p:extLst>
      <p:ext uri="{BB962C8B-B14F-4D97-AF65-F5344CB8AC3E}">
        <p14:creationId xmlns:p14="http://schemas.microsoft.com/office/powerpoint/2010/main" val="224776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(1)</a:t>
            </a:r>
          </a:p>
        </p:txBody>
      </p:sp>
      <p:sp>
        <p:nvSpPr>
          <p:cNvPr id="4" name="Rettangolo 3">
            <a:extLst>
              <a:ext uri="{FF2B5EF4-FFF2-40B4-BE49-F238E27FC236}">
                <a16:creationId xmlns:a16="http://schemas.microsoft.com/office/drawing/2014/main" id="{A7DF5A0C-099F-9B46-84D1-F3C7D5A7E1D9}"/>
              </a:ext>
            </a:extLst>
          </p:cNvPr>
          <p:cNvSpPr/>
          <p:nvPr/>
        </p:nvSpPr>
        <p:spPr>
          <a:xfrm>
            <a:off x="2420112" y="2253519"/>
            <a:ext cx="3157728" cy="310486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420112" y="2327624"/>
            <a:ext cx="1326325" cy="369332"/>
          </a:xfrm>
          <a:prstGeom prst="rect">
            <a:avLst/>
          </a:prstGeom>
          <a:noFill/>
        </p:spPr>
        <p:txBody>
          <a:bodyPr wrap="none" rtlCol="0">
            <a:spAutoFit/>
          </a:bodyPr>
          <a:lstStyle/>
          <a:p>
            <a:r>
              <a:rPr lang="it-IT" dirty="0"/>
              <a:t>LOGIN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2587752" y="2793492"/>
            <a:ext cx="2029968" cy="1261872"/>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Login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p:txBody>
      </p:sp>
      <p:sp>
        <p:nvSpPr>
          <p:cNvPr id="7" name="Ovale 6">
            <a:extLst>
              <a:ext uri="{FF2B5EF4-FFF2-40B4-BE49-F238E27FC236}">
                <a16:creationId xmlns:a16="http://schemas.microsoft.com/office/drawing/2014/main" id="{FE308591-5386-9240-B683-FC0AD854E303}"/>
              </a:ext>
            </a:extLst>
          </p:cNvPr>
          <p:cNvSpPr/>
          <p:nvPr/>
        </p:nvSpPr>
        <p:spPr>
          <a:xfrm>
            <a:off x="4475988" y="2990088"/>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291072" y="2923556"/>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Login</a:t>
            </a:r>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4759452" y="3136392"/>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4699929" y="2825020"/>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5724144" y="2082356"/>
            <a:ext cx="1705916" cy="369332"/>
          </a:xfrm>
          <a:prstGeom prst="rect">
            <a:avLst/>
          </a:prstGeom>
          <a:noFill/>
        </p:spPr>
        <p:txBody>
          <a:bodyPr wrap="none" rtlCol="0">
            <a:spAutoFit/>
          </a:bodyPr>
          <a:lstStyle/>
          <a:p>
            <a:r>
              <a:rPr lang="it-IT" dirty="0"/>
              <a:t>email, password</a:t>
            </a:r>
          </a:p>
        </p:txBody>
      </p:sp>
      <p:cxnSp>
        <p:nvCxnSpPr>
          <p:cNvPr id="15" name="Connettore 1 14">
            <a:extLst>
              <a:ext uri="{FF2B5EF4-FFF2-40B4-BE49-F238E27FC236}">
                <a16:creationId xmlns:a16="http://schemas.microsoft.com/office/drawing/2014/main" id="{7BBA708B-68CF-8F42-84A5-AB2B93BB64E9}"/>
              </a:ext>
            </a:extLst>
          </p:cNvPr>
          <p:cNvCxnSpPr>
            <a:stCxn id="13" idx="2"/>
          </p:cNvCxnSpPr>
          <p:nvPr/>
        </p:nvCxnSpPr>
        <p:spPr>
          <a:xfrm flipH="1">
            <a:off x="5852160" y="2451688"/>
            <a:ext cx="724942"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6400800" y="3517916"/>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F6D2814-6011-DF4B-B036-3FB70A4E8871}"/>
              </a:ext>
            </a:extLst>
          </p:cNvPr>
          <p:cNvSpPr/>
          <p:nvPr/>
        </p:nvSpPr>
        <p:spPr>
          <a:xfrm>
            <a:off x="7795260" y="2992184"/>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988D67BB-E52D-D949-9FEB-F14AF68B23CC}"/>
              </a:ext>
            </a:extLst>
          </p:cNvPr>
          <p:cNvCxnSpPr>
            <a:cxnSpLocks/>
          </p:cNvCxnSpPr>
          <p:nvPr/>
        </p:nvCxnSpPr>
        <p:spPr>
          <a:xfrm>
            <a:off x="7936992" y="3136392"/>
            <a:ext cx="1179576"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F6C6811E-5568-5B4B-A9CF-BBA8B506976C}"/>
              </a:ext>
            </a:extLst>
          </p:cNvPr>
          <p:cNvCxnSpPr>
            <a:cxnSpLocks/>
          </p:cNvCxnSpPr>
          <p:nvPr/>
        </p:nvCxnSpPr>
        <p:spPr>
          <a:xfrm>
            <a:off x="9116568" y="3136392"/>
            <a:ext cx="0" cy="9189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E3B4BDDC-81F2-FA4E-B689-AFB571FC391C}"/>
              </a:ext>
            </a:extLst>
          </p:cNvPr>
          <p:cNvSpPr/>
          <p:nvPr/>
        </p:nvSpPr>
        <p:spPr>
          <a:xfrm>
            <a:off x="8196075" y="4055364"/>
            <a:ext cx="1840986" cy="137063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3" name="CasellaDiTesto 22">
            <a:extLst>
              <a:ext uri="{FF2B5EF4-FFF2-40B4-BE49-F238E27FC236}">
                <a16:creationId xmlns:a16="http://schemas.microsoft.com/office/drawing/2014/main" id="{73871817-DF10-ED44-B1CC-5AC969830E0D}"/>
              </a:ext>
            </a:extLst>
          </p:cNvPr>
          <p:cNvSpPr txBox="1"/>
          <p:nvPr/>
        </p:nvSpPr>
        <p:spPr>
          <a:xfrm>
            <a:off x="8196075" y="4181888"/>
            <a:ext cx="1271015" cy="369332"/>
          </a:xfrm>
          <a:prstGeom prst="rect">
            <a:avLst/>
          </a:prstGeom>
          <a:noFill/>
        </p:spPr>
        <p:txBody>
          <a:bodyPr wrap="square" rtlCol="0">
            <a:spAutoFit/>
          </a:bodyPr>
          <a:lstStyle/>
          <a:p>
            <a:r>
              <a:rPr lang="it-IT" dirty="0"/>
              <a:t>HOME</a:t>
            </a:r>
          </a:p>
        </p:txBody>
      </p:sp>
      <p:sp>
        <p:nvSpPr>
          <p:cNvPr id="24" name="CasellaDiTesto 23">
            <a:extLst>
              <a:ext uri="{FF2B5EF4-FFF2-40B4-BE49-F238E27FC236}">
                <a16:creationId xmlns:a16="http://schemas.microsoft.com/office/drawing/2014/main" id="{96B76ABA-77B0-D14B-8800-0FE49D126322}"/>
              </a:ext>
            </a:extLst>
          </p:cNvPr>
          <p:cNvSpPr txBox="1"/>
          <p:nvPr/>
        </p:nvSpPr>
        <p:spPr>
          <a:xfrm>
            <a:off x="9116568" y="3686033"/>
            <a:ext cx="1049070" cy="369332"/>
          </a:xfrm>
          <a:prstGeom prst="rect">
            <a:avLst/>
          </a:prstGeom>
          <a:noFill/>
        </p:spPr>
        <p:txBody>
          <a:bodyPr wrap="none" rtlCol="0">
            <a:spAutoFit/>
          </a:bodyPr>
          <a:lstStyle/>
          <a:p>
            <a:r>
              <a:rPr lang="it-IT" dirty="0" err="1"/>
              <a:t>meetings</a:t>
            </a:r>
            <a:endParaRPr lang="it-IT" dirty="0"/>
          </a:p>
        </p:txBody>
      </p:sp>
      <p:sp>
        <p:nvSpPr>
          <p:cNvPr id="25" name="CasellaDiTesto 24">
            <a:extLst>
              <a:ext uri="{FF2B5EF4-FFF2-40B4-BE49-F238E27FC236}">
                <a16:creationId xmlns:a16="http://schemas.microsoft.com/office/drawing/2014/main" id="{758C23A7-4CDB-2741-85E2-B0CDA903A01A}"/>
              </a:ext>
            </a:extLst>
          </p:cNvPr>
          <p:cNvSpPr txBox="1"/>
          <p:nvPr/>
        </p:nvSpPr>
        <p:spPr>
          <a:xfrm>
            <a:off x="7849207" y="3251529"/>
            <a:ext cx="1125629" cy="276999"/>
          </a:xfrm>
          <a:prstGeom prst="rect">
            <a:avLst/>
          </a:prstGeom>
          <a:noFill/>
        </p:spPr>
        <p:txBody>
          <a:bodyPr wrap="none" rtlCol="0">
            <a:spAutoFit/>
          </a:bodyPr>
          <a:lstStyle/>
          <a:p>
            <a:r>
              <a:rPr lang="it-IT" sz="1200" dirty="0"/>
              <a:t>User -&gt; session</a:t>
            </a:r>
          </a:p>
        </p:txBody>
      </p:sp>
      <p:cxnSp>
        <p:nvCxnSpPr>
          <p:cNvPr id="26" name="Connettore 2 25">
            <a:extLst>
              <a:ext uri="{FF2B5EF4-FFF2-40B4-BE49-F238E27FC236}">
                <a16:creationId xmlns:a16="http://schemas.microsoft.com/office/drawing/2014/main" id="{B5FA4CA0-BA2F-D148-A5BA-667975E42E84}"/>
              </a:ext>
            </a:extLst>
          </p:cNvPr>
          <p:cNvCxnSpPr>
            <a:cxnSpLocks/>
          </p:cNvCxnSpPr>
          <p:nvPr/>
        </p:nvCxnSpPr>
        <p:spPr>
          <a:xfrm flipH="1">
            <a:off x="6542532" y="3774424"/>
            <a:ext cx="2566" cy="227576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H="1" flipV="1">
            <a:off x="3743871" y="5358382"/>
            <a:ext cx="2565" cy="7143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3746437" y="6072734"/>
            <a:ext cx="2796095"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3910428" y="5680852"/>
            <a:ext cx="2468112" cy="369332"/>
          </a:xfrm>
          <a:prstGeom prst="rect">
            <a:avLst/>
          </a:prstGeom>
          <a:noFill/>
        </p:spPr>
        <p:txBody>
          <a:bodyPr wrap="none" rtlCol="0">
            <a:spAutoFit/>
          </a:bodyPr>
          <a:lstStyle/>
          <a:p>
            <a:r>
              <a:rPr lang="it-IT" dirty="0" err="1"/>
              <a:t>Wrong</a:t>
            </a:r>
            <a:r>
              <a:rPr lang="it-IT" dirty="0"/>
              <a:t> mail or password</a:t>
            </a:r>
          </a:p>
        </p:txBody>
      </p:sp>
      <p:sp>
        <p:nvSpPr>
          <p:cNvPr id="41" name="Rettangolo con angoli arrotondati 40">
            <a:extLst>
              <a:ext uri="{FF2B5EF4-FFF2-40B4-BE49-F238E27FC236}">
                <a16:creationId xmlns:a16="http://schemas.microsoft.com/office/drawing/2014/main" id="{2CE73929-DA8C-8A46-8ECB-7BED50A7D50A}"/>
              </a:ext>
            </a:extLst>
          </p:cNvPr>
          <p:cNvSpPr/>
          <p:nvPr/>
        </p:nvSpPr>
        <p:spPr>
          <a:xfrm>
            <a:off x="2614254" y="4128231"/>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err="1"/>
              <a:t>Register</a:t>
            </a:r>
            <a:r>
              <a:rPr lang="it-IT" dirty="0"/>
              <a:t> link</a:t>
            </a:r>
          </a:p>
        </p:txBody>
      </p:sp>
      <p:sp>
        <p:nvSpPr>
          <p:cNvPr id="42" name="Ovale 41">
            <a:extLst>
              <a:ext uri="{FF2B5EF4-FFF2-40B4-BE49-F238E27FC236}">
                <a16:creationId xmlns:a16="http://schemas.microsoft.com/office/drawing/2014/main" id="{C7416B8D-57E5-FA48-B6BB-001E49EEE7B6}"/>
              </a:ext>
            </a:extLst>
          </p:cNvPr>
          <p:cNvSpPr/>
          <p:nvPr/>
        </p:nvSpPr>
        <p:spPr>
          <a:xfrm>
            <a:off x="2807802" y="4640295"/>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2 42">
            <a:extLst>
              <a:ext uri="{FF2B5EF4-FFF2-40B4-BE49-F238E27FC236}">
                <a16:creationId xmlns:a16="http://schemas.microsoft.com/office/drawing/2014/main" id="{A4FAB3FB-9F10-8C43-A87D-F67FE7DA421C}"/>
              </a:ext>
            </a:extLst>
          </p:cNvPr>
          <p:cNvCxnSpPr>
            <a:cxnSpLocks/>
            <a:stCxn id="42" idx="4"/>
          </p:cNvCxnSpPr>
          <p:nvPr/>
        </p:nvCxnSpPr>
        <p:spPr>
          <a:xfrm>
            <a:off x="2949534" y="4932903"/>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A8990A2A-DC1A-B348-8486-FC3A1118E2B8}"/>
              </a:ext>
            </a:extLst>
          </p:cNvPr>
          <p:cNvCxnSpPr>
            <a:cxnSpLocks/>
          </p:cNvCxnSpPr>
          <p:nvPr/>
        </p:nvCxnSpPr>
        <p:spPr>
          <a:xfrm flipH="1">
            <a:off x="1927683" y="6050184"/>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7A826406-42DB-BB47-8C5F-EF4D5606BC49}"/>
              </a:ext>
            </a:extLst>
          </p:cNvPr>
          <p:cNvSpPr txBox="1"/>
          <p:nvPr/>
        </p:nvSpPr>
        <p:spPr>
          <a:xfrm>
            <a:off x="2402360" y="4884200"/>
            <a:ext cx="590226" cy="369332"/>
          </a:xfrm>
          <a:prstGeom prst="rect">
            <a:avLst/>
          </a:prstGeom>
          <a:noFill/>
        </p:spPr>
        <p:txBody>
          <a:bodyPr wrap="none" rtlCol="0">
            <a:spAutoFit/>
          </a:bodyPr>
          <a:lstStyle/>
          <a:p>
            <a:r>
              <a:rPr lang="it-IT" dirty="0"/>
              <a:t>click</a:t>
            </a:r>
          </a:p>
        </p:txBody>
      </p:sp>
      <p:sp>
        <p:nvSpPr>
          <p:cNvPr id="46" name="Rettangolo 45">
            <a:extLst>
              <a:ext uri="{FF2B5EF4-FFF2-40B4-BE49-F238E27FC236}">
                <a16:creationId xmlns:a16="http://schemas.microsoft.com/office/drawing/2014/main" id="{9DE676E3-C525-9B43-8E43-8E1876387B83}"/>
              </a:ext>
            </a:extLst>
          </p:cNvPr>
          <p:cNvSpPr/>
          <p:nvPr/>
        </p:nvSpPr>
        <p:spPr>
          <a:xfrm>
            <a:off x="703304" y="5474234"/>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7" name="CasellaDiTesto 46">
            <a:extLst>
              <a:ext uri="{FF2B5EF4-FFF2-40B4-BE49-F238E27FC236}">
                <a16:creationId xmlns:a16="http://schemas.microsoft.com/office/drawing/2014/main" id="{37B4F42C-433A-284F-8319-FC6365F8C346}"/>
              </a:ext>
            </a:extLst>
          </p:cNvPr>
          <p:cNvSpPr txBox="1"/>
          <p:nvPr/>
        </p:nvSpPr>
        <p:spPr>
          <a:xfrm>
            <a:off x="755743" y="5727018"/>
            <a:ext cx="1076449" cy="646331"/>
          </a:xfrm>
          <a:prstGeom prst="rect">
            <a:avLst/>
          </a:prstGeom>
          <a:noFill/>
        </p:spPr>
        <p:txBody>
          <a:bodyPr wrap="none" rtlCol="0">
            <a:spAutoFit/>
          </a:bodyPr>
          <a:lstStyle/>
          <a:p>
            <a:pPr algn="ctr"/>
            <a:r>
              <a:rPr lang="it-IT" dirty="0"/>
              <a:t>REGISTER</a:t>
            </a:r>
          </a:p>
          <a:p>
            <a:pPr algn="ctr"/>
            <a:r>
              <a:rPr lang="it-IT" dirty="0"/>
              <a:t>PAGE</a:t>
            </a:r>
          </a:p>
        </p:txBody>
      </p:sp>
    </p:spTree>
    <p:extLst>
      <p:ext uri="{BB962C8B-B14F-4D97-AF65-F5344CB8AC3E}">
        <p14:creationId xmlns:p14="http://schemas.microsoft.com/office/powerpoint/2010/main" val="248886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B787A0-124D-7B4F-B04D-4449BA55AC96}"/>
              </a:ext>
            </a:extLst>
          </p:cNvPr>
          <p:cNvSpPr>
            <a:spLocks noGrp="1"/>
          </p:cNvSpPr>
          <p:nvPr>
            <p:ph type="title"/>
          </p:nvPr>
        </p:nvSpPr>
        <p:spPr/>
        <p:txBody>
          <a:bodyPr>
            <a:normAutofit fontScale="90000"/>
          </a:bodyPr>
          <a:lstStyle/>
          <a:p>
            <a:r>
              <a:rPr lang="it-IT" dirty="0"/>
              <a:t>Application design (2)</a:t>
            </a:r>
          </a:p>
        </p:txBody>
      </p:sp>
      <p:sp>
        <p:nvSpPr>
          <p:cNvPr id="4" name="Rettangolo 3">
            <a:extLst>
              <a:ext uri="{FF2B5EF4-FFF2-40B4-BE49-F238E27FC236}">
                <a16:creationId xmlns:a16="http://schemas.microsoft.com/office/drawing/2014/main" id="{A7DF5A0C-099F-9B46-84D1-F3C7D5A7E1D9}"/>
              </a:ext>
            </a:extLst>
          </p:cNvPr>
          <p:cNvSpPr/>
          <p:nvPr/>
        </p:nvSpPr>
        <p:spPr>
          <a:xfrm>
            <a:off x="2840736" y="1889466"/>
            <a:ext cx="3157728" cy="307906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5" name="CasellaDiTesto 4">
            <a:extLst>
              <a:ext uri="{FF2B5EF4-FFF2-40B4-BE49-F238E27FC236}">
                <a16:creationId xmlns:a16="http://schemas.microsoft.com/office/drawing/2014/main" id="{CC182E7B-7CB6-2148-974A-A549D4C2F13E}"/>
              </a:ext>
            </a:extLst>
          </p:cNvPr>
          <p:cNvSpPr txBox="1"/>
          <p:nvPr/>
        </p:nvSpPr>
        <p:spPr>
          <a:xfrm>
            <a:off x="2840736" y="1892593"/>
            <a:ext cx="1620444" cy="369332"/>
          </a:xfrm>
          <a:prstGeom prst="rect">
            <a:avLst/>
          </a:prstGeom>
          <a:noFill/>
        </p:spPr>
        <p:txBody>
          <a:bodyPr wrap="none" rtlCol="0">
            <a:spAutoFit/>
          </a:bodyPr>
          <a:lstStyle/>
          <a:p>
            <a:r>
              <a:rPr lang="it-IT" dirty="0"/>
              <a:t>REGISTER PAGE</a:t>
            </a:r>
          </a:p>
        </p:txBody>
      </p:sp>
      <p:sp>
        <p:nvSpPr>
          <p:cNvPr id="6" name="Rettangolo con angoli arrotondati 5">
            <a:extLst>
              <a:ext uri="{FF2B5EF4-FFF2-40B4-BE49-F238E27FC236}">
                <a16:creationId xmlns:a16="http://schemas.microsoft.com/office/drawing/2014/main" id="{177C038A-DBA1-B049-93C3-A3A7FC852576}"/>
              </a:ext>
            </a:extLst>
          </p:cNvPr>
          <p:cNvSpPr/>
          <p:nvPr/>
        </p:nvSpPr>
        <p:spPr>
          <a:xfrm>
            <a:off x="3018291" y="2267044"/>
            <a:ext cx="2029968" cy="1449019"/>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Register</a:t>
            </a:r>
            <a:r>
              <a:rPr lang="it-IT" dirty="0"/>
              <a:t> </a:t>
            </a:r>
            <a:r>
              <a:rPr lang="it-IT" dirty="0" err="1"/>
              <a:t>form</a:t>
            </a:r>
            <a:endParaRPr lang="it-IT" dirty="0"/>
          </a:p>
          <a:p>
            <a:pPr algn="ctr"/>
            <a:r>
              <a:rPr lang="it-IT" dirty="0"/>
              <a:t>[</a:t>
            </a:r>
            <a:r>
              <a:rPr lang="it-IT" dirty="0" err="1"/>
              <a:t>field</a:t>
            </a:r>
            <a:r>
              <a:rPr lang="it-IT" dirty="0"/>
              <a:t>: email</a:t>
            </a:r>
          </a:p>
          <a:p>
            <a:pPr algn="ctr"/>
            <a:r>
              <a:rPr lang="it-IT" dirty="0" err="1"/>
              <a:t>field</a:t>
            </a:r>
            <a:r>
              <a:rPr lang="it-IT" dirty="0"/>
              <a:t>: password</a:t>
            </a:r>
          </a:p>
          <a:p>
            <a:pPr algn="ctr"/>
            <a:r>
              <a:rPr lang="it-IT" dirty="0" err="1"/>
              <a:t>field</a:t>
            </a:r>
            <a:r>
              <a:rPr lang="it-IT" dirty="0"/>
              <a:t>: password </a:t>
            </a:r>
            <a:r>
              <a:rPr lang="it-IT" dirty="0" err="1"/>
              <a:t>confirm</a:t>
            </a:r>
            <a:r>
              <a:rPr lang="it-IT" dirty="0"/>
              <a:t>]</a:t>
            </a:r>
          </a:p>
        </p:txBody>
      </p:sp>
      <p:sp>
        <p:nvSpPr>
          <p:cNvPr id="7" name="Ovale 6">
            <a:extLst>
              <a:ext uri="{FF2B5EF4-FFF2-40B4-BE49-F238E27FC236}">
                <a16:creationId xmlns:a16="http://schemas.microsoft.com/office/drawing/2014/main" id="{FE308591-5386-9240-B683-FC0AD854E303}"/>
              </a:ext>
            </a:extLst>
          </p:cNvPr>
          <p:cNvSpPr/>
          <p:nvPr/>
        </p:nvSpPr>
        <p:spPr>
          <a:xfrm>
            <a:off x="4906527" y="241334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Parallelogramma 7">
            <a:extLst>
              <a:ext uri="{FF2B5EF4-FFF2-40B4-BE49-F238E27FC236}">
                <a16:creationId xmlns:a16="http://schemas.microsoft.com/office/drawing/2014/main" id="{5FEA6C5F-1C57-7142-93F7-72269F158C24}"/>
              </a:ext>
            </a:extLst>
          </p:cNvPr>
          <p:cNvSpPr/>
          <p:nvPr/>
        </p:nvSpPr>
        <p:spPr>
          <a:xfrm>
            <a:off x="6715087" y="2238868"/>
            <a:ext cx="1645920" cy="718280"/>
          </a:xfrm>
          <a:prstGeom prst="parallelogram">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Register</a:t>
            </a:r>
            <a:endParaRPr lang="it-IT" dirty="0"/>
          </a:p>
        </p:txBody>
      </p:sp>
      <p:cxnSp>
        <p:nvCxnSpPr>
          <p:cNvPr id="10" name="Connettore 2 9">
            <a:extLst>
              <a:ext uri="{FF2B5EF4-FFF2-40B4-BE49-F238E27FC236}">
                <a16:creationId xmlns:a16="http://schemas.microsoft.com/office/drawing/2014/main" id="{B44D9D1C-D321-D040-9E0A-E41239C6659B}"/>
              </a:ext>
            </a:extLst>
          </p:cNvPr>
          <p:cNvCxnSpPr>
            <a:cxnSpLocks/>
            <a:stCxn id="7" idx="6"/>
          </p:cNvCxnSpPr>
          <p:nvPr/>
        </p:nvCxnSpPr>
        <p:spPr>
          <a:xfrm>
            <a:off x="5189991" y="2559647"/>
            <a:ext cx="16322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728DC7F-7359-8743-8772-76E200595BD5}"/>
              </a:ext>
            </a:extLst>
          </p:cNvPr>
          <p:cNvSpPr txBox="1"/>
          <p:nvPr/>
        </p:nvSpPr>
        <p:spPr>
          <a:xfrm>
            <a:off x="5125510" y="2228676"/>
            <a:ext cx="832279" cy="369332"/>
          </a:xfrm>
          <a:prstGeom prst="rect">
            <a:avLst/>
          </a:prstGeom>
          <a:noFill/>
        </p:spPr>
        <p:txBody>
          <a:bodyPr wrap="none" rtlCol="0">
            <a:spAutoFit/>
          </a:bodyPr>
          <a:lstStyle/>
          <a:p>
            <a:r>
              <a:rPr lang="it-IT" dirty="0" err="1"/>
              <a:t>submit</a:t>
            </a:r>
            <a:endParaRPr lang="it-IT" dirty="0"/>
          </a:p>
        </p:txBody>
      </p:sp>
      <p:sp>
        <p:nvSpPr>
          <p:cNvPr id="13" name="CasellaDiTesto 12">
            <a:extLst>
              <a:ext uri="{FF2B5EF4-FFF2-40B4-BE49-F238E27FC236}">
                <a16:creationId xmlns:a16="http://schemas.microsoft.com/office/drawing/2014/main" id="{335E2895-B1E5-2645-9738-3C45E75FC438}"/>
              </a:ext>
            </a:extLst>
          </p:cNvPr>
          <p:cNvSpPr txBox="1"/>
          <p:nvPr/>
        </p:nvSpPr>
        <p:spPr>
          <a:xfrm>
            <a:off x="6128008" y="1525870"/>
            <a:ext cx="3489994" cy="369332"/>
          </a:xfrm>
          <a:prstGeom prst="rect">
            <a:avLst/>
          </a:prstGeom>
          <a:noFill/>
        </p:spPr>
        <p:txBody>
          <a:bodyPr wrap="none" rtlCol="0">
            <a:spAutoFit/>
          </a:bodyPr>
          <a:lstStyle/>
          <a:p>
            <a:r>
              <a:rPr lang="it-IT" dirty="0"/>
              <a:t>email, password, password </a:t>
            </a:r>
            <a:r>
              <a:rPr lang="it-IT" dirty="0" err="1"/>
              <a:t>confirm</a:t>
            </a:r>
            <a:endParaRPr lang="it-IT" dirty="0"/>
          </a:p>
        </p:txBody>
      </p:sp>
      <p:cxnSp>
        <p:nvCxnSpPr>
          <p:cNvPr id="15" name="Connettore 1 14">
            <a:extLst>
              <a:ext uri="{FF2B5EF4-FFF2-40B4-BE49-F238E27FC236}">
                <a16:creationId xmlns:a16="http://schemas.microsoft.com/office/drawing/2014/main" id="{7BBA708B-68CF-8F42-84A5-AB2B93BB64E9}"/>
              </a:ext>
            </a:extLst>
          </p:cNvPr>
          <p:cNvCxnSpPr>
            <a:cxnSpLocks/>
          </p:cNvCxnSpPr>
          <p:nvPr/>
        </p:nvCxnSpPr>
        <p:spPr>
          <a:xfrm flipH="1">
            <a:off x="6128008" y="1886324"/>
            <a:ext cx="1616974" cy="684704"/>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FCF9D17D-9493-A740-863C-71F59D9FBD90}"/>
              </a:ext>
            </a:extLst>
          </p:cNvPr>
          <p:cNvSpPr/>
          <p:nvPr/>
        </p:nvSpPr>
        <p:spPr>
          <a:xfrm>
            <a:off x="7388352" y="2840263"/>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B5FA4CA0-BA2F-D148-A5BA-667975E42E84}"/>
              </a:ext>
            </a:extLst>
          </p:cNvPr>
          <p:cNvCxnSpPr>
            <a:cxnSpLocks/>
            <a:stCxn id="16" idx="4"/>
          </p:cNvCxnSpPr>
          <p:nvPr/>
        </p:nvCxnSpPr>
        <p:spPr>
          <a:xfrm>
            <a:off x="7530084" y="3132871"/>
            <a:ext cx="0" cy="2948966"/>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6572606-F8E6-E544-9600-69DD711079F6}"/>
              </a:ext>
            </a:extLst>
          </p:cNvPr>
          <p:cNvCxnSpPr>
            <a:cxnSpLocks/>
          </p:cNvCxnSpPr>
          <p:nvPr/>
        </p:nvCxnSpPr>
        <p:spPr>
          <a:xfrm flipV="1">
            <a:off x="4029901" y="4968533"/>
            <a:ext cx="0" cy="11050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8C9D80E0-DA12-C147-ADC3-35A9337090A5}"/>
              </a:ext>
            </a:extLst>
          </p:cNvPr>
          <p:cNvCxnSpPr>
            <a:cxnSpLocks/>
          </p:cNvCxnSpPr>
          <p:nvPr/>
        </p:nvCxnSpPr>
        <p:spPr>
          <a:xfrm>
            <a:off x="4029901" y="6073558"/>
            <a:ext cx="3500183"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A003246C-9825-484C-BD9E-DFF01092CD77}"/>
              </a:ext>
            </a:extLst>
          </p:cNvPr>
          <p:cNvSpPr txBox="1"/>
          <p:nvPr/>
        </p:nvSpPr>
        <p:spPr>
          <a:xfrm>
            <a:off x="4692962" y="5712505"/>
            <a:ext cx="1891415" cy="369332"/>
          </a:xfrm>
          <a:prstGeom prst="rect">
            <a:avLst/>
          </a:prstGeom>
          <a:noFill/>
        </p:spPr>
        <p:txBody>
          <a:bodyPr wrap="none" rtlCol="0">
            <a:spAutoFit/>
          </a:bodyPr>
          <a:lstStyle/>
          <a:p>
            <a:r>
              <a:rPr lang="it-IT" dirty="0" err="1"/>
              <a:t>Registration</a:t>
            </a:r>
            <a:r>
              <a:rPr lang="it-IT" dirty="0"/>
              <a:t> </a:t>
            </a:r>
            <a:r>
              <a:rPr lang="it-IT" dirty="0" err="1"/>
              <a:t>result</a:t>
            </a:r>
            <a:endParaRPr lang="it-IT" dirty="0"/>
          </a:p>
        </p:txBody>
      </p:sp>
      <p:sp>
        <p:nvSpPr>
          <p:cNvPr id="19" name="Rettangolo con angoli arrotondati 18">
            <a:extLst>
              <a:ext uri="{FF2B5EF4-FFF2-40B4-BE49-F238E27FC236}">
                <a16:creationId xmlns:a16="http://schemas.microsoft.com/office/drawing/2014/main" id="{7F08D830-CAE7-5B47-A4EC-6CA8D051B334}"/>
              </a:ext>
            </a:extLst>
          </p:cNvPr>
          <p:cNvSpPr/>
          <p:nvPr/>
        </p:nvSpPr>
        <p:spPr>
          <a:xfrm>
            <a:off x="3018291" y="3891935"/>
            <a:ext cx="2029968" cy="658368"/>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it-IT" dirty="0"/>
              <a:t>Login link</a:t>
            </a:r>
          </a:p>
        </p:txBody>
      </p:sp>
      <p:sp>
        <p:nvSpPr>
          <p:cNvPr id="29" name="Ovale 28">
            <a:extLst>
              <a:ext uri="{FF2B5EF4-FFF2-40B4-BE49-F238E27FC236}">
                <a16:creationId xmlns:a16="http://schemas.microsoft.com/office/drawing/2014/main" id="{BD227B85-BEF2-9F44-9220-6DC24D4B8D23}"/>
              </a:ext>
            </a:extLst>
          </p:cNvPr>
          <p:cNvSpPr/>
          <p:nvPr/>
        </p:nvSpPr>
        <p:spPr>
          <a:xfrm>
            <a:off x="3211839" y="4403999"/>
            <a:ext cx="283464" cy="292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2 29">
            <a:extLst>
              <a:ext uri="{FF2B5EF4-FFF2-40B4-BE49-F238E27FC236}">
                <a16:creationId xmlns:a16="http://schemas.microsoft.com/office/drawing/2014/main" id="{6477A445-3226-6047-950B-18BDACF4F858}"/>
              </a:ext>
            </a:extLst>
          </p:cNvPr>
          <p:cNvCxnSpPr>
            <a:cxnSpLocks/>
            <a:stCxn id="29" idx="4"/>
          </p:cNvCxnSpPr>
          <p:nvPr/>
        </p:nvCxnSpPr>
        <p:spPr>
          <a:xfrm>
            <a:off x="3353571" y="4696607"/>
            <a:ext cx="0" cy="1117281"/>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4DDF8044-5142-6540-B827-BC876D95CAF2}"/>
              </a:ext>
            </a:extLst>
          </p:cNvPr>
          <p:cNvCxnSpPr>
            <a:cxnSpLocks/>
          </p:cNvCxnSpPr>
          <p:nvPr/>
        </p:nvCxnSpPr>
        <p:spPr>
          <a:xfrm flipH="1">
            <a:off x="2331720" y="5813888"/>
            <a:ext cx="102185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17664ADE-7A3F-1E46-BE34-EF37B3B511F6}"/>
              </a:ext>
            </a:extLst>
          </p:cNvPr>
          <p:cNvSpPr txBox="1"/>
          <p:nvPr/>
        </p:nvSpPr>
        <p:spPr>
          <a:xfrm>
            <a:off x="2806397" y="4647904"/>
            <a:ext cx="590226" cy="369332"/>
          </a:xfrm>
          <a:prstGeom prst="rect">
            <a:avLst/>
          </a:prstGeom>
          <a:noFill/>
        </p:spPr>
        <p:txBody>
          <a:bodyPr wrap="none" rtlCol="0">
            <a:spAutoFit/>
          </a:bodyPr>
          <a:lstStyle/>
          <a:p>
            <a:r>
              <a:rPr lang="it-IT" dirty="0"/>
              <a:t>click</a:t>
            </a:r>
          </a:p>
        </p:txBody>
      </p:sp>
      <p:sp>
        <p:nvSpPr>
          <p:cNvPr id="37" name="Rettangolo 36">
            <a:extLst>
              <a:ext uri="{FF2B5EF4-FFF2-40B4-BE49-F238E27FC236}">
                <a16:creationId xmlns:a16="http://schemas.microsoft.com/office/drawing/2014/main" id="{E62493BA-EB8A-A24D-92D0-18D0A8516B7D}"/>
              </a:ext>
            </a:extLst>
          </p:cNvPr>
          <p:cNvSpPr/>
          <p:nvPr/>
        </p:nvSpPr>
        <p:spPr>
          <a:xfrm>
            <a:off x="1107341" y="5237938"/>
            <a:ext cx="1181328" cy="11519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8" name="CasellaDiTesto 37">
            <a:extLst>
              <a:ext uri="{FF2B5EF4-FFF2-40B4-BE49-F238E27FC236}">
                <a16:creationId xmlns:a16="http://schemas.microsoft.com/office/drawing/2014/main" id="{B9FC71BB-6862-3E45-8C11-4FD2A3F6EF12}"/>
              </a:ext>
            </a:extLst>
          </p:cNvPr>
          <p:cNvSpPr txBox="1"/>
          <p:nvPr/>
        </p:nvSpPr>
        <p:spPr>
          <a:xfrm>
            <a:off x="1279009" y="5490722"/>
            <a:ext cx="782330" cy="646331"/>
          </a:xfrm>
          <a:prstGeom prst="rect">
            <a:avLst/>
          </a:prstGeom>
          <a:noFill/>
        </p:spPr>
        <p:txBody>
          <a:bodyPr wrap="none" rtlCol="0">
            <a:spAutoFit/>
          </a:bodyPr>
          <a:lstStyle/>
          <a:p>
            <a:pPr algn="ctr"/>
            <a:r>
              <a:rPr lang="it-IT" dirty="0"/>
              <a:t>LOGIN</a:t>
            </a:r>
          </a:p>
          <a:p>
            <a:pPr algn="ctr"/>
            <a:r>
              <a:rPr lang="it-IT" dirty="0"/>
              <a:t>PAGE</a:t>
            </a:r>
          </a:p>
        </p:txBody>
      </p:sp>
    </p:spTree>
    <p:extLst>
      <p:ext uri="{BB962C8B-B14F-4D97-AF65-F5344CB8AC3E}">
        <p14:creationId xmlns:p14="http://schemas.microsoft.com/office/powerpoint/2010/main" val="31649574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2594</Words>
  <Application>Microsoft Macintosh PowerPoint</Application>
  <PresentationFormat>Widescreen</PresentationFormat>
  <Paragraphs>400</Paragraphs>
  <Slides>23</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23</vt:i4>
      </vt:variant>
    </vt:vector>
  </HeadingPairs>
  <TitlesOfParts>
    <vt:vector size="27" baseType="lpstr">
      <vt:lpstr>Arial</vt:lpstr>
      <vt:lpstr>Calibri</vt:lpstr>
      <vt:lpstr>Calibri Light</vt:lpstr>
      <vt:lpstr>Tema di Office</vt:lpstr>
      <vt:lpstr>Gestione di Riunioni Versione architettura client-server</vt:lpstr>
      <vt:lpstr>Gestione riunioni online</vt:lpstr>
      <vt:lpstr>Analisi dei dati</vt:lpstr>
      <vt:lpstr>Database</vt:lpstr>
      <vt:lpstr>Database schema</vt:lpstr>
      <vt:lpstr>Analisi dei requisiti</vt:lpstr>
      <vt:lpstr>Completamento specifiche</vt:lpstr>
      <vt:lpstr>Application design (1)</vt:lpstr>
      <vt:lpstr>Application design (2)</vt:lpstr>
      <vt:lpstr>Application design (3)</vt:lpstr>
      <vt:lpstr>Eventi &amp; Azioni (1) </vt:lpstr>
      <vt:lpstr>Eventi &amp; Azioni (2) - Precisazioni</vt:lpstr>
      <vt:lpstr>Controller &amp; Event handler</vt:lpstr>
      <vt:lpstr>Server side DAO &amp; Model Objects</vt:lpstr>
      <vt:lpstr>Client side View &amp; View components</vt:lpstr>
      <vt:lpstr>Client side View &amp; View components</vt:lpstr>
      <vt:lpstr>Evento: Login</vt:lpstr>
      <vt:lpstr>Evento: Register</vt:lpstr>
      <vt:lpstr>Evento: Caricamento home page</vt:lpstr>
      <vt:lpstr>Evento: Create Meeting</vt:lpstr>
      <vt:lpstr>Evento: Modal Load</vt:lpstr>
      <vt:lpstr>Evento: Submit meeting (Modal -&gt; Submit)</vt:lpstr>
      <vt:lpstr>Evento: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Riunioni Versione architettura client-server</dc:title>
  <dc:creator>Matteo Visotto</dc:creator>
  <cp:lastModifiedBy>Matteo Visotto</cp:lastModifiedBy>
  <cp:revision>31</cp:revision>
  <dcterms:created xsi:type="dcterms:W3CDTF">2020-06-19T13:14:34Z</dcterms:created>
  <dcterms:modified xsi:type="dcterms:W3CDTF">2020-06-20T07:56:37Z</dcterms:modified>
</cp:coreProperties>
</file>