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8" r:id="rId6"/>
    <p:sldId id="263" r:id="rId7"/>
    <p:sldId id="265" r:id="rId8"/>
    <p:sldId id="264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3F51C3"/>
    <a:srgbClr val="FFFFFF"/>
    <a:srgbClr val="8F0000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83"/>
  </p:normalViewPr>
  <p:slideViewPr>
    <p:cSldViewPr snapToGrid="0" snapToObjects="1">
      <p:cViewPr varScale="1">
        <p:scale>
          <a:sx n="66" d="100"/>
          <a:sy n="66" d="100"/>
        </p:scale>
        <p:origin x="6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07/09/2022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1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108C68B2-61FB-2AF5-0DA1-8BAB3C74C949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232229"/>
            <a:ext cx="0" cy="6506028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8325"/>
            <a:ext cx="9144000" cy="1380675"/>
          </a:xfrm>
        </p:spPr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38913"/>
            <a:ext cx="12191999" cy="1305785"/>
          </a:xfrm>
        </p:spPr>
        <p:txBody>
          <a:bodyPr>
            <a:normAutofit lnSpcReduction="10000"/>
          </a:bodyPr>
          <a:lstStyle/>
          <a:p>
            <a:r>
              <a:rPr lang="it-IT" dirty="0"/>
              <a:t>Daniele Sinigaglia (10574224)</a:t>
            </a:r>
          </a:p>
          <a:p>
            <a:r>
              <a:rPr lang="it-IT" dirty="0"/>
              <a:t>Mattia Siriani (10571322)</a:t>
            </a:r>
          </a:p>
          <a:p>
            <a:r>
              <a:rPr lang="it-IT" dirty="0"/>
              <a:t>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0B15F705-B4E6-84F6-2BC1-3350DABA5902}"/>
              </a:ext>
            </a:extLst>
          </p:cNvPr>
          <p:cNvSpPr/>
          <p:nvPr/>
        </p:nvSpPr>
        <p:spPr>
          <a:xfrm>
            <a:off x="8264423" y="458865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8023296-86C1-AE5E-EFBB-7613852119E0}"/>
              </a:ext>
            </a:extLst>
          </p:cNvPr>
          <p:cNvSpPr/>
          <p:nvPr/>
        </p:nvSpPr>
        <p:spPr>
          <a:xfrm>
            <a:off x="8264424" y="1012987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A5BF927-E0EA-6ABC-4365-79739CCBA44C}"/>
              </a:ext>
            </a:extLst>
          </p:cNvPr>
          <p:cNvSpPr/>
          <p:nvPr/>
        </p:nvSpPr>
        <p:spPr>
          <a:xfrm>
            <a:off x="1205440" y="4591698"/>
            <a:ext cx="3389343" cy="1441365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3ED0006-BB16-C99B-0E9A-ECABD3896000}"/>
              </a:ext>
            </a:extLst>
          </p:cNvPr>
          <p:cNvSpPr/>
          <p:nvPr/>
        </p:nvSpPr>
        <p:spPr>
          <a:xfrm>
            <a:off x="1205440" y="1201040"/>
            <a:ext cx="3389343" cy="106526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5F53523-41A5-DFCA-B546-ADE54F7993DF}"/>
              </a:ext>
            </a:extLst>
          </p:cNvPr>
          <p:cNvSpPr/>
          <p:nvPr/>
        </p:nvSpPr>
        <p:spPr>
          <a:xfrm>
            <a:off x="5113180" y="2112546"/>
            <a:ext cx="2671919" cy="262108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84DD8DA-0D96-74B3-D3D6-50D54A9B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1CE2E52-7F3A-AAF4-73A7-395E5799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Actuators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09F81F-2C1B-6809-7BAC-927B1E5ACCB8}"/>
              </a:ext>
            </a:extLst>
          </p:cNvPr>
          <p:cNvSpPr txBox="1"/>
          <p:nvPr/>
        </p:nvSpPr>
        <p:spPr>
          <a:xfrm>
            <a:off x="1435550" y="1410505"/>
            <a:ext cx="3034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devices with full flagged operating system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E0B106-54C4-9619-605F-AC17C7BAADE3}"/>
              </a:ext>
            </a:extLst>
          </p:cNvPr>
          <p:cNvSpPr txBox="1"/>
          <p:nvPr/>
        </p:nvSpPr>
        <p:spPr>
          <a:xfrm>
            <a:off x="8604017" y="1270729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 sensor publication based on the location topic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977612-74A3-A8B8-36B3-8F90CDB3D516}"/>
              </a:ext>
            </a:extLst>
          </p:cNvPr>
          <p:cNvSpPr txBox="1"/>
          <p:nvPr/>
        </p:nvSpPr>
        <p:spPr>
          <a:xfrm>
            <a:off x="1474749" y="4850715"/>
            <a:ext cx="2850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Contains the logic to perform operations based on received data 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84B77C-4893-FD20-0B39-42E90C01E4C8}"/>
              </a:ext>
            </a:extLst>
          </p:cNvPr>
          <p:cNvSpPr txBox="1"/>
          <p:nvPr/>
        </p:nvSpPr>
        <p:spPr>
          <a:xfrm>
            <a:off x="8533732" y="4709174"/>
            <a:ext cx="2850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Operations are simulated with a console print and a Telegram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  <a:endParaRPr lang="it-IT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2DC3088A-60D6-C11F-96DF-118052EC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3917" y="2883313"/>
            <a:ext cx="1091371" cy="1091371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2AEB671-16C0-E4CC-7464-7346C54C2CD9}"/>
              </a:ext>
            </a:extLst>
          </p:cNvPr>
          <p:cNvSpPr/>
          <p:nvPr/>
        </p:nvSpPr>
        <p:spPr>
          <a:xfrm>
            <a:off x="4954044" y="1994982"/>
            <a:ext cx="2951119" cy="286803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5ACCD1DB-A90D-8B8A-BF9F-0B85677D6B6B}"/>
              </a:ext>
            </a:extLst>
          </p:cNvPr>
          <p:cNvSpPr/>
          <p:nvPr/>
        </p:nvSpPr>
        <p:spPr>
          <a:xfrm>
            <a:off x="913357" y="922498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29A34E43-3907-049E-64D1-5A592CE87440}"/>
              </a:ext>
            </a:extLst>
          </p:cNvPr>
          <p:cNvSpPr/>
          <p:nvPr/>
        </p:nvSpPr>
        <p:spPr>
          <a:xfrm>
            <a:off x="91335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5B779F7-0A44-1FA9-6195-29DE10B08BF7}"/>
              </a:ext>
            </a:extLst>
          </p:cNvPr>
          <p:cNvSpPr/>
          <p:nvPr/>
        </p:nvSpPr>
        <p:spPr>
          <a:xfrm>
            <a:off x="11307816" y="5645749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5BF79B6-886E-FBCB-B08B-01BAC2B45420}"/>
              </a:ext>
            </a:extLst>
          </p:cNvPr>
          <p:cNvSpPr/>
          <p:nvPr/>
        </p:nvSpPr>
        <p:spPr>
          <a:xfrm>
            <a:off x="11307816" y="921223"/>
            <a:ext cx="646331" cy="646331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417B028-32D5-E975-A3B7-629869D07BE4}"/>
              </a:ext>
            </a:extLst>
          </p:cNvPr>
          <p:cNvSpPr txBox="1"/>
          <p:nvPr/>
        </p:nvSpPr>
        <p:spPr>
          <a:xfrm>
            <a:off x="1040890" y="952000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40198A-9FD3-33DE-5154-2A75EE7527A8}"/>
              </a:ext>
            </a:extLst>
          </p:cNvPr>
          <p:cNvSpPr txBox="1"/>
          <p:nvPr/>
        </p:nvSpPr>
        <p:spPr>
          <a:xfrm>
            <a:off x="11429185" y="926487"/>
            <a:ext cx="449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F4420EF-84B8-F769-E691-F6F6207B7960}"/>
              </a:ext>
            </a:extLst>
          </p:cNvPr>
          <p:cNvSpPr txBox="1"/>
          <p:nvPr/>
        </p:nvSpPr>
        <p:spPr>
          <a:xfrm>
            <a:off x="1006121" y="567652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4C9457-9717-D57F-E18A-0B6FA771D4A8}"/>
              </a:ext>
            </a:extLst>
          </p:cNvPr>
          <p:cNvSpPr txBox="1"/>
          <p:nvPr/>
        </p:nvSpPr>
        <p:spPr>
          <a:xfrm>
            <a:off x="11406400" y="5676525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4</a:t>
            </a:r>
            <a:endParaRPr lang="it-IT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project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1924372" y="1495585"/>
            <a:ext cx="8343255" cy="3866830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Smart Buildings and Neighborhoods </a:t>
            </a:r>
          </a:p>
          <a:p>
            <a:endParaRPr lang="en-US" sz="28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Temperature and humidity sensors deployed in rooms of different neighborhood buildings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HVAC in the same room of a sensor activated by received data</a:t>
            </a:r>
          </a:p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Long term persistent data for analysis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2798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19595" t="-10518" r="19595" b="-11173"/>
          <a:stretch/>
        </p:blipFill>
        <p:spPr bwMode="auto">
          <a:xfrm>
            <a:off x="5298655" y="1428997"/>
            <a:ext cx="1348079" cy="134888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93458" y="1428996"/>
            <a:ext cx="1348079" cy="1348079"/>
          </a:xfrm>
          <a:prstGeom prst="ellipse">
            <a:avLst/>
          </a:prstGeom>
          <a:solidFill>
            <a:srgbClr val="8F0000"/>
          </a:solidFill>
          <a:ln w="12700">
            <a:solidFill>
              <a:srgbClr val="3F3C53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-8025" t="-19620" r="-8025" b="-19483"/>
          <a:stretch/>
        </p:blipFill>
        <p:spPr bwMode="auto">
          <a:xfrm>
            <a:off x="1863423" y="1428997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l="16795" t="-13990" r="16795" b="-13328"/>
          <a:stretch/>
        </p:blipFill>
        <p:spPr bwMode="auto">
          <a:xfrm>
            <a:off x="3598732" y="4304443"/>
            <a:ext cx="1348598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4978351" y="1028831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Communication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5225372" y="2876096"/>
            <a:ext cx="1494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 MQTT Broker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1367257" y="1028831"/>
            <a:ext cx="234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IoT Motes Sensors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1567618" y="2873617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Contiki-NG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9185108" y="1028831"/>
            <a:ext cx="1764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 flow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9449353" y="2873617"/>
            <a:ext cx="1236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3498623" y="5717904"/>
            <a:ext cx="154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 Spark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95FE892-7B63-3215-1EF9-8BF577A4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l="9" r="9"/>
          <a:stretch/>
        </p:blipFill>
        <p:spPr bwMode="auto">
          <a:xfrm>
            <a:off x="7583413" y="4304443"/>
            <a:ext cx="1347827" cy="134807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AEFCAB-B51E-D988-8367-E914E3F5D8F8}"/>
              </a:ext>
            </a:extLst>
          </p:cNvPr>
          <p:cNvSpPr txBox="1"/>
          <p:nvPr/>
        </p:nvSpPr>
        <p:spPr>
          <a:xfrm>
            <a:off x="7287609" y="5717904"/>
            <a:ext cx="193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Python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79CCB0-5722-8093-3B07-38B6F8CDE812}"/>
              </a:ext>
            </a:extLst>
          </p:cNvPr>
          <p:cNvSpPr txBox="1"/>
          <p:nvPr/>
        </p:nvSpPr>
        <p:spPr>
          <a:xfrm>
            <a:off x="3598732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Statistics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367017-F63F-29DB-8371-47A0BB342C93}"/>
              </a:ext>
            </a:extLst>
          </p:cNvPr>
          <p:cNvSpPr txBox="1"/>
          <p:nvPr/>
        </p:nvSpPr>
        <p:spPr>
          <a:xfrm>
            <a:off x="7579059" y="3869729"/>
            <a:ext cx="134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sampling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Motes read and send temperature and humidity readings periodically</a:t>
            </a:r>
          </a:p>
        </p:txBody>
      </p:sp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analysis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analyzed to retrieve different type of statistics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storage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Published data are stored permanently for further uses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on-demand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can be also read on-demand for live computation/use (ex. actuators)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8D7FD633-8035-6F69-169D-C1B14B704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8049" y="3959808"/>
            <a:ext cx="484606" cy="484606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19864A5-05BF-12E1-8E5E-E000FED0B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722018" y="1810304"/>
            <a:ext cx="468604" cy="4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112F15A-AF2D-0315-6EB5-CF4F8393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28CAE8F-84DF-0DA8-64E1-64708D12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flow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4655B58-DA4D-C6BF-DEF9-AF814985C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3625" y="1705360"/>
            <a:ext cx="543403" cy="543403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C7F6B73C-DE11-DCF4-CCD8-FF82CDB65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6485" y="1170601"/>
            <a:ext cx="571500" cy="5715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050C36DE-EDD9-29AB-E684-26FCDFFC0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4347" y="2397486"/>
            <a:ext cx="571500" cy="57150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D992C-E08A-654A-3AFB-A2C47AF531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228020" y="914411"/>
            <a:ext cx="751780" cy="75178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B12C6754-1024-4BD2-C309-5906966417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4740" y="2487872"/>
            <a:ext cx="571500" cy="57150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D5F848FC-D6C7-0ECF-39DA-D68DAA2A63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7852" y="3850952"/>
            <a:ext cx="507995" cy="507995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BEBDF187-CD14-7E47-B9BC-1B35525C5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8763" y="3345122"/>
            <a:ext cx="571500" cy="571500"/>
          </a:xfrm>
          <a:prstGeom prst="rect">
            <a:avLst/>
          </a:pr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46410A6B-1395-B68B-9345-288940AD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8441" y="3600447"/>
            <a:ext cx="571500" cy="571500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E5DC80A2-EC0D-3BAA-D508-0EA6DECE2FEB}"/>
              </a:ext>
            </a:extLst>
          </p:cNvPr>
          <p:cNvSpPr/>
          <p:nvPr/>
        </p:nvSpPr>
        <p:spPr>
          <a:xfrm>
            <a:off x="1064256" y="1741007"/>
            <a:ext cx="2617940" cy="2617940"/>
          </a:xfrm>
          <a:prstGeom prst="ellipse">
            <a:avLst/>
          </a:prstGeom>
          <a:noFill/>
          <a:ln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2FB17263-A725-1783-9AE5-72C0FECBD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5086" y="3059372"/>
            <a:ext cx="571500" cy="571500"/>
          </a:xfrm>
          <a:prstGeom prst="rect">
            <a:avLst/>
          </a:prstGeom>
        </p:spPr>
      </p:pic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AD3D8EF1-840E-4BC2-4650-D9B0271AAE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1364" y="2319934"/>
            <a:ext cx="571500" cy="5715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469961-9073-842F-B167-1C2C568EDB3D}"/>
              </a:ext>
            </a:extLst>
          </p:cNvPr>
          <p:cNvSpPr txBox="1"/>
          <p:nvPr/>
        </p:nvSpPr>
        <p:spPr>
          <a:xfrm>
            <a:off x="1294837" y="4535678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6LowPan Network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0EC27A-7B92-BE85-6FAA-EF4A589C479D}"/>
              </a:ext>
            </a:extLst>
          </p:cNvPr>
          <p:cNvSpPr txBox="1"/>
          <p:nvPr/>
        </p:nvSpPr>
        <p:spPr>
          <a:xfrm>
            <a:off x="2210994" y="1131721"/>
            <a:ext cx="1859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RPL Border Router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187E555-53E6-9ED1-E32C-007DF9CC7556}"/>
              </a:ext>
            </a:extLst>
          </p:cNvPr>
          <p:cNvSpPr txBox="1"/>
          <p:nvPr/>
        </p:nvSpPr>
        <p:spPr>
          <a:xfrm>
            <a:off x="4234833" y="1670507"/>
            <a:ext cx="2760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TunSlip6</a:t>
            </a:r>
          </a:p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Local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08C5B8A-80F6-C905-0D27-32F7C54660E6}"/>
              </a:ext>
            </a:extLst>
          </p:cNvPr>
          <p:cNvSpPr txBox="1"/>
          <p:nvPr/>
        </p:nvSpPr>
        <p:spPr>
          <a:xfrm>
            <a:off x="7822154" y="635472"/>
            <a:ext cx="276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Cloud </a:t>
            </a:r>
            <a:r>
              <a:rPr lang="en-US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Mosquitto</a:t>
            </a:r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Broker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BD78D03-D8E7-4AC3-0D93-73914ABFC16B}"/>
              </a:ext>
            </a:extLst>
          </p:cNvPr>
          <p:cNvSpPr txBox="1"/>
          <p:nvPr/>
        </p:nvSpPr>
        <p:spPr>
          <a:xfrm>
            <a:off x="10512267" y="2455646"/>
            <a:ext cx="1462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Node-Red</a:t>
            </a:r>
            <a:endParaRPr lang="it-IT" dirty="0">
              <a:solidFill>
                <a:srgbClr val="3F51C3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65F4FE8-DFB7-82B6-92ED-956B5FC3D182}"/>
              </a:ext>
            </a:extLst>
          </p:cNvPr>
          <p:cNvSpPr txBox="1"/>
          <p:nvPr/>
        </p:nvSpPr>
        <p:spPr>
          <a:xfrm>
            <a:off x="10512267" y="3821233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Storage</a:t>
            </a:r>
            <a:endParaRPr lang="it-IT" dirty="0">
              <a:solidFill>
                <a:srgbClr val="3F51C3"/>
              </a:solidFill>
            </a:endParaRPr>
          </a:p>
        </p:txBody>
      </p:sp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F6DE5C95-EB02-BDC6-162B-6D70B12771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5696" y="5168130"/>
            <a:ext cx="690151" cy="690151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CBA51D3-2E02-AD80-BAFA-285486923710}"/>
              </a:ext>
            </a:extLst>
          </p:cNvPr>
          <p:cNvSpPr txBox="1"/>
          <p:nvPr/>
        </p:nvSpPr>
        <p:spPr>
          <a:xfrm>
            <a:off x="10506773" y="5190039"/>
            <a:ext cx="1120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Apache</a:t>
            </a:r>
          </a:p>
          <a:p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Spark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20E3A11-89F7-03B8-379F-7987D98098DB}"/>
              </a:ext>
            </a:extLst>
          </p:cNvPr>
          <p:cNvCxnSpPr/>
          <p:nvPr/>
        </p:nvCxnSpPr>
        <p:spPr>
          <a:xfrm flipV="1">
            <a:off x="3644095" y="1456351"/>
            <a:ext cx="1266108" cy="5373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8D79D00B-4951-5112-E7AB-D4626021D1C4}"/>
              </a:ext>
            </a:extLst>
          </p:cNvPr>
          <p:cNvCxnSpPr>
            <a:cxnSpLocks/>
          </p:cNvCxnSpPr>
          <p:nvPr/>
        </p:nvCxnSpPr>
        <p:spPr>
          <a:xfrm>
            <a:off x="6358109" y="1351445"/>
            <a:ext cx="2435162" cy="0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F454FEB-176C-7C9F-1B29-DF23BB5032F5}"/>
              </a:ext>
            </a:extLst>
          </p:cNvPr>
          <p:cNvCxnSpPr>
            <a:cxnSpLocks/>
          </p:cNvCxnSpPr>
          <p:nvPr/>
        </p:nvCxnSpPr>
        <p:spPr>
          <a:xfrm>
            <a:off x="9619989" y="1363522"/>
            <a:ext cx="551860" cy="926021"/>
          </a:xfrm>
          <a:prstGeom prst="straightConnector1">
            <a:avLst/>
          </a:prstGeom>
          <a:ln w="38100">
            <a:solidFill>
              <a:srgbClr val="3F3C5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278FF521-F50B-AD90-6A33-0704DE5ADB89}"/>
              </a:ext>
            </a:extLst>
          </p:cNvPr>
          <p:cNvCxnSpPr>
            <a:cxnSpLocks/>
          </p:cNvCxnSpPr>
          <p:nvPr/>
        </p:nvCxnSpPr>
        <p:spPr>
          <a:xfrm>
            <a:off x="10133172" y="3085097"/>
            <a:ext cx="0" cy="693072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695C6249-A30A-4583-A4B4-CDDDD7679C76}"/>
              </a:ext>
            </a:extLst>
          </p:cNvPr>
          <p:cNvCxnSpPr>
            <a:cxnSpLocks/>
          </p:cNvCxnSpPr>
          <p:nvPr/>
        </p:nvCxnSpPr>
        <p:spPr>
          <a:xfrm flipV="1">
            <a:off x="10140097" y="4495549"/>
            <a:ext cx="0" cy="614627"/>
          </a:xfrm>
          <a:prstGeom prst="straightConnector1">
            <a:avLst/>
          </a:prstGeom>
          <a:ln w="38100">
            <a:solidFill>
              <a:srgbClr val="3F3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29D867A-7763-3FAC-3D6B-E54172AE309D}"/>
              </a:ext>
            </a:extLst>
          </p:cNvPr>
          <p:cNvSpPr txBox="1"/>
          <p:nvPr/>
        </p:nvSpPr>
        <p:spPr>
          <a:xfrm rot="20251971">
            <a:off x="3579073" y="1161806"/>
            <a:ext cx="1197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tun0</a:t>
            </a: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AB2F549-FE53-6D5E-5EEB-84DCE8A86BC8}"/>
              </a:ext>
            </a:extLst>
          </p:cNvPr>
          <p:cNvSpPr txBox="1"/>
          <p:nvPr/>
        </p:nvSpPr>
        <p:spPr>
          <a:xfrm>
            <a:off x="6870656" y="1051732"/>
            <a:ext cx="1688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Broker bridge</a:t>
            </a:r>
            <a:endParaRPr lang="it-IT" sz="1600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1689532D-1BDA-7F5C-D97B-89E9DC9A5F81}"/>
              </a:ext>
            </a:extLst>
          </p:cNvPr>
          <p:cNvSpPr txBox="1"/>
          <p:nvPr/>
        </p:nvSpPr>
        <p:spPr>
          <a:xfrm rot="3573375">
            <a:off x="9586308" y="1645733"/>
            <a:ext cx="1093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Pub/Sub</a:t>
            </a:r>
            <a:endParaRPr lang="it-IT" sz="16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F493253-6CE1-1B22-BC9F-19FA0B8115BF}"/>
              </a:ext>
            </a:extLst>
          </p:cNvPr>
          <p:cNvSpPr txBox="1"/>
          <p:nvPr/>
        </p:nvSpPr>
        <p:spPr>
          <a:xfrm rot="5400000">
            <a:off x="9806049" y="3374431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Write</a:t>
            </a:r>
            <a:endParaRPr lang="it-IT" sz="1600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9E692C84-4342-73B2-C0B0-FBE8180A4A86}"/>
              </a:ext>
            </a:extLst>
          </p:cNvPr>
          <p:cNvSpPr txBox="1"/>
          <p:nvPr/>
        </p:nvSpPr>
        <p:spPr>
          <a:xfrm rot="5400000">
            <a:off x="9803302" y="4792018"/>
            <a:ext cx="987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Read</a:t>
            </a:r>
            <a:endParaRPr lang="it-IT" sz="1600" dirty="0"/>
          </a:p>
        </p:txBody>
      </p:sp>
      <p:pic>
        <p:nvPicPr>
          <p:cNvPr id="59" name="Elemento grafico 58">
            <a:extLst>
              <a:ext uri="{FF2B5EF4-FFF2-40B4-BE49-F238E27FC236}">
                <a16:creationId xmlns:a16="http://schemas.microsoft.com/office/drawing/2014/main" id="{A519B49E-28B0-AD88-5BE8-862A4DDFDF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22788" y="3289501"/>
            <a:ext cx="528996" cy="528996"/>
          </a:xfrm>
          <a:prstGeom prst="rect">
            <a:avLst/>
          </a:pr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EFE4BF5C-810B-A9F0-4D94-F3F762DCA5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58109" y="3291177"/>
            <a:ext cx="528996" cy="528996"/>
          </a:xfrm>
          <a:prstGeom prst="rect">
            <a:avLst/>
          </a:prstGeom>
        </p:spPr>
      </p:pic>
      <p:pic>
        <p:nvPicPr>
          <p:cNvPr id="61" name="Elemento grafico 60">
            <a:extLst>
              <a:ext uri="{FF2B5EF4-FFF2-40B4-BE49-F238E27FC236}">
                <a16:creationId xmlns:a16="http://schemas.microsoft.com/office/drawing/2014/main" id="{A3D70A75-1987-455F-DA21-252B22D124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47936" y="3817922"/>
            <a:ext cx="528996" cy="528996"/>
          </a:xfrm>
          <a:prstGeom prst="rect">
            <a:avLst/>
          </a:prstGeom>
        </p:spPr>
      </p:pic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8E72761B-4800-60CB-24DD-5A66DF99F12B}"/>
              </a:ext>
            </a:extLst>
          </p:cNvPr>
          <p:cNvSpPr txBox="1"/>
          <p:nvPr/>
        </p:nvSpPr>
        <p:spPr>
          <a:xfrm>
            <a:off x="5167370" y="4433530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Actuators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71FDBBB2-F520-3434-4BDE-2FBB5A6303E8}"/>
              </a:ext>
            </a:extLst>
          </p:cNvPr>
          <p:cNvCxnSpPr>
            <a:cxnSpLocks/>
          </p:cNvCxnSpPr>
          <p:nvPr/>
        </p:nvCxnSpPr>
        <p:spPr>
          <a:xfrm flipV="1">
            <a:off x="7019109" y="1845604"/>
            <a:ext cx="2013151" cy="1708395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F2D068B-A15A-4224-C219-A6B16DFF4AB8}"/>
              </a:ext>
            </a:extLst>
          </p:cNvPr>
          <p:cNvSpPr txBox="1"/>
          <p:nvPr/>
        </p:nvSpPr>
        <p:spPr>
          <a:xfrm rot="19167962">
            <a:off x="7240669" y="2487789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Subscribe</a:t>
            </a:r>
          </a:p>
        </p:txBody>
      </p:sp>
      <p:pic>
        <p:nvPicPr>
          <p:cNvPr id="68" name="Elemento grafico 67">
            <a:extLst>
              <a:ext uri="{FF2B5EF4-FFF2-40B4-BE49-F238E27FC236}">
                <a16:creationId xmlns:a16="http://schemas.microsoft.com/office/drawing/2014/main" id="{2A32FA45-33B5-BA07-CDCA-17B3BA6AD6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36589" y="5638532"/>
            <a:ext cx="530481" cy="530481"/>
          </a:xfrm>
          <a:prstGeom prst="rect">
            <a:avLst/>
          </a:prstGeom>
        </p:spPr>
      </p:pic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EB6255B-7B61-23AA-D9FE-C3BECD3D3360}"/>
              </a:ext>
            </a:extLst>
          </p:cNvPr>
          <p:cNvSpPr txBox="1"/>
          <p:nvPr/>
        </p:nvSpPr>
        <p:spPr>
          <a:xfrm rot="5400000">
            <a:off x="5801657" y="5047635"/>
            <a:ext cx="11974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POST</a:t>
            </a:r>
            <a:endParaRPr lang="it-IT" sz="1600" dirty="0"/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1E9935CF-9BB4-7DA0-78EF-1E6F3BDD7E05}"/>
              </a:ext>
            </a:extLst>
          </p:cNvPr>
          <p:cNvSpPr txBox="1"/>
          <p:nvPr/>
        </p:nvSpPr>
        <p:spPr>
          <a:xfrm>
            <a:off x="5228020" y="6108481"/>
            <a:ext cx="21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  <a:endParaRPr lang="it-IT" dirty="0">
              <a:solidFill>
                <a:srgbClr val="3F51C3"/>
              </a:solidFill>
            </a:endParaRP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1A13164C-92CC-80BA-EB53-9034F24BD7D4}"/>
              </a:ext>
            </a:extLst>
          </p:cNvPr>
          <p:cNvCxnSpPr>
            <a:cxnSpLocks/>
          </p:cNvCxnSpPr>
          <p:nvPr/>
        </p:nvCxnSpPr>
        <p:spPr>
          <a:xfrm>
            <a:off x="6253570" y="4905010"/>
            <a:ext cx="0" cy="689944"/>
          </a:xfrm>
          <a:prstGeom prst="straightConnector1">
            <a:avLst/>
          </a:prstGeom>
          <a:ln w="38100">
            <a:solidFill>
              <a:srgbClr val="3F3C5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1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5A54448-1436-7BC6-503C-4B54A504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6978928-391D-AECF-C362-9F92E8CB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State Machine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BEBACF-D594-FA52-9857-DD5BA45A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85" y="854635"/>
            <a:ext cx="9984229" cy="51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1303757-A3B3-190E-86DC-9302C028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0706494-7128-994E-63F3-7ECC2160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MQTT </a:t>
            </a:r>
            <a:r>
              <a:rPr lang="it-IT" dirty="0" err="1"/>
              <a:t>Topics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D3FD20-1DD5-75C9-C4DE-F67F9B314BCF}"/>
              </a:ext>
            </a:extLst>
          </p:cNvPr>
          <p:cNvSpPr txBox="1"/>
          <p:nvPr/>
        </p:nvSpPr>
        <p:spPr>
          <a:xfrm>
            <a:off x="601265" y="1148887"/>
            <a:ext cx="1684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Base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66AE55-88B3-E620-60B6-C43BCE2F71E5}"/>
              </a:ext>
            </a:extLst>
          </p:cNvPr>
          <p:cNvSpPr txBox="1"/>
          <p:nvPr/>
        </p:nvSpPr>
        <p:spPr>
          <a:xfrm>
            <a:off x="3543300" y="1148887"/>
            <a:ext cx="2165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</a:t>
            </a:r>
            <a:endParaRPr lang="it-IT" sz="20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638F7D6-59D5-78B8-6A31-D832D5915E04}"/>
              </a:ext>
            </a:extLst>
          </p:cNvPr>
          <p:cNvSpPr txBox="1"/>
          <p:nvPr/>
        </p:nvSpPr>
        <p:spPr>
          <a:xfrm>
            <a:off x="601265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6AF9DFA-386F-C21D-8698-FE07714C426E}"/>
              </a:ext>
            </a:extLst>
          </p:cNvPr>
          <p:cNvSpPr txBox="1"/>
          <p:nvPr/>
        </p:nvSpPr>
        <p:spPr>
          <a:xfrm>
            <a:off x="3543301" y="2028906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config/{{</a:t>
            </a:r>
            <a:r>
              <a:rPr lang="en-US" sz="2000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sensor_id</a:t>
            </a:r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}}</a:t>
            </a:r>
            <a:endParaRPr lang="it-IT" sz="2000" b="1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DBD09EC-CD26-3A46-3521-EC714BDF6466}"/>
              </a:ext>
            </a:extLst>
          </p:cNvPr>
          <p:cNvSpPr txBox="1"/>
          <p:nvPr/>
        </p:nvSpPr>
        <p:spPr>
          <a:xfrm>
            <a:off x="6949744" y="2059684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/sensor/config</a:t>
            </a:r>
            <a:r>
              <a:rPr lang="en-US" sz="16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/mtdssens_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0002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D44AFD-D57E-29AA-877A-9C5848869FCB}"/>
              </a:ext>
            </a:extLst>
          </p:cNvPr>
          <p:cNvSpPr txBox="1"/>
          <p:nvPr/>
        </p:nvSpPr>
        <p:spPr>
          <a:xfrm>
            <a:off x="601265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Publication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topic</a:t>
            </a:r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: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A86A821-A3C0-0CC8-A0B6-32A036CB53A8}"/>
              </a:ext>
            </a:extLst>
          </p:cNvPr>
          <p:cNvSpPr txBox="1"/>
          <p:nvPr/>
        </p:nvSpPr>
        <p:spPr>
          <a:xfrm>
            <a:off x="3543301" y="2908925"/>
            <a:ext cx="2784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data/A/B/C/D</a:t>
            </a:r>
            <a:endParaRPr lang="it-IT" sz="20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F58E7F-0F30-9FCB-ECE9-3F4AA4F1B629}"/>
              </a:ext>
            </a:extLst>
          </p:cNvPr>
          <p:cNvSpPr txBox="1"/>
          <p:nvPr/>
        </p:nvSpPr>
        <p:spPr>
          <a:xfrm>
            <a:off x="6949743" y="2939703"/>
            <a:ext cx="46409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Ex: </a:t>
            </a:r>
            <a:r>
              <a:rPr lang="en-US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mtds</a:t>
            </a:r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/sensor/data/A/0/S/1</a:t>
            </a:r>
            <a:endParaRPr lang="it-IT" sz="16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825DFF-CD32-94D0-E181-EAD1761DA953}"/>
              </a:ext>
            </a:extLst>
          </p:cNvPr>
          <p:cNvSpPr txBox="1"/>
          <p:nvPr/>
        </p:nvSpPr>
        <p:spPr>
          <a:xfrm>
            <a:off x="2891481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374BAD-834B-9A9C-E959-C87B85FB383B}"/>
              </a:ext>
            </a:extLst>
          </p:cNvPr>
          <p:cNvSpPr txBox="1"/>
          <p:nvPr/>
        </p:nvSpPr>
        <p:spPr>
          <a:xfrm>
            <a:off x="4610871" y="44430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Building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7E6B3A5-53E8-CDBA-E524-143E61421C79}"/>
              </a:ext>
            </a:extLst>
          </p:cNvPr>
          <p:cNvSpPr txBox="1"/>
          <p:nvPr/>
        </p:nvSpPr>
        <p:spPr>
          <a:xfrm>
            <a:off x="5735342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Floor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70E526A-F354-2ACA-753B-79A18394D832}"/>
              </a:ext>
            </a:extLst>
          </p:cNvPr>
          <p:cNvSpPr txBox="1"/>
          <p:nvPr/>
        </p:nvSpPr>
        <p:spPr>
          <a:xfrm>
            <a:off x="6547797" y="4464467"/>
            <a:ext cx="18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Room</a:t>
            </a:r>
            <a:endParaRPr lang="it-IT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8361B55-8DBF-CB2A-033F-9643646B252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798416" y="3272246"/>
            <a:ext cx="584512" cy="11922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6D8118B-3BFF-193B-47A0-AFA9285BDEE4}"/>
              </a:ext>
            </a:extLst>
          </p:cNvPr>
          <p:cNvCxnSpPr>
            <a:cxnSpLocks/>
          </p:cNvCxnSpPr>
          <p:nvPr/>
        </p:nvCxnSpPr>
        <p:spPr>
          <a:xfrm flipH="1" flipV="1">
            <a:off x="4626060" y="3309035"/>
            <a:ext cx="621957" cy="11340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B6298009-E5AF-0231-C4FF-74BB4E1C212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935544" y="3309035"/>
            <a:ext cx="1118523" cy="1155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268DDAF-4BA8-ACE0-8C1F-70987D663880}"/>
              </a:ext>
            </a:extLst>
          </p:cNvPr>
          <p:cNvCxnSpPr>
            <a:cxnSpLocks/>
          </p:cNvCxnSpPr>
          <p:nvPr/>
        </p:nvCxnSpPr>
        <p:spPr>
          <a:xfrm flipH="1" flipV="1">
            <a:off x="5248017" y="3278257"/>
            <a:ext cx="1603997" cy="11862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603FB35-85FE-0201-A20F-103F704DD61D}"/>
              </a:ext>
            </a:extLst>
          </p:cNvPr>
          <p:cNvSpPr txBox="1"/>
          <p:nvPr/>
        </p:nvSpPr>
        <p:spPr>
          <a:xfrm>
            <a:off x="4504085" y="44644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7C67078-871B-E87F-EF00-2D686C56B781}"/>
              </a:ext>
            </a:extLst>
          </p:cNvPr>
          <p:cNvSpPr txBox="1"/>
          <p:nvPr/>
        </p:nvSpPr>
        <p:spPr>
          <a:xfrm>
            <a:off x="5585844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9A7F956-71CE-085C-8018-C3559439E575}"/>
              </a:ext>
            </a:extLst>
          </p:cNvPr>
          <p:cNvSpPr txBox="1"/>
          <p:nvPr/>
        </p:nvSpPr>
        <p:spPr>
          <a:xfrm>
            <a:off x="6410500" y="4443067"/>
            <a:ext cx="21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/</a:t>
            </a:r>
            <a:endParaRPr lang="it-IT" dirty="0"/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B7BC2C3B-64C5-C1EF-DA80-4DFECBFA2D74}"/>
              </a:ext>
            </a:extLst>
          </p:cNvPr>
          <p:cNvSpPr/>
          <p:nvPr/>
        </p:nvSpPr>
        <p:spPr>
          <a:xfrm>
            <a:off x="910282" y="5330404"/>
            <a:ext cx="10768695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D7B3FD6-2F82-268D-4DBF-2731BB065305}"/>
              </a:ext>
            </a:extLst>
          </p:cNvPr>
          <p:cNvSpPr txBox="1"/>
          <p:nvPr/>
        </p:nvSpPr>
        <p:spPr>
          <a:xfrm>
            <a:off x="1310222" y="5603885"/>
            <a:ext cx="9968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*Dividing location in topics is useful to subscribe for data with different granularity</a:t>
            </a:r>
          </a:p>
        </p:txBody>
      </p:sp>
    </p:spTree>
    <p:extLst>
      <p:ext uri="{BB962C8B-B14F-4D97-AF65-F5344CB8AC3E}">
        <p14:creationId xmlns:p14="http://schemas.microsoft.com/office/powerpoint/2010/main" val="32026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377DAF4-AB89-6CF0-0E08-95E4024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9844C63-5E62-8A51-AE34-813263A4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Node</a:t>
            </a:r>
            <a:r>
              <a:rPr lang="it-IT" dirty="0"/>
              <a:t>-Red Flows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C54A2E-5985-814F-CA05-69D04C47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17" y="4347570"/>
            <a:ext cx="10978727" cy="8951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C9F9BA-14A0-A5DC-B008-2E75F4D9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24" y="1935549"/>
            <a:ext cx="11032312" cy="62025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1D75F4-4092-F10D-8F0C-9C961966DB16}"/>
              </a:ext>
            </a:extLst>
          </p:cNvPr>
          <p:cNvSpPr txBox="1"/>
          <p:nvPr/>
        </p:nvSpPr>
        <p:spPr>
          <a:xfrm>
            <a:off x="3046971" y="1099460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Sensor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configurator</a:t>
            </a:r>
            <a:endParaRPr lang="it-IT" sz="2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AEAA87A-D026-7E31-AC44-22BC69BBE422}"/>
              </a:ext>
            </a:extLst>
          </p:cNvPr>
          <p:cNvSpPr txBox="1"/>
          <p:nvPr/>
        </p:nvSpPr>
        <p:spPr>
          <a:xfrm>
            <a:off x="3046971" y="325163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Data </a:t>
            </a:r>
            <a:r>
              <a:rPr lang="it-IT" sz="2000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saving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0422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F4A98F40-2DDE-4A0C-BC5B-B32AF9A65D7F}"/>
              </a:ext>
            </a:extLst>
          </p:cNvPr>
          <p:cNvSpPr/>
          <p:nvPr/>
        </p:nvSpPr>
        <p:spPr>
          <a:xfrm>
            <a:off x="6783859" y="5251622"/>
            <a:ext cx="2335427" cy="1223319"/>
          </a:xfrm>
          <a:custGeom>
            <a:avLst/>
            <a:gdLst>
              <a:gd name="connsiteX0" fmla="*/ 0 w 2335427"/>
              <a:gd name="connsiteY0" fmla="*/ 0 h 1223319"/>
              <a:gd name="connsiteX1" fmla="*/ 2335427 w 2335427"/>
              <a:gd name="connsiteY1" fmla="*/ 1223319 h 122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5427" h="1223319">
                <a:moveTo>
                  <a:pt x="0" y="0"/>
                </a:moveTo>
                <a:cubicBezTo>
                  <a:pt x="803189" y="489121"/>
                  <a:pt x="1606378" y="978243"/>
                  <a:pt x="2335427" y="1223319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F4164F9B-D65C-34E5-11F5-023EDE4193C6}"/>
              </a:ext>
            </a:extLst>
          </p:cNvPr>
          <p:cNvSpPr/>
          <p:nvPr/>
        </p:nvSpPr>
        <p:spPr>
          <a:xfrm>
            <a:off x="6858000" y="-12357"/>
            <a:ext cx="2557849" cy="1692876"/>
          </a:xfrm>
          <a:custGeom>
            <a:avLst/>
            <a:gdLst>
              <a:gd name="connsiteX0" fmla="*/ 0 w 2557849"/>
              <a:gd name="connsiteY0" fmla="*/ 1692876 h 1692876"/>
              <a:gd name="connsiteX1" fmla="*/ 2557849 w 2557849"/>
              <a:gd name="connsiteY1" fmla="*/ 0 h 169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849" h="1692876">
                <a:moveTo>
                  <a:pt x="0" y="1692876"/>
                </a:moveTo>
                <a:cubicBezTo>
                  <a:pt x="917489" y="998838"/>
                  <a:pt x="1834979" y="304800"/>
                  <a:pt x="2557849" y="0"/>
                </a:cubicBezTo>
              </a:path>
            </a:pathLst>
          </a:custGeom>
          <a:noFill/>
          <a:ln w="38100">
            <a:solidFill>
              <a:srgbClr val="3F3C5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7849311-555E-ED79-FEC5-2278DB4D3625}"/>
              </a:ext>
            </a:extLst>
          </p:cNvPr>
          <p:cNvSpPr/>
          <p:nvPr/>
        </p:nvSpPr>
        <p:spPr>
          <a:xfrm>
            <a:off x="525271" y="4809044"/>
            <a:ext cx="5954023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E80D803-AD9F-9AB7-73D7-F0CAC9E425B0}"/>
              </a:ext>
            </a:extLst>
          </p:cNvPr>
          <p:cNvSpPr/>
          <p:nvPr/>
        </p:nvSpPr>
        <p:spPr>
          <a:xfrm>
            <a:off x="525271" y="1078596"/>
            <a:ext cx="5954023" cy="133097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8363B913-7596-0347-D4B4-B9EEB296168F}"/>
              </a:ext>
            </a:extLst>
          </p:cNvPr>
          <p:cNvSpPr/>
          <p:nvPr/>
        </p:nvSpPr>
        <p:spPr>
          <a:xfrm>
            <a:off x="5189746" y="1705232"/>
            <a:ext cx="1655897" cy="3583460"/>
          </a:xfrm>
          <a:custGeom>
            <a:avLst/>
            <a:gdLst>
              <a:gd name="connsiteX0" fmla="*/ 1655897 w 1655897"/>
              <a:gd name="connsiteY0" fmla="*/ 0 h 3583460"/>
              <a:gd name="connsiteX1" fmla="*/ 92 w 1655897"/>
              <a:gd name="connsiteY1" fmla="*/ 1754660 h 3583460"/>
              <a:gd name="connsiteX2" fmla="*/ 1581757 w 1655897"/>
              <a:gd name="connsiteY2" fmla="*/ 3583460 h 35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897" h="3583460">
                <a:moveTo>
                  <a:pt x="1655897" y="0"/>
                </a:moveTo>
                <a:cubicBezTo>
                  <a:pt x="834173" y="578708"/>
                  <a:pt x="12449" y="1157417"/>
                  <a:pt x="92" y="1754660"/>
                </a:cubicBezTo>
                <a:cubicBezTo>
                  <a:pt x="-12265" y="2351903"/>
                  <a:pt x="1221352" y="3286898"/>
                  <a:pt x="1581757" y="3583460"/>
                </a:cubicBezTo>
              </a:path>
            </a:pathLst>
          </a:cu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D39E1E3-FEBD-C61D-3821-37D086A0B350}"/>
              </a:ext>
            </a:extLst>
          </p:cNvPr>
          <p:cNvSpPr/>
          <p:nvPr/>
        </p:nvSpPr>
        <p:spPr>
          <a:xfrm>
            <a:off x="5474043" y="2977935"/>
            <a:ext cx="6217272" cy="916294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4DA0108-62F0-2793-A2A9-2E42906C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A9EED48-AE87-8823-6B85-6A11D5E6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Spark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58776D-02AE-9F0E-12E8-BE33E2B8F6AE}"/>
              </a:ext>
            </a:extLst>
          </p:cNvPr>
          <p:cNvSpPr txBox="1"/>
          <p:nvPr/>
        </p:nvSpPr>
        <p:spPr>
          <a:xfrm>
            <a:off x="5593257" y="3105834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Month of the year with the highest average night-day temperature difference, for each building.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2995BEC-3A3A-1D23-2852-72F0F62A56B1}"/>
              </a:ext>
            </a:extLst>
          </p:cNvPr>
          <p:cNvSpPr txBox="1"/>
          <p:nvPr/>
        </p:nvSpPr>
        <p:spPr>
          <a:xfrm>
            <a:off x="747801" y="1267643"/>
            <a:ext cx="5652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Hourly, daily, and weekly moving average of each environmental quantity, at room, building, and</a:t>
            </a: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Neighborhood-scale.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721D4C6-CB82-4703-18A8-B80006D36BE3}"/>
              </a:ext>
            </a:extLst>
          </p:cNvPr>
          <p:cNvSpPr txBox="1"/>
          <p:nvPr/>
        </p:nvSpPr>
        <p:spPr>
          <a:xfrm>
            <a:off x="747801" y="4944026"/>
            <a:ext cx="5348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Daily and night temperature difference at room and building-level.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A78785E-A31F-77ED-B9E0-6947EDC2A76A}"/>
              </a:ext>
            </a:extLst>
          </p:cNvPr>
          <p:cNvSpPr/>
          <p:nvPr/>
        </p:nvSpPr>
        <p:spPr>
          <a:xfrm>
            <a:off x="6400800" y="1309998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1CDC797-6908-48CE-37CD-0BAC7F9BDAEB}"/>
              </a:ext>
            </a:extLst>
          </p:cNvPr>
          <p:cNvSpPr/>
          <p:nvPr/>
        </p:nvSpPr>
        <p:spPr>
          <a:xfrm>
            <a:off x="4787345" y="303312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19F6869-46F8-269D-6F99-A1650BC23217}"/>
              </a:ext>
            </a:extLst>
          </p:cNvPr>
          <p:cNvSpPr/>
          <p:nvPr/>
        </p:nvSpPr>
        <p:spPr>
          <a:xfrm>
            <a:off x="6318530" y="486423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E989B4-7E74-5345-D740-253BAF74B5B7}"/>
              </a:ext>
            </a:extLst>
          </p:cNvPr>
          <p:cNvSpPr txBox="1"/>
          <p:nvPr/>
        </p:nvSpPr>
        <p:spPr>
          <a:xfrm>
            <a:off x="6579977" y="1355234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CD172-94EB-C1F1-7784-B1DD9CB4770C}"/>
              </a:ext>
            </a:extLst>
          </p:cNvPr>
          <p:cNvSpPr txBox="1"/>
          <p:nvPr/>
        </p:nvSpPr>
        <p:spPr>
          <a:xfrm>
            <a:off x="4932858" y="3075056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A9422A4-07D0-6328-0A72-DF8E8E2C19AF}"/>
              </a:ext>
            </a:extLst>
          </p:cNvPr>
          <p:cNvSpPr txBox="1"/>
          <p:nvPr/>
        </p:nvSpPr>
        <p:spPr>
          <a:xfrm>
            <a:off x="6479294" y="4913248"/>
            <a:ext cx="527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it-IT" sz="28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4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350</Words>
  <Application>Microsoft Office PowerPoint</Application>
  <PresentationFormat>Widescreen</PresentationFormat>
  <Paragraphs>104</Paragraphs>
  <Slides>11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SF Pro Text</vt:lpstr>
      <vt:lpstr>SF Pro Text Light</vt:lpstr>
      <vt:lpstr>Tema di Office</vt:lpstr>
      <vt:lpstr>Project Presentation</vt:lpstr>
      <vt:lpstr>The project</vt:lpstr>
      <vt:lpstr>Technologies</vt:lpstr>
      <vt:lpstr>Functionalities</vt:lpstr>
      <vt:lpstr>High level flow</vt:lpstr>
      <vt:lpstr>Sensor State Machine</vt:lpstr>
      <vt:lpstr>MQTT Topics</vt:lpstr>
      <vt:lpstr>Node-Red Flows</vt:lpstr>
      <vt:lpstr>Spark analysis</vt:lpstr>
      <vt:lpstr>Actuators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Mattia Siriani</cp:lastModifiedBy>
  <cp:revision>45</cp:revision>
  <dcterms:created xsi:type="dcterms:W3CDTF">2022-05-31T15:23:15Z</dcterms:created>
  <dcterms:modified xsi:type="dcterms:W3CDTF">2022-09-07T13:59:18Z</dcterms:modified>
</cp:coreProperties>
</file>