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C53"/>
    <a:srgbClr val="FFFFFF"/>
    <a:srgbClr val="8F0000"/>
    <a:srgbClr val="3F51C3"/>
    <a:srgbClr val="E6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1163-4F93-9544-967C-41CE9E9A3E47}" type="datetimeFigureOut">
              <a:rPr lang="it-IT" smtClean="0"/>
              <a:t>05/09/22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D37E0-8943-9746-B7FE-8F0BF24C4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6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1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2D5A-1C59-597F-33B8-ABE3491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5"/>
            <a:ext cx="9144000" cy="2009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52029D-B5AA-C108-D9F4-91B98B5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5C975-6E1E-DF50-DA83-46295D1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DE5DA-EFA0-E621-F043-5A7E886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1F63-6B86-96A6-B9BD-9A5C486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1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103D0CAE-07A5-05BE-EBA9-8F035C3A0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08C68B2-61FB-2AF5-0DA1-8BAB3C74C949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87677-ADD2-52F3-2EDF-BB8F41E08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C4AC70B-4E48-C782-AB6E-D91D2185A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670833"/>
            <a:ext cx="11061700" cy="29948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SF Pro Text Light" pitchFamily="2" charset="0"/>
                <a:ea typeface="SF Pro Text Light" pitchFamily="2" charset="0"/>
                <a:cs typeface="SF Pro Text Light" pitchFamily="2" charset="0"/>
              </a:defRPr>
            </a:lvl1pPr>
          </a:lstStyle>
          <a:p>
            <a:pPr lvl="0"/>
            <a:r>
              <a:rPr lang="it-IT" dirty="0"/>
              <a:t>Click per sottotitolo</a:t>
            </a:r>
          </a:p>
        </p:txBody>
      </p:sp>
    </p:spTree>
    <p:extLst>
      <p:ext uri="{BB962C8B-B14F-4D97-AF65-F5344CB8AC3E}">
        <p14:creationId xmlns:p14="http://schemas.microsoft.com/office/powerpoint/2010/main" val="22215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2887C-9805-39B0-636D-6993FB3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E153B-C85C-153B-A127-7FBA350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035AA-1BD6-4D4A-4E41-785D781C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352C7-5DE6-A16B-1A3E-2F34B52B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6944B-FE71-3681-FA77-8AA56834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4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C1D5-8190-28D4-45D8-592EF7C70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8325"/>
            <a:ext cx="9144000" cy="1380675"/>
          </a:xfrm>
        </p:spPr>
        <p:txBody>
          <a:bodyPr/>
          <a:lstStyle/>
          <a:p>
            <a:r>
              <a:rPr lang="it-IT" b="1" dirty="0">
                <a:solidFill>
                  <a:srgbClr val="3F51C3"/>
                </a:solidFill>
              </a:rPr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B88A15-6C7E-60D3-7B26-7B60DC4D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38913"/>
            <a:ext cx="12191999" cy="130578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Daniele Sinigaglia (10574224)</a:t>
            </a:r>
          </a:p>
          <a:p>
            <a:r>
              <a:rPr lang="it-IT" dirty="0"/>
              <a:t>Mattia Siriani (10571322)</a:t>
            </a:r>
          </a:p>
          <a:p>
            <a:r>
              <a:rPr lang="it-IT" dirty="0"/>
              <a:t>Matteo </a:t>
            </a:r>
            <a:r>
              <a:rPr lang="it-IT" dirty="0" err="1"/>
              <a:t>Visotto</a:t>
            </a:r>
            <a:r>
              <a:rPr lang="it-IT" dirty="0"/>
              <a:t> (10608623)</a:t>
            </a:r>
          </a:p>
        </p:txBody>
      </p:sp>
    </p:spTree>
    <p:extLst>
      <p:ext uri="{BB962C8B-B14F-4D97-AF65-F5344CB8AC3E}">
        <p14:creationId xmlns:p14="http://schemas.microsoft.com/office/powerpoint/2010/main" val="69273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112F15A-AF2D-0315-6EB5-CF4F8393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28CAE8F-84DF-0DA8-64E1-64708D12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High </a:t>
            </a:r>
            <a:r>
              <a:rPr lang="it-IT" dirty="0" err="1"/>
              <a:t>level</a:t>
            </a:r>
            <a:r>
              <a:rPr lang="it-IT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206571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44AB29-1B85-EE06-C4B6-782D7B0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FFF5EFA-8A11-2573-E9C1-400C65263EFD}"/>
              </a:ext>
            </a:extLst>
          </p:cNvPr>
          <p:cNvSpPr/>
          <p:nvPr/>
        </p:nvSpPr>
        <p:spPr>
          <a:xfrm>
            <a:off x="829279" y="3587858"/>
            <a:ext cx="2293630" cy="2293630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B83F0FC-3087-73BF-9D2A-1FFD847B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32" y="3981739"/>
            <a:ext cx="1503766" cy="150376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FD62E58-230D-6BD8-2C99-BEEB24736136}"/>
              </a:ext>
            </a:extLst>
          </p:cNvPr>
          <p:cNvSpPr/>
          <p:nvPr/>
        </p:nvSpPr>
        <p:spPr>
          <a:xfrm>
            <a:off x="3122909" y="1270861"/>
            <a:ext cx="8477572" cy="2316997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DEMO TIME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32630C0-F7A9-4F4C-CA0E-38783665105A}"/>
              </a:ext>
            </a:extLst>
          </p:cNvPr>
          <p:cNvSpPr/>
          <p:nvPr/>
        </p:nvSpPr>
        <p:spPr>
          <a:xfrm>
            <a:off x="2949858" y="1124835"/>
            <a:ext cx="8790107" cy="261800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7FB5C-5023-4A36-28F5-5E1AC8A0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783A39-08DA-C6C5-2E02-9CD18EC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EE822F5-13E5-AD8F-C5CA-4C10AD5BA3FF}"/>
              </a:ext>
            </a:extLst>
          </p:cNvPr>
          <p:cNvSpPr/>
          <p:nvPr/>
        </p:nvSpPr>
        <p:spPr>
          <a:xfrm>
            <a:off x="1924372" y="1495585"/>
            <a:ext cx="8343255" cy="3866830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Smart Buildings and Neighborhoods </a:t>
            </a:r>
          </a:p>
          <a:p>
            <a:endParaRPr lang="en-US" sz="28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Temperature and humidity sensors deployed in rooms of different neighborhood buildings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HVAC in the seme room of a sensor activated by received data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Long term persistent data for analysis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CD6A1-9756-0040-146F-CE682A18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2798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Technologies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8FA316-E878-3ECE-6237-2C8742757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9595" t="-10518" r="19595" b="-11173"/>
          <a:stretch/>
        </p:blipFill>
        <p:spPr bwMode="auto">
          <a:xfrm>
            <a:off x="5298655" y="1428997"/>
            <a:ext cx="1348079" cy="134888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6246CB3-B4DA-278C-6701-1438726E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93458" y="1428996"/>
            <a:ext cx="1348079" cy="1348079"/>
          </a:xfrm>
          <a:prstGeom prst="ellipse">
            <a:avLst/>
          </a:prstGeom>
          <a:solidFill>
            <a:srgbClr val="8F0000"/>
          </a:solidFill>
          <a:ln w="12700">
            <a:solidFill>
              <a:srgbClr val="3F3C53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BAA20-15C4-281E-9EA8-D2BF2A4AD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-8025" t="-19620" r="-8025" b="-19483"/>
          <a:stretch/>
        </p:blipFill>
        <p:spPr bwMode="auto">
          <a:xfrm>
            <a:off x="1863423" y="1428997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475EC90-6A66-B027-C4DD-8108A4D5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l="16795" t="-13990" r="16795" b="-13328"/>
          <a:stretch/>
        </p:blipFill>
        <p:spPr bwMode="auto">
          <a:xfrm>
            <a:off x="3598732" y="4304443"/>
            <a:ext cx="1348598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B1797A-231E-6958-0BE0-0C8F7EAB4A29}"/>
              </a:ext>
            </a:extLst>
          </p:cNvPr>
          <p:cNvSpPr txBox="1"/>
          <p:nvPr/>
        </p:nvSpPr>
        <p:spPr>
          <a:xfrm>
            <a:off x="4978351" y="1028831"/>
            <a:ext cx="198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Communication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EA0DAD-1C14-11AD-E8D4-580BE67B4B47}"/>
              </a:ext>
            </a:extLst>
          </p:cNvPr>
          <p:cNvSpPr txBox="1"/>
          <p:nvPr/>
        </p:nvSpPr>
        <p:spPr>
          <a:xfrm>
            <a:off x="5225372" y="2876096"/>
            <a:ext cx="1494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MQTT Broker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F48922-DACB-E61F-6666-061AFB938DAB}"/>
              </a:ext>
            </a:extLst>
          </p:cNvPr>
          <p:cNvSpPr txBox="1"/>
          <p:nvPr/>
        </p:nvSpPr>
        <p:spPr>
          <a:xfrm>
            <a:off x="1367257" y="1028831"/>
            <a:ext cx="23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IoT </a:t>
            </a:r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Motes</a:t>
            </a:r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Sensors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E836FD-FFD9-154E-A111-38BD742F636B}"/>
              </a:ext>
            </a:extLst>
          </p:cNvPr>
          <p:cNvSpPr txBox="1"/>
          <p:nvPr/>
        </p:nvSpPr>
        <p:spPr>
          <a:xfrm>
            <a:off x="1567618" y="2873617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Contiki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-NG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B7618-AA7F-418C-6737-06F0C3C62F59}"/>
              </a:ext>
            </a:extLst>
          </p:cNvPr>
          <p:cNvSpPr txBox="1"/>
          <p:nvPr/>
        </p:nvSpPr>
        <p:spPr>
          <a:xfrm>
            <a:off x="9185108" y="1028831"/>
            <a:ext cx="176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</a:t>
            </a:r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flow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AF499D-F77A-6907-E654-2ACD0DB634FC}"/>
              </a:ext>
            </a:extLst>
          </p:cNvPr>
          <p:cNvSpPr txBox="1"/>
          <p:nvPr/>
        </p:nvSpPr>
        <p:spPr>
          <a:xfrm>
            <a:off x="9449353" y="2873617"/>
            <a:ext cx="1236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Node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-Red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2F21D5-48C3-29E0-0E42-D8A337B2DD07}"/>
              </a:ext>
            </a:extLst>
          </p:cNvPr>
          <p:cNvSpPr txBox="1"/>
          <p:nvPr/>
        </p:nvSpPr>
        <p:spPr>
          <a:xfrm>
            <a:off x="3498623" y="5717904"/>
            <a:ext cx="154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Apache Spark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A910AA-2661-2C01-DDA1-C32ED12F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95FE892-7B63-3215-1EF9-8BF577A4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 l="9" r="9"/>
          <a:stretch/>
        </p:blipFill>
        <p:spPr bwMode="auto">
          <a:xfrm>
            <a:off x="7583413" y="4304443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AEFCAB-B51E-D988-8367-E914E3F5D8F8}"/>
              </a:ext>
            </a:extLst>
          </p:cNvPr>
          <p:cNvSpPr txBox="1"/>
          <p:nvPr/>
        </p:nvSpPr>
        <p:spPr>
          <a:xfrm>
            <a:off x="7287609" y="5717904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Python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79CCB0-5722-8093-3B07-38B6F8CDE812}"/>
              </a:ext>
            </a:extLst>
          </p:cNvPr>
          <p:cNvSpPr txBox="1"/>
          <p:nvPr/>
        </p:nvSpPr>
        <p:spPr>
          <a:xfrm>
            <a:off x="3598732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Statistics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367017-F63F-29DB-8371-47A0BB342C93}"/>
              </a:ext>
            </a:extLst>
          </p:cNvPr>
          <p:cNvSpPr txBox="1"/>
          <p:nvPr/>
        </p:nvSpPr>
        <p:spPr>
          <a:xfrm>
            <a:off x="7579059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Actuators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9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33F62617-49A1-AD24-532B-FC4F4546E4B7}"/>
              </a:ext>
            </a:extLst>
          </p:cNvPr>
          <p:cNvSpPr/>
          <p:nvPr/>
        </p:nvSpPr>
        <p:spPr>
          <a:xfrm>
            <a:off x="1150019" y="1349085"/>
            <a:ext cx="1659680" cy="463104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180BE6-40E0-6C1A-6DC1-DB6C78CD2433}"/>
              </a:ext>
            </a:extLst>
          </p:cNvPr>
          <p:cNvSpPr/>
          <p:nvPr/>
        </p:nvSpPr>
        <p:spPr>
          <a:xfrm>
            <a:off x="1007293" y="1191885"/>
            <a:ext cx="1945133" cy="4945443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E89D3D4-9CA0-ED98-CF8B-8A767160C60D}"/>
              </a:ext>
            </a:extLst>
          </p:cNvPr>
          <p:cNvSpPr/>
          <p:nvPr/>
        </p:nvSpPr>
        <p:spPr>
          <a:xfrm>
            <a:off x="2549470" y="1655662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9D902341-8272-F68D-9301-30488CD18310}"/>
              </a:ext>
            </a:extLst>
          </p:cNvPr>
          <p:cNvSpPr/>
          <p:nvPr/>
        </p:nvSpPr>
        <p:spPr>
          <a:xfrm>
            <a:off x="2549470" y="272740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041F5E8-5699-5D70-99DB-33E96CAD4280}"/>
              </a:ext>
            </a:extLst>
          </p:cNvPr>
          <p:cNvSpPr/>
          <p:nvPr/>
        </p:nvSpPr>
        <p:spPr>
          <a:xfrm>
            <a:off x="2549470" y="379915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461AF3F-393F-619C-F79F-A7E671DE7D2E}"/>
              </a:ext>
            </a:extLst>
          </p:cNvPr>
          <p:cNvSpPr/>
          <p:nvPr/>
        </p:nvSpPr>
        <p:spPr>
          <a:xfrm>
            <a:off x="2549470" y="4870903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A02218-6C6F-112E-F8EF-B3D5F7CC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D7553B-667D-7C74-3C16-445CE007B55E}"/>
              </a:ext>
            </a:extLst>
          </p:cNvPr>
          <p:cNvSpPr txBox="1"/>
          <p:nvPr/>
        </p:nvSpPr>
        <p:spPr>
          <a:xfrm>
            <a:off x="3516035" y="1655662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sampling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Motes read and send temperature and humidity readings periodically</a:t>
            </a:r>
          </a:p>
        </p:txBody>
      </p:sp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BCCD7A27-0D10-3E03-F761-3B6B23DB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08215" y="2771836"/>
            <a:ext cx="1638554" cy="163855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98B97E-5AB2-B126-80E5-E51543C08C86}"/>
              </a:ext>
            </a:extLst>
          </p:cNvPr>
          <p:cNvSpPr txBox="1"/>
          <p:nvPr/>
        </p:nvSpPr>
        <p:spPr>
          <a:xfrm>
            <a:off x="3516035" y="3894335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analysis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can be analyzed to retrieve different type of statistics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E3C27E-F785-6F26-E7EA-46BCF4D46EDE}"/>
              </a:ext>
            </a:extLst>
          </p:cNvPr>
          <p:cNvSpPr txBox="1"/>
          <p:nvPr/>
        </p:nvSpPr>
        <p:spPr>
          <a:xfrm>
            <a:off x="3516035" y="2803729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storage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Published data are stored permanently for further uses</a:t>
            </a:r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A23E1DEC-4ED2-6CC1-F038-D0471DA06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718123" y="2887277"/>
            <a:ext cx="468604" cy="468604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92CB6EDF-2E74-B9B7-76C2-57222E133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76003" y="4987068"/>
            <a:ext cx="552843" cy="552843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2F48D70-52DA-C5B9-A49C-249F65FFE077}"/>
              </a:ext>
            </a:extLst>
          </p:cNvPr>
          <p:cNvSpPr txBox="1"/>
          <p:nvPr/>
        </p:nvSpPr>
        <p:spPr>
          <a:xfrm>
            <a:off x="3481915" y="4984941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on-demand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can be also read on-demand for live computation/use (ex. actuators)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E896AD-EE4B-D4C3-81C5-311F5DB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8D7FD633-8035-6F69-169D-C1B14B704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8049" y="3959808"/>
            <a:ext cx="484606" cy="484606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19864A5-05BF-12E1-8E5E-E000FED0BD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722018" y="1810304"/>
            <a:ext cx="468604" cy="4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3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5A54448-1436-7BC6-503C-4B54A504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6978928-391D-AECF-C362-9F92E8CB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Sensor State Machine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BEBACF-D594-FA52-9857-DD5BA45A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85" y="854635"/>
            <a:ext cx="9984229" cy="51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377DAF4-AB89-6CF0-0E08-95E4024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9844C63-5E62-8A51-AE34-813263A4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Node</a:t>
            </a:r>
            <a:r>
              <a:rPr lang="it-IT" dirty="0"/>
              <a:t>-Red Flows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C54A2E-5985-814F-CA05-69D04C47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17" y="4347570"/>
            <a:ext cx="10978727" cy="8951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C9F9BA-14A0-A5DC-B008-2E75F4D91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4" y="1935549"/>
            <a:ext cx="11032312" cy="62025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1D75F4-4092-F10D-8F0C-9C961966DB16}"/>
              </a:ext>
            </a:extLst>
          </p:cNvPr>
          <p:cNvSpPr txBox="1"/>
          <p:nvPr/>
        </p:nvSpPr>
        <p:spPr>
          <a:xfrm>
            <a:off x="3046971" y="1099460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configuration</a:t>
            </a:r>
            <a:endParaRPr lang="it-IT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AEAA87A-D026-7E31-AC44-22BC69BBE422}"/>
              </a:ext>
            </a:extLst>
          </p:cNvPr>
          <p:cNvSpPr txBox="1"/>
          <p:nvPr/>
        </p:nvSpPr>
        <p:spPr>
          <a:xfrm>
            <a:off x="3046971" y="3251632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saving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0422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303757-A3B3-190E-86DC-9302C028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0706494-7128-994E-63F3-7ECC2160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MQTT </a:t>
            </a:r>
            <a:r>
              <a:rPr lang="it-IT" dirty="0" err="1"/>
              <a:t>Topics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D3FD20-1DD5-75C9-C4DE-F67F9B314BCF}"/>
              </a:ext>
            </a:extLst>
          </p:cNvPr>
          <p:cNvSpPr txBox="1"/>
          <p:nvPr/>
        </p:nvSpPr>
        <p:spPr>
          <a:xfrm>
            <a:off x="601265" y="1148887"/>
            <a:ext cx="16847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Base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66AE55-88B3-E620-60B6-C43BCE2F71E5}"/>
              </a:ext>
            </a:extLst>
          </p:cNvPr>
          <p:cNvSpPr txBox="1"/>
          <p:nvPr/>
        </p:nvSpPr>
        <p:spPr>
          <a:xfrm>
            <a:off x="3543300" y="1148887"/>
            <a:ext cx="2165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</a:t>
            </a:r>
            <a:endParaRPr lang="it-IT" sz="20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38F7D6-59D5-78B8-6A31-D832D5915E04}"/>
              </a:ext>
            </a:extLst>
          </p:cNvPr>
          <p:cNvSpPr txBox="1"/>
          <p:nvPr/>
        </p:nvSpPr>
        <p:spPr>
          <a:xfrm>
            <a:off x="601265" y="2028906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Configuration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6AF9DFA-386F-C21D-8698-FE07714C426E}"/>
              </a:ext>
            </a:extLst>
          </p:cNvPr>
          <p:cNvSpPr txBox="1"/>
          <p:nvPr/>
        </p:nvSpPr>
        <p:spPr>
          <a:xfrm>
            <a:off x="3543301" y="2028906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config/{{</a:t>
            </a:r>
            <a:r>
              <a:rPr lang="en-US" sz="2000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sensor_id</a:t>
            </a:r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}}</a:t>
            </a:r>
            <a:endParaRPr lang="it-IT" sz="2000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DBD09EC-CD26-3A46-3521-EC714BDF6466}"/>
              </a:ext>
            </a:extLst>
          </p:cNvPr>
          <p:cNvSpPr txBox="1"/>
          <p:nvPr/>
        </p:nvSpPr>
        <p:spPr>
          <a:xfrm>
            <a:off x="6949744" y="2059684"/>
            <a:ext cx="4640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Ex: </a:t>
            </a:r>
            <a:r>
              <a:rPr lang="en-US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/sensor/config/mtdssesn_0002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D44AFD-D57E-29AA-877A-9C5848869FCB}"/>
              </a:ext>
            </a:extLst>
          </p:cNvPr>
          <p:cNvSpPr txBox="1"/>
          <p:nvPr/>
        </p:nvSpPr>
        <p:spPr>
          <a:xfrm>
            <a:off x="601265" y="2908925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Publication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86A821-A3C0-0CC8-A0B6-32A036CB53A8}"/>
              </a:ext>
            </a:extLst>
          </p:cNvPr>
          <p:cNvSpPr txBox="1"/>
          <p:nvPr/>
        </p:nvSpPr>
        <p:spPr>
          <a:xfrm>
            <a:off x="3543301" y="2908925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data/A/B/C/D</a:t>
            </a:r>
            <a:endParaRPr lang="it-IT" sz="20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F58E7F-0F30-9FCB-ECE9-3F4AA4F1B629}"/>
              </a:ext>
            </a:extLst>
          </p:cNvPr>
          <p:cNvSpPr txBox="1"/>
          <p:nvPr/>
        </p:nvSpPr>
        <p:spPr>
          <a:xfrm>
            <a:off x="6949743" y="2939703"/>
            <a:ext cx="4640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Ex: </a:t>
            </a:r>
            <a:r>
              <a:rPr lang="en-US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/sensor/data/A/0/S/1</a:t>
            </a:r>
            <a:endParaRPr lang="it-IT" sz="16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825DFF-CD32-94D0-E181-EAD1761DA953}"/>
              </a:ext>
            </a:extLst>
          </p:cNvPr>
          <p:cNvSpPr txBox="1"/>
          <p:nvPr/>
        </p:nvSpPr>
        <p:spPr>
          <a:xfrm>
            <a:off x="2891481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Neighborhood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6374BAD-834B-9A9C-E959-C87B85FB383B}"/>
              </a:ext>
            </a:extLst>
          </p:cNvPr>
          <p:cNvSpPr txBox="1"/>
          <p:nvPr/>
        </p:nvSpPr>
        <p:spPr>
          <a:xfrm>
            <a:off x="4610871" y="44430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Building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7E6B3A5-53E8-CDBA-E524-143E61421C79}"/>
              </a:ext>
            </a:extLst>
          </p:cNvPr>
          <p:cNvSpPr txBox="1"/>
          <p:nvPr/>
        </p:nvSpPr>
        <p:spPr>
          <a:xfrm>
            <a:off x="5735342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Floor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70E526A-F354-2ACA-753B-79A18394D832}"/>
              </a:ext>
            </a:extLst>
          </p:cNvPr>
          <p:cNvSpPr txBox="1"/>
          <p:nvPr/>
        </p:nvSpPr>
        <p:spPr>
          <a:xfrm>
            <a:off x="6547797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Room</a:t>
            </a:r>
            <a:endParaRPr lang="it-IT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8361B55-8DBF-CB2A-033F-9643646B252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798416" y="3272246"/>
            <a:ext cx="584512" cy="1192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6D8118B-3BFF-193B-47A0-AFA9285BDEE4}"/>
              </a:ext>
            </a:extLst>
          </p:cNvPr>
          <p:cNvCxnSpPr>
            <a:cxnSpLocks/>
          </p:cNvCxnSpPr>
          <p:nvPr/>
        </p:nvCxnSpPr>
        <p:spPr>
          <a:xfrm flipH="1" flipV="1">
            <a:off x="4626060" y="3309035"/>
            <a:ext cx="621957" cy="11340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6298009-E5AF-0231-C4FF-74BB4E1C212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935544" y="3309035"/>
            <a:ext cx="1118523" cy="1155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68DDAF-4BA8-ACE0-8C1F-70987D663880}"/>
              </a:ext>
            </a:extLst>
          </p:cNvPr>
          <p:cNvCxnSpPr>
            <a:cxnSpLocks/>
          </p:cNvCxnSpPr>
          <p:nvPr/>
        </p:nvCxnSpPr>
        <p:spPr>
          <a:xfrm flipH="1" flipV="1">
            <a:off x="5248017" y="3278257"/>
            <a:ext cx="1603997" cy="1186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603FB35-85FE-0201-A20F-103F704DD61D}"/>
              </a:ext>
            </a:extLst>
          </p:cNvPr>
          <p:cNvSpPr txBox="1"/>
          <p:nvPr/>
        </p:nvSpPr>
        <p:spPr>
          <a:xfrm>
            <a:off x="4504085" y="44644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7C67078-871B-E87F-EF00-2D686C56B781}"/>
              </a:ext>
            </a:extLst>
          </p:cNvPr>
          <p:cNvSpPr txBox="1"/>
          <p:nvPr/>
        </p:nvSpPr>
        <p:spPr>
          <a:xfrm>
            <a:off x="5585844" y="44430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9A7F956-71CE-085C-8018-C3559439E575}"/>
              </a:ext>
            </a:extLst>
          </p:cNvPr>
          <p:cNvSpPr txBox="1"/>
          <p:nvPr/>
        </p:nvSpPr>
        <p:spPr>
          <a:xfrm>
            <a:off x="6410500" y="44430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B7BC2C3B-64C5-C1EF-DA80-4DFECBFA2D74}"/>
              </a:ext>
            </a:extLst>
          </p:cNvPr>
          <p:cNvSpPr/>
          <p:nvPr/>
        </p:nvSpPr>
        <p:spPr>
          <a:xfrm>
            <a:off x="910282" y="5330404"/>
            <a:ext cx="10768695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D7B3FD6-2F82-268D-4DBF-2731BB065305}"/>
              </a:ext>
            </a:extLst>
          </p:cNvPr>
          <p:cNvSpPr txBox="1"/>
          <p:nvPr/>
        </p:nvSpPr>
        <p:spPr>
          <a:xfrm>
            <a:off x="1310222" y="5603885"/>
            <a:ext cx="9968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*Dividing location in topics is useful to subscribe for data with different granularity</a:t>
            </a:r>
          </a:p>
        </p:txBody>
      </p:sp>
    </p:spTree>
    <p:extLst>
      <p:ext uri="{BB962C8B-B14F-4D97-AF65-F5344CB8AC3E}">
        <p14:creationId xmlns:p14="http://schemas.microsoft.com/office/powerpoint/2010/main" val="320266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 24">
            <a:extLst>
              <a:ext uri="{FF2B5EF4-FFF2-40B4-BE49-F238E27FC236}">
                <a16:creationId xmlns:a16="http://schemas.microsoft.com/office/drawing/2014/main" id="{F4A98F40-2DDE-4A0C-BC5B-B32AF9A65D7F}"/>
              </a:ext>
            </a:extLst>
          </p:cNvPr>
          <p:cNvSpPr/>
          <p:nvPr/>
        </p:nvSpPr>
        <p:spPr>
          <a:xfrm>
            <a:off x="6783859" y="5251622"/>
            <a:ext cx="2335427" cy="1223319"/>
          </a:xfrm>
          <a:custGeom>
            <a:avLst/>
            <a:gdLst>
              <a:gd name="connsiteX0" fmla="*/ 0 w 2335427"/>
              <a:gd name="connsiteY0" fmla="*/ 0 h 1223319"/>
              <a:gd name="connsiteX1" fmla="*/ 2335427 w 2335427"/>
              <a:gd name="connsiteY1" fmla="*/ 1223319 h 122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5427" h="1223319">
                <a:moveTo>
                  <a:pt x="0" y="0"/>
                </a:moveTo>
                <a:cubicBezTo>
                  <a:pt x="803189" y="489121"/>
                  <a:pt x="1606378" y="978243"/>
                  <a:pt x="2335427" y="1223319"/>
                </a:cubicBezTo>
              </a:path>
            </a:pathLst>
          </a:custGeom>
          <a:noFill/>
          <a:ln w="38100">
            <a:solidFill>
              <a:srgbClr val="3F3C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igura a mano libera 23">
            <a:extLst>
              <a:ext uri="{FF2B5EF4-FFF2-40B4-BE49-F238E27FC236}">
                <a16:creationId xmlns:a16="http://schemas.microsoft.com/office/drawing/2014/main" id="{F4164F9B-D65C-34E5-11F5-023EDE4193C6}"/>
              </a:ext>
            </a:extLst>
          </p:cNvPr>
          <p:cNvSpPr/>
          <p:nvPr/>
        </p:nvSpPr>
        <p:spPr>
          <a:xfrm>
            <a:off x="6858000" y="-12357"/>
            <a:ext cx="2557849" cy="1692876"/>
          </a:xfrm>
          <a:custGeom>
            <a:avLst/>
            <a:gdLst>
              <a:gd name="connsiteX0" fmla="*/ 0 w 2557849"/>
              <a:gd name="connsiteY0" fmla="*/ 1692876 h 1692876"/>
              <a:gd name="connsiteX1" fmla="*/ 2557849 w 2557849"/>
              <a:gd name="connsiteY1" fmla="*/ 0 h 169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849" h="1692876">
                <a:moveTo>
                  <a:pt x="0" y="1692876"/>
                </a:moveTo>
                <a:cubicBezTo>
                  <a:pt x="917489" y="998838"/>
                  <a:pt x="1834979" y="304800"/>
                  <a:pt x="2557849" y="0"/>
                </a:cubicBezTo>
              </a:path>
            </a:pathLst>
          </a:custGeom>
          <a:noFill/>
          <a:ln w="38100">
            <a:solidFill>
              <a:srgbClr val="3F3C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57849311-555E-ED79-FEC5-2278DB4D3625}"/>
              </a:ext>
            </a:extLst>
          </p:cNvPr>
          <p:cNvSpPr/>
          <p:nvPr/>
        </p:nvSpPr>
        <p:spPr>
          <a:xfrm>
            <a:off x="525271" y="4809044"/>
            <a:ext cx="5954023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E80D803-AD9F-9AB7-73D7-F0CAC9E425B0}"/>
              </a:ext>
            </a:extLst>
          </p:cNvPr>
          <p:cNvSpPr/>
          <p:nvPr/>
        </p:nvSpPr>
        <p:spPr>
          <a:xfrm>
            <a:off x="525271" y="1078596"/>
            <a:ext cx="5954023" cy="133097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8363B913-7596-0347-D4B4-B9EEB296168F}"/>
              </a:ext>
            </a:extLst>
          </p:cNvPr>
          <p:cNvSpPr/>
          <p:nvPr/>
        </p:nvSpPr>
        <p:spPr>
          <a:xfrm>
            <a:off x="5189746" y="1705232"/>
            <a:ext cx="1655897" cy="3583460"/>
          </a:xfrm>
          <a:custGeom>
            <a:avLst/>
            <a:gdLst>
              <a:gd name="connsiteX0" fmla="*/ 1655897 w 1655897"/>
              <a:gd name="connsiteY0" fmla="*/ 0 h 3583460"/>
              <a:gd name="connsiteX1" fmla="*/ 92 w 1655897"/>
              <a:gd name="connsiteY1" fmla="*/ 1754660 h 3583460"/>
              <a:gd name="connsiteX2" fmla="*/ 1581757 w 1655897"/>
              <a:gd name="connsiteY2" fmla="*/ 3583460 h 35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5897" h="3583460">
                <a:moveTo>
                  <a:pt x="1655897" y="0"/>
                </a:moveTo>
                <a:cubicBezTo>
                  <a:pt x="834173" y="578708"/>
                  <a:pt x="12449" y="1157417"/>
                  <a:pt x="92" y="1754660"/>
                </a:cubicBezTo>
                <a:cubicBezTo>
                  <a:pt x="-12265" y="2351903"/>
                  <a:pt x="1221352" y="3286898"/>
                  <a:pt x="1581757" y="3583460"/>
                </a:cubicBezTo>
              </a:path>
            </a:pathLst>
          </a:cu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D39E1E3-FEBD-C61D-3821-37D086A0B350}"/>
              </a:ext>
            </a:extLst>
          </p:cNvPr>
          <p:cNvSpPr/>
          <p:nvPr/>
        </p:nvSpPr>
        <p:spPr>
          <a:xfrm>
            <a:off x="5474043" y="2977935"/>
            <a:ext cx="6217272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4DA0108-62F0-2793-A2A9-2E42906C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A9EED48-AE87-8823-6B85-6A11D5E6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analysis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58776D-02AE-9F0E-12E8-BE33E2B8F6AE}"/>
              </a:ext>
            </a:extLst>
          </p:cNvPr>
          <p:cNvSpPr txBox="1"/>
          <p:nvPr/>
        </p:nvSpPr>
        <p:spPr>
          <a:xfrm>
            <a:off x="5593257" y="3105834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Month of the year with the highest average night-day temperature difference, for each building.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995BEC-3A3A-1D23-2852-72F0F62A56B1}"/>
              </a:ext>
            </a:extLst>
          </p:cNvPr>
          <p:cNvSpPr txBox="1"/>
          <p:nvPr/>
        </p:nvSpPr>
        <p:spPr>
          <a:xfrm>
            <a:off x="747801" y="1267643"/>
            <a:ext cx="5652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Hourly, daily, and weekly moving average of each environmental quantity, at room, building, and</a:t>
            </a: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Neighborhood-scale.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21D4C6-CB82-4703-18A8-B80006D36BE3}"/>
              </a:ext>
            </a:extLst>
          </p:cNvPr>
          <p:cNvSpPr txBox="1"/>
          <p:nvPr/>
        </p:nvSpPr>
        <p:spPr>
          <a:xfrm>
            <a:off x="747801" y="4944026"/>
            <a:ext cx="5348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Daily and night temperature difference at room and building-level.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A78785E-A31F-77ED-B9E0-6947EDC2A76A}"/>
              </a:ext>
            </a:extLst>
          </p:cNvPr>
          <p:cNvSpPr/>
          <p:nvPr/>
        </p:nvSpPr>
        <p:spPr>
          <a:xfrm>
            <a:off x="6400800" y="1309998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1CDC797-6908-48CE-37CD-0BAC7F9BDAEB}"/>
              </a:ext>
            </a:extLst>
          </p:cNvPr>
          <p:cNvSpPr/>
          <p:nvPr/>
        </p:nvSpPr>
        <p:spPr>
          <a:xfrm>
            <a:off x="4787345" y="303312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19F6869-46F8-269D-6F99-A1650BC23217}"/>
              </a:ext>
            </a:extLst>
          </p:cNvPr>
          <p:cNvSpPr/>
          <p:nvPr/>
        </p:nvSpPr>
        <p:spPr>
          <a:xfrm>
            <a:off x="6318530" y="486423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E989B4-7E74-5345-D740-253BAF74B5B7}"/>
              </a:ext>
            </a:extLst>
          </p:cNvPr>
          <p:cNvSpPr txBox="1"/>
          <p:nvPr/>
        </p:nvSpPr>
        <p:spPr>
          <a:xfrm>
            <a:off x="6579977" y="1355234"/>
            <a:ext cx="44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CD172-94EB-C1F1-7784-B1DD9CB4770C}"/>
              </a:ext>
            </a:extLst>
          </p:cNvPr>
          <p:cNvSpPr txBox="1"/>
          <p:nvPr/>
        </p:nvSpPr>
        <p:spPr>
          <a:xfrm>
            <a:off x="4932858" y="3075056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A9422A4-07D0-6328-0A72-DF8E8E2C19AF}"/>
              </a:ext>
            </a:extLst>
          </p:cNvPr>
          <p:cNvSpPr txBox="1"/>
          <p:nvPr/>
        </p:nvSpPr>
        <p:spPr>
          <a:xfrm>
            <a:off x="6479294" y="4913248"/>
            <a:ext cx="527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84DD8DA-0D96-74B3-D3D6-50D54A9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1CE2E52-7F3A-AAF4-73A7-395E5799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Actuators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6821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E6ECF7"/>
      </a:lt1>
      <a:dk2>
        <a:srgbClr val="3F3C53"/>
      </a:dk2>
      <a:lt2>
        <a:srgbClr val="E6ECF7"/>
      </a:lt2>
      <a:accent1>
        <a:srgbClr val="3F51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51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278</Words>
  <Application>Microsoft Macintosh PowerPoint</Application>
  <PresentationFormat>Widescreen</PresentationFormat>
  <Paragraphs>75</Paragraphs>
  <Slides>11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SF Pro Text</vt:lpstr>
      <vt:lpstr>SF Pro Text Light</vt:lpstr>
      <vt:lpstr>Tema di Office</vt:lpstr>
      <vt:lpstr>Project Presentation</vt:lpstr>
      <vt:lpstr>The project</vt:lpstr>
      <vt:lpstr>Technologies</vt:lpstr>
      <vt:lpstr>Functionalities</vt:lpstr>
      <vt:lpstr>Sensor State Machine</vt:lpstr>
      <vt:lpstr>Node-Red Flows</vt:lpstr>
      <vt:lpstr>MQTT Topics</vt:lpstr>
      <vt:lpstr>Spark analysis</vt:lpstr>
      <vt:lpstr>Actuators</vt:lpstr>
      <vt:lpstr>High level flow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Matteo Visotto</dc:creator>
  <cp:lastModifiedBy>Matteo Visotto</cp:lastModifiedBy>
  <cp:revision>38</cp:revision>
  <dcterms:created xsi:type="dcterms:W3CDTF">2022-05-31T15:23:15Z</dcterms:created>
  <dcterms:modified xsi:type="dcterms:W3CDTF">2022-09-05T08:47:44Z</dcterms:modified>
</cp:coreProperties>
</file>