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938" autoAdjust="0"/>
  </p:normalViewPr>
  <p:slideViewPr>
    <p:cSldViewPr snapToGrid="0">
      <p:cViewPr varScale="1">
        <p:scale>
          <a:sx n="76" d="100"/>
          <a:sy n="76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D74C9-97B2-40A2-A045-D98EF1CCDAB4}" type="datetimeFigureOut">
              <a:rPr lang="it-IT" smtClean="0"/>
              <a:t>18/09/2015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E487-D896-4E0E-8AAE-B7DEF5C7D4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0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234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23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36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37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52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925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09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02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371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8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20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progetto 3D4Amb sfrutta la tecnologia 3D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garantire una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binoculare, cioè per mostrare immagini diverse all'occhio normale e all'occhio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pigro. Il progetto punta a sviluppare una tecnologia per consentire una facile diagnosi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dell'ambliopia e il suo trattamento per mezzo di giochi interattivi e attività di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intrattenimento.La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soluzione proposta mira ad eliminare i problemi del trattamento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classico dell'occlusione, è adatto ad un uso domestico, e potrebbe, almeno in parte,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sostituire l'occlusione dell'occhio normale.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L'obiettivo principale di questo progetto di ricerca, denominato 3D4Amb, è di sviluppare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sistema per la diagnosi e il trattamento di ambliopia, basata sulla visione</a:t>
            </a:r>
          </a:p>
          <a:p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binoculare in modo accessibile. Con il termine accessibile si intende: poco costoso,</a:t>
            </a:r>
          </a:p>
          <a:p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8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</a:t>
            </a:r>
            <a:r>
              <a:rPr lang="it-IT" sz="1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adatto per uso domestico e facilmente estendibile.</a:t>
            </a:r>
          </a:p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7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immagini che provengono dagli occhi non vengono correttamente rielaborate all'interno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cervello. Questo causa una scorretta comprensione dello spazio che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circonda e causa una percezione scorretta della profondità, dei movimenti e dei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contrasti. È presente nel 2-4% della popolazione, la sua incidenza è più elevata in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associazione con alcune condizioni quali prematurità, sindrome di Down, patologia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neurologica e familiarità per ambliopia o strabismo. Spesso le persone non si accorgono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esserne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aette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ai 20-30 anni, per questo è fondamentale la diagnosi.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colpire i bambini dalla nascita no ai 7 anni, età in cui il sistema visivo raggiunge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sua maturità. Durante questo periodo iniziale l'ambliopia può essere trattata 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prevenuta, mentre superata questa fase l'istaurazione della malattia diventa</a:t>
            </a:r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61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immagini che provengono dagli occhi non vengono correttamente rielaborate all'interno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cervello. Questo causa una scorretta comprensione dello spazio che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circonda e causa una percezione scorretta della profondità, dei movimenti e dei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contrasti. È presente nel 2-4% della popolazione, la sua incidenza è più elevata in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associazione con alcune condizioni quali prematurità, sindrome di Down, patologia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neurologica e familiarità per ambliopia o strabismo. Spesso le persone non si accorgono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esserne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aette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ai 20-30 anni, per questo è fondamentale la diagnosi.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colpire i bambini dalla nascita no ai 7 anni, età in cui il sistema visivo raggiunge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sua maturità. Durante questo periodo iniziale l'ambliopia può essere trattata e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prevenuta, mentre superata questa fase l'istaurazione della malattia diventa</a:t>
            </a:r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27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5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797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85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43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508-B881-48D4-821F-B26A9B79B3A3}" type="datetime1">
              <a:rPr lang="it-IT" smtClean="0"/>
              <a:t>18/09/2015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7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7D00-0C8E-496B-868A-D9493DABF12A}" type="datetime1">
              <a:rPr lang="it-IT" smtClean="0"/>
              <a:t>18/09/2015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64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48DD-6D73-4E6A-8EC2-7153CF7C39F2}" type="datetime1">
              <a:rPr lang="it-IT" smtClean="0"/>
              <a:t>18/09/2015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1210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8A9F-C710-45FD-AB35-78C2F839272B}" type="datetime1">
              <a:rPr lang="it-IT" smtClean="0"/>
              <a:t>18/09/2015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04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8-12C8-4D66-8BC8-12E032A671B0}" type="datetime1">
              <a:rPr lang="it-IT" smtClean="0"/>
              <a:t>18/09/2015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79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ECBC-51E7-4B1D-AAB5-8994720AB72C}" type="datetime1">
              <a:rPr lang="it-IT" smtClean="0"/>
              <a:t>18/09/2015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9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166-8581-411D-A5E4-5D293DDC1382}" type="datetime1">
              <a:rPr lang="it-IT" smtClean="0"/>
              <a:t>18/09/2015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01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AF0-FDBB-4A9A-A1FA-DAE9933BF9AF}" type="datetime1">
              <a:rPr lang="it-IT" smtClean="0"/>
              <a:t>18/09/2015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9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7E5-4546-4F7B-BEE8-CB19004121FB}" type="datetime1">
              <a:rPr lang="it-IT" smtClean="0"/>
              <a:t>18/09/2015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5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2FB4-091F-4DFA-BF35-ED3D039280B7}" type="datetime1">
              <a:rPr lang="it-IT" smtClean="0"/>
              <a:t>18/09/2015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29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F36-295A-42C0-BFD2-99935AC5EFFF}" type="datetime1">
              <a:rPr lang="it-IT" smtClean="0"/>
              <a:t>18/09/2015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48DD-6D73-4E6A-8EC2-7153CF7C39F2}" type="datetime1">
              <a:rPr lang="it-IT" smtClean="0"/>
              <a:t>18/09/2015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4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://3d4amb.unibg.it/3dcar/cardboard%20site/" TargetMode="External"/><Relationship Id="rId10" Type="http://schemas.openxmlformats.org/officeDocument/2006/relationships/hyperlink" Target="https://plus.google.com/u/1/110383688193490676162/posts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www.facebook.com/3D4Am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4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760238"/>
            <a:ext cx="9144000" cy="14042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044F92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4" y="833716"/>
            <a:ext cx="1257300" cy="12573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127169" y="1266158"/>
            <a:ext cx="5608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 DEGLI  STUDI  DI  BERGAMO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54330" y="2972668"/>
            <a:ext cx="8569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Un videogioco su realtà virtuale a basso costo per il</a:t>
            </a:r>
            <a:b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it-IT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trattamento dell'ambliopia</a:t>
            </a:r>
            <a:endParaRPr lang="it-IT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54330" y="5689057"/>
            <a:ext cx="4165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Relatore</a:t>
            </a:r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:  Prof. Angelo </a:t>
            </a:r>
            <a:r>
              <a:rPr lang="it-IT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Gargantini</a:t>
            </a:r>
            <a:endParaRPr lang="it-IT" sz="2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Correlatore</a:t>
            </a:r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:  Dott.ssa Silvia </a:t>
            </a:r>
            <a:r>
              <a:rPr lang="it-IT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Bonfanti</a:t>
            </a:r>
            <a:endParaRPr lang="it-IT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842000" y="5350502"/>
            <a:ext cx="3100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Cambria" panose="02040503050406030204" pitchFamily="18" charset="0"/>
              </a:rPr>
              <a:t>Laureandi:</a:t>
            </a:r>
          </a:p>
          <a:p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Fabio Terzi 1015282</a:t>
            </a:r>
          </a:p>
          <a:p>
            <a:r>
              <a:rPr lang="it-IT" sz="2000" dirty="0">
                <a:solidFill>
                  <a:schemeClr val="bg1"/>
                </a:solidFill>
                <a:latin typeface="Cambria" panose="02040503050406030204" pitchFamily="18" charset="0"/>
              </a:rPr>
              <a:t>Matteo Zambelli 1014593</a:t>
            </a:r>
          </a:p>
        </p:txBody>
      </p:sp>
    </p:spTree>
    <p:extLst>
      <p:ext uri="{BB962C8B-B14F-4D97-AF65-F5344CB8AC3E}">
        <p14:creationId xmlns:p14="http://schemas.microsoft.com/office/powerpoint/2010/main" val="295738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Il gioco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/>
              <a:t>Obiettivo</a:t>
            </a:r>
            <a:r>
              <a:rPr lang="it-IT" dirty="0" smtClean="0"/>
              <a:t>: ottenere </a:t>
            </a:r>
            <a:r>
              <a:rPr lang="it-IT" dirty="0"/>
              <a:t>il maggior punteggio </a:t>
            </a:r>
            <a:r>
              <a:rPr lang="it-IT" dirty="0" smtClean="0"/>
              <a:t>possibile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L’utente manovra un veicolo attraverso tre corsie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Ogni volta che evita un ostacolo il suo punteggio aumenta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Ogni giocatore ha 3 vite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Ad ogni livello superato (corrispondente ad un numero di ostacoli evitati) la difficoltà aumenta</a:t>
            </a: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14" y="143510"/>
            <a:ext cx="1065701" cy="103577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" y="3958788"/>
            <a:ext cx="4803176" cy="23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6081" y="1895564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guida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8571"/>
            <a:ext cx="3334273" cy="524398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2937302" y="2342606"/>
            <a:ext cx="3202244" cy="66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su 14"/>
          <p:cNvSpPr/>
          <p:nvPr/>
        </p:nvSpPr>
        <p:spPr>
          <a:xfrm>
            <a:off x="4450079" y="3093273"/>
            <a:ext cx="1593669" cy="23164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2937302" y="3048713"/>
            <a:ext cx="3202244" cy="661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su 19"/>
          <p:cNvSpPr/>
          <p:nvPr/>
        </p:nvSpPr>
        <p:spPr>
          <a:xfrm>
            <a:off x="3486380" y="3801110"/>
            <a:ext cx="1593669" cy="231648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39" y="1088571"/>
            <a:ext cx="3334273" cy="5243703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7" y="1099210"/>
            <a:ext cx="3334273" cy="5258022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88288"/>
            <a:ext cx="3343042" cy="5283795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2794027" y="3467844"/>
            <a:ext cx="1765300" cy="635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7" y="1088288"/>
            <a:ext cx="3334273" cy="526894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74535"/>
            <a:ext cx="3353146" cy="527366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8" y="1069703"/>
            <a:ext cx="3353146" cy="52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20" grpId="0" animBg="1"/>
      <p:bldP spid="20" grpId="1" animBg="1"/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6081" y="1895564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ARCHITETTURA DI SISTEMA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0" y="1765300"/>
            <a:ext cx="8349611" cy="32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ALGORITMI – dialogo client/server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87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Chiamate post?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8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ALGORITMI – </a:t>
            </a:r>
            <a:r>
              <a:rPr lang="it-IT" sz="3300" dirty="0" err="1" smtClean="0">
                <a:solidFill>
                  <a:srgbClr val="044F92"/>
                </a:solidFill>
                <a:latin typeface="Cambria" panose="02040503050406030204" pitchFamily="18" charset="0"/>
              </a:rPr>
              <a:t>gamethread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Componente principale dell’applicazione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Cambria" panose="02040503050406030204" pitchFamily="18" charset="0"/>
              </a:rPr>
              <a:t>runOnUIThread</a:t>
            </a:r>
            <a:r>
              <a:rPr lang="it-IT" dirty="0" smtClean="0">
                <a:latin typeface="Cambria" panose="02040503050406030204" pitchFamily="18" charset="0"/>
              </a:rPr>
              <a:t>(): periodicamente (con un intervallo che varia a seconda del livello di gioco) vengono richiamate le animazioni dei nemici e del paesaggio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Gestione delle animazioni tramite la classe </a:t>
            </a:r>
            <a:r>
              <a:rPr lang="it-IT" dirty="0" err="1" smtClean="0">
                <a:latin typeface="Cambria" panose="02040503050406030204" pitchFamily="18" charset="0"/>
              </a:rPr>
              <a:t>Animation</a:t>
            </a: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La scelta di quale nemico richiamare è fatta in un </a:t>
            </a:r>
            <a:r>
              <a:rPr lang="it-IT" dirty="0" err="1" smtClean="0">
                <a:latin typeface="Cambria" panose="02040503050406030204" pitchFamily="18" charset="0"/>
              </a:rPr>
              <a:t>asynctask</a:t>
            </a:r>
            <a:r>
              <a:rPr lang="it-IT" dirty="0" smtClean="0">
                <a:latin typeface="Cambria" panose="02040503050406030204" pitchFamily="18" charset="0"/>
              </a:rPr>
              <a:t> per non gravare sull’interfaccia utente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SOCIAL MEDIA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63" y="3145871"/>
            <a:ext cx="6703546" cy="319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sellaDiTesto 6"/>
          <p:cNvSpPr txBox="1"/>
          <p:nvPr/>
        </p:nvSpPr>
        <p:spPr>
          <a:xfrm>
            <a:off x="971219" y="1348045"/>
            <a:ext cx="489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5"/>
              </a:rPr>
              <a:t>http://3d4amb.unibg.it/3dcar/cardboard%20site</a:t>
            </a:r>
            <a:r>
              <a:rPr lang="it-IT" dirty="0" smtClean="0">
                <a:hlinkClick r:id="rId5"/>
              </a:rPr>
              <a:t>/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5" y="2537546"/>
            <a:ext cx="452113" cy="452113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6" y="1909063"/>
            <a:ext cx="452113" cy="452113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7" y="1251349"/>
            <a:ext cx="452113" cy="452113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971219" y="1956794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hlinkClick r:id="rId9"/>
              </a:rPr>
              <a:t>3D4Amb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971219" y="2578936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10"/>
              </a:rPr>
              <a:t>3D4Amb </a:t>
            </a:r>
            <a:r>
              <a:rPr lang="it-IT" dirty="0" err="1">
                <a:hlinkClick r:id="rId10"/>
              </a:rPr>
              <a:t>Unibg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68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CONCLUSIONI (1)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Possibilità di migliorare </a:t>
            </a:r>
            <a:r>
              <a:rPr lang="it-IT" b="1" dirty="0" smtClean="0">
                <a:latin typeface="Cambria" panose="02040503050406030204" pitchFamily="18" charset="0"/>
              </a:rPr>
              <a:t>divertendosi</a:t>
            </a:r>
            <a:r>
              <a:rPr lang="it-IT" dirty="0" smtClean="0">
                <a:latin typeface="Cambria" panose="02040503050406030204" pitchFamily="18" charset="0"/>
              </a:rPr>
              <a:t>, senza bisogno di una spesa eccessiva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Penalizzazione </a:t>
            </a:r>
            <a:r>
              <a:rPr lang="it-IT" b="1" dirty="0" smtClean="0">
                <a:latin typeface="Cambria" panose="02040503050406030204" pitchFamily="18" charset="0"/>
              </a:rPr>
              <a:t>proporzionata</a:t>
            </a:r>
            <a:r>
              <a:rPr lang="it-IT" dirty="0" smtClean="0">
                <a:latin typeface="Cambria" panose="02040503050406030204" pitchFamily="18" charset="0"/>
              </a:rPr>
              <a:t> alle abilità del giocatore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La terapia proposta da 3D4Amb punta ad </a:t>
            </a:r>
            <a:r>
              <a:rPr lang="it-IT" b="1" dirty="0" smtClean="0">
                <a:latin typeface="Cambria" panose="02040503050406030204" pitchFamily="18" charset="0"/>
              </a:rPr>
              <a:t>eliminare i rischi </a:t>
            </a:r>
            <a:r>
              <a:rPr lang="it-IT" dirty="0" smtClean="0">
                <a:latin typeface="Cambria" panose="02040503050406030204" pitchFamily="18" charset="0"/>
              </a:rPr>
              <a:t>della terapia occlusiva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Applicazione </a:t>
            </a:r>
            <a:r>
              <a:rPr lang="it-IT" b="1" dirty="0" smtClean="0">
                <a:latin typeface="Cambria" panose="02040503050406030204" pitchFamily="18" charset="0"/>
              </a:rPr>
              <a:t>certificata</a:t>
            </a:r>
            <a:r>
              <a:rPr lang="it-IT" dirty="0" smtClean="0">
                <a:latin typeface="Cambria" panose="02040503050406030204" pitchFamily="18" charset="0"/>
              </a:rPr>
              <a:t> su Google Play </a:t>
            </a:r>
            <a:r>
              <a:rPr lang="it-IT" dirty="0" err="1" smtClean="0">
                <a:latin typeface="Cambria" panose="02040503050406030204" pitchFamily="18" charset="0"/>
              </a:rPr>
              <a:t>Store</a:t>
            </a:r>
            <a:r>
              <a:rPr lang="it-IT" dirty="0" smtClean="0">
                <a:latin typeface="Cambria" panose="0204050305040603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it-IT" dirty="0" smtClean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Le </a:t>
            </a:r>
            <a:r>
              <a:rPr lang="it-IT" dirty="0" smtClean="0">
                <a:latin typeface="Cambria" panose="02040503050406030204" pitchFamily="18" charset="0"/>
              </a:rPr>
              <a:t>certificazioni ed </a:t>
            </a:r>
            <a:r>
              <a:rPr lang="it-IT" dirty="0">
                <a:latin typeface="Cambria" panose="02040503050406030204" pitchFamily="18" charset="0"/>
              </a:rPr>
              <a:t>il numero di download, sono un indice </a:t>
            </a:r>
            <a:r>
              <a:rPr lang="it-IT" dirty="0" smtClean="0">
                <a:latin typeface="Cambria" panose="02040503050406030204" pitchFamily="18" charset="0"/>
              </a:rPr>
              <a:t>di gradimento </a:t>
            </a:r>
            <a:r>
              <a:rPr lang="it-IT" dirty="0">
                <a:latin typeface="Cambria" panose="02040503050406030204" pitchFamily="18" charset="0"/>
              </a:rPr>
              <a:t>dell'applicazione da parte delle persone interessate.</a:t>
            </a: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35" y="4249758"/>
            <a:ext cx="4505954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6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CONCLUSIONI (2)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Statistiche</a:t>
            </a:r>
            <a:r>
              <a:rPr lang="it-IT" dirty="0">
                <a:latin typeface="Cambria" panose="02040503050406030204" pitchFamily="18" charset="0"/>
              </a:rPr>
              <a:t>: ad oggi (8 Settembre 2015) i download dell'applicazione sono </a:t>
            </a:r>
            <a:r>
              <a:rPr lang="it-IT" dirty="0" smtClean="0">
                <a:latin typeface="Cambria" panose="02040503050406030204" pitchFamily="18" charset="0"/>
              </a:rPr>
              <a:t>prossimi alle </a:t>
            </a:r>
            <a:r>
              <a:rPr lang="it-IT" dirty="0">
                <a:latin typeface="Cambria" panose="02040503050406030204" pitchFamily="18" charset="0"/>
              </a:rPr>
              <a:t>2000 unità, per un totale di installazioni correnti su circa 500 dispositivi ed </a:t>
            </a:r>
            <a:r>
              <a:rPr lang="it-IT" dirty="0" smtClean="0">
                <a:latin typeface="Cambria" panose="02040503050406030204" pitchFamily="18" charset="0"/>
              </a:rPr>
              <a:t>un rate </a:t>
            </a:r>
            <a:r>
              <a:rPr lang="it-IT" dirty="0">
                <a:latin typeface="Cambria" panose="02040503050406030204" pitchFamily="18" charset="0"/>
              </a:rPr>
              <a:t>di gradimento di 3,8/5</a:t>
            </a:r>
            <a:r>
              <a:rPr lang="it-IT" dirty="0" smtClean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Pubblicazione scientifica:</a:t>
            </a:r>
            <a:r>
              <a:rPr lang="it-IT" i="1" dirty="0">
                <a:latin typeface="Cambria" panose="02040503050406030204" pitchFamily="18" charset="0"/>
              </a:rPr>
              <a:t> </a:t>
            </a:r>
            <a:r>
              <a:rPr lang="it-IT" i="1" dirty="0" smtClean="0">
                <a:latin typeface="Cambria" panose="02040503050406030204" pitchFamily="18" charset="0"/>
              </a:rPr>
              <a:t>A </a:t>
            </a:r>
            <a:r>
              <a:rPr lang="it-IT" i="1" dirty="0" err="1">
                <a:latin typeface="Cambria" panose="02040503050406030204" pitchFamily="18" charset="0"/>
              </a:rPr>
              <a:t>low-cost</a:t>
            </a:r>
            <a:r>
              <a:rPr lang="it-IT" i="1" dirty="0">
                <a:latin typeface="Cambria" panose="02040503050406030204" pitchFamily="18" charset="0"/>
              </a:rPr>
              <a:t> </a:t>
            </a:r>
            <a:r>
              <a:rPr lang="it-IT" i="1" dirty="0" err="1">
                <a:latin typeface="Cambria" panose="02040503050406030204" pitchFamily="18" charset="0"/>
              </a:rPr>
              <a:t>virtual</a:t>
            </a:r>
            <a:r>
              <a:rPr lang="it-IT" i="1" dirty="0">
                <a:latin typeface="Cambria" panose="02040503050406030204" pitchFamily="18" charset="0"/>
              </a:rPr>
              <a:t> reality game for </a:t>
            </a:r>
            <a:r>
              <a:rPr lang="it-IT" i="1" dirty="0" err="1">
                <a:latin typeface="Cambria" panose="02040503050406030204" pitchFamily="18" charset="0"/>
              </a:rPr>
              <a:t>amblyopia</a:t>
            </a:r>
            <a:r>
              <a:rPr lang="it-IT" i="1" dirty="0">
                <a:latin typeface="Cambria" panose="02040503050406030204" pitchFamily="18" charset="0"/>
              </a:rPr>
              <a:t> </a:t>
            </a:r>
            <a:r>
              <a:rPr lang="it-IT" i="1" dirty="0" err="1" smtClean="0">
                <a:latin typeface="Cambria" panose="02040503050406030204" pitchFamily="18" charset="0"/>
              </a:rPr>
              <a:t>rehabilitation</a:t>
            </a:r>
            <a:endParaRPr lang="it-IT" i="1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i="1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La </a:t>
            </a:r>
            <a:r>
              <a:rPr lang="it-IT" dirty="0">
                <a:latin typeface="Cambria" panose="02040503050406030204" pitchFamily="18" charset="0"/>
              </a:rPr>
              <a:t>pubblicazione è stata sottoposta alla valutazione della commissione </a:t>
            </a:r>
            <a:r>
              <a:rPr lang="it-IT" dirty="0" smtClean="0">
                <a:latin typeface="Cambria" panose="02040503050406030204" pitchFamily="18" charset="0"/>
              </a:rPr>
              <a:t>della conferenza </a:t>
            </a:r>
            <a:r>
              <a:rPr lang="it-IT" dirty="0">
                <a:latin typeface="Cambria" panose="02040503050406030204" pitchFamily="18" charset="0"/>
              </a:rPr>
              <a:t>REHAB 2015 1, ed è stata </a:t>
            </a:r>
            <a:r>
              <a:rPr lang="it-IT" b="1" dirty="0">
                <a:latin typeface="Cambria" panose="02040503050406030204" pitchFamily="18" charset="0"/>
              </a:rPr>
              <a:t>accettata</a:t>
            </a:r>
            <a:r>
              <a:rPr lang="it-IT" dirty="0">
                <a:latin typeface="Cambria" panose="02040503050406030204" pitchFamily="18" charset="0"/>
              </a:rPr>
              <a:t>:</a:t>
            </a: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5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CONCLUSIONI (3) – Sviluppi futuri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Sviluppo </a:t>
            </a:r>
            <a:r>
              <a:rPr lang="it-IT" dirty="0">
                <a:latin typeface="Cambria" panose="02040503050406030204" pitchFamily="18" charset="0"/>
              </a:rPr>
              <a:t>di una famiglia di videogiochi mobile per il trattamento </a:t>
            </a:r>
            <a:r>
              <a:rPr lang="it-IT" dirty="0" smtClean="0">
                <a:latin typeface="Cambria" panose="02040503050406030204" pitchFamily="18" charset="0"/>
              </a:rPr>
              <a:t>dell'ambliopia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Collaborazione </a:t>
            </a:r>
            <a:r>
              <a:rPr lang="it-IT" dirty="0">
                <a:latin typeface="Cambria" panose="02040503050406030204" pitchFamily="18" charset="0"/>
              </a:rPr>
              <a:t>attiva con i centri di </a:t>
            </a:r>
            <a:r>
              <a:rPr lang="it-IT" dirty="0" err="1" smtClean="0">
                <a:latin typeface="Cambria" panose="02040503050406030204" pitchFamily="18" charset="0"/>
              </a:rPr>
              <a:t>ipovisione</a:t>
            </a: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Attuare </a:t>
            </a:r>
            <a:r>
              <a:rPr lang="it-IT" dirty="0">
                <a:latin typeface="Cambria" panose="02040503050406030204" pitchFamily="18" charset="0"/>
              </a:rPr>
              <a:t>i feedback provenienti dalla conferenza REHAB 2015, dove verrà </a:t>
            </a:r>
            <a:r>
              <a:rPr lang="it-IT" dirty="0" smtClean="0">
                <a:latin typeface="Cambria" panose="02040503050406030204" pitchFamily="18" charset="0"/>
              </a:rPr>
              <a:t>presentata questa applicazione (1-2 Ottobre 2015)</a:t>
            </a: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4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45654" y="193533"/>
            <a:ext cx="70116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>
                <a:solidFill>
                  <a:srgbClr val="044F92"/>
                </a:solidFill>
                <a:latin typeface="Cambria" panose="02040503050406030204" pitchFamily="18" charset="0"/>
              </a:rPr>
              <a:t>INTRODUZIONE – Il progetto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13755" y="1373465"/>
            <a:ext cx="8715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Sviluppare un sistema per la </a:t>
            </a:r>
            <a:r>
              <a:rPr lang="it-IT" b="1" dirty="0">
                <a:latin typeface="Cambria" panose="02040503050406030204" pitchFamily="18" charset="0"/>
              </a:rPr>
              <a:t>diagnosi</a:t>
            </a:r>
            <a:r>
              <a:rPr lang="it-IT" dirty="0">
                <a:latin typeface="Cambria" panose="02040503050406030204" pitchFamily="18" charset="0"/>
              </a:rPr>
              <a:t> e il </a:t>
            </a:r>
            <a:r>
              <a:rPr lang="it-IT" b="1" dirty="0">
                <a:latin typeface="Cambria" panose="02040503050406030204" pitchFamily="18" charset="0"/>
              </a:rPr>
              <a:t>trattamento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dell’ ambliopia</a:t>
            </a:r>
            <a:r>
              <a:rPr lang="it-IT" dirty="0">
                <a:latin typeface="Cambria" panose="02040503050406030204" pitchFamily="18" charset="0"/>
              </a:rPr>
              <a:t>, </a:t>
            </a:r>
            <a:r>
              <a:rPr lang="it-IT" dirty="0" smtClean="0">
                <a:latin typeface="Cambria" panose="02040503050406030204" pitchFamily="18" charset="0"/>
              </a:rPr>
              <a:t>basato </a:t>
            </a:r>
            <a:r>
              <a:rPr lang="it-IT" dirty="0">
                <a:latin typeface="Cambria" panose="02040503050406030204" pitchFamily="18" charset="0"/>
              </a:rPr>
              <a:t>sulla visione binoculare in modo accessibile: 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poco costoso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err="1">
                <a:latin typeface="Cambria" panose="02040503050406030204" pitchFamily="18" charset="0"/>
              </a:rPr>
              <a:t>user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</a:rPr>
              <a:t>friendly</a:t>
            </a:r>
            <a:endParaRPr lang="it-IT" dirty="0">
              <a:latin typeface="Cambria" panose="02040503050406030204" pitchFamily="18" charset="0"/>
            </a:endParaRP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adatto per uso domestico e facilmente estendibile</a:t>
            </a:r>
          </a:p>
          <a:p>
            <a:pPr marL="942975" lvl="2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Car Racing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                curare l’ambliopia tramite il gioco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64" y="312461"/>
            <a:ext cx="2150387" cy="48123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2838450" y="3911452"/>
            <a:ext cx="542925" cy="276225"/>
          </a:xfrm>
          <a:prstGeom prst="rightArrow">
            <a:avLst/>
          </a:prstGeom>
          <a:solidFill>
            <a:srgbClr val="044F92"/>
          </a:solidFill>
          <a:ln>
            <a:solidFill>
              <a:srgbClr val="04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</p:spTree>
    <p:extLst>
      <p:ext uri="{BB962C8B-B14F-4D97-AF65-F5344CB8AC3E}">
        <p14:creationId xmlns:p14="http://schemas.microsoft.com/office/powerpoint/2010/main" val="427552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INTRODUZIONE – Obiettivo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95" y="58689"/>
            <a:ext cx="1051034" cy="914400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2013, Laurea di primo livello: Applicazione desktop (Space </a:t>
            </a:r>
            <a:r>
              <a:rPr lang="it-IT" dirty="0" err="1">
                <a:latin typeface="Cambria" panose="02040503050406030204" pitchFamily="18" charset="0"/>
              </a:rPr>
              <a:t>Invaders</a:t>
            </a:r>
            <a:r>
              <a:rPr lang="it-IT" dirty="0">
                <a:latin typeface="Cambria" panose="02040503050406030204" pitchFamily="18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Scheda grafica 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>
                <a:latin typeface="Cambria" panose="02040503050406030204" pitchFamily="18" charset="0"/>
              </a:rPr>
              <a:t>Monitor </a:t>
            </a:r>
            <a:r>
              <a:rPr lang="it-IT" dirty="0" smtClean="0">
                <a:latin typeface="Cambria" panose="02040503050406030204" pitchFamily="18" charset="0"/>
              </a:rPr>
              <a:t>3D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oggi </a:t>
            </a:r>
            <a:r>
              <a:rPr lang="it-IT" dirty="0">
                <a:latin typeface="Cambria" panose="02040503050406030204" pitchFamily="18" charset="0"/>
              </a:rPr>
              <a:t>con Car Racing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, è </a:t>
            </a:r>
            <a:r>
              <a:rPr lang="it-IT" dirty="0" smtClean="0">
                <a:latin typeface="Cambria" panose="02040503050406030204" pitchFamily="18" charset="0"/>
              </a:rPr>
              <a:t>sufficiente </a:t>
            </a:r>
            <a:r>
              <a:rPr lang="it-IT" dirty="0">
                <a:latin typeface="Cambria" panose="02040503050406030204" pitchFamily="18" charset="0"/>
              </a:rPr>
              <a:t>acquistare un visore 3D come Google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(reperibile a circa 10$ online</a:t>
            </a:r>
            <a:r>
              <a:rPr lang="it-IT" dirty="0" smtClean="0">
                <a:latin typeface="Cambria" panose="02040503050406030204" pitchFamily="18" charset="0"/>
              </a:rPr>
              <a:t>), utilizzare </a:t>
            </a:r>
            <a:r>
              <a:rPr lang="it-IT" dirty="0">
                <a:latin typeface="Cambria" panose="02040503050406030204" pitchFamily="18" charset="0"/>
              </a:rPr>
              <a:t>uno </a:t>
            </a:r>
            <a:r>
              <a:rPr lang="it-IT" dirty="0" err="1">
                <a:latin typeface="Cambria" panose="02040503050406030204" pitchFamily="18" charset="0"/>
              </a:rPr>
              <a:t>smartphone</a:t>
            </a:r>
            <a:r>
              <a:rPr lang="it-IT" dirty="0">
                <a:latin typeface="Cambria" panose="02040503050406030204" pitchFamily="18" charset="0"/>
              </a:rPr>
              <a:t> e l'applicazione proposta da </a:t>
            </a:r>
            <a:r>
              <a:rPr lang="it-IT" dirty="0" smtClean="0">
                <a:latin typeface="Cambria" panose="02040503050406030204" pitchFamily="18" charset="0"/>
              </a:rPr>
              <a:t>3D4Amb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Cambria" panose="02040503050406030204" pitchFamily="18" charset="0"/>
              </a:rPr>
              <a:t>VANTAGGIO</a:t>
            </a:r>
            <a:r>
              <a:rPr lang="it-IT" dirty="0">
                <a:latin typeface="Cambria" panose="02040503050406030204" pitchFamily="18" charset="0"/>
              </a:rPr>
              <a:t>: bacino d'utenza molto più ampio.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AMBLIOPIA (1)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>
                <a:latin typeface="Cambria" panose="02040503050406030204" pitchFamily="18" charset="0"/>
              </a:rPr>
              <a:t>una condizione di </a:t>
            </a:r>
            <a:r>
              <a:rPr lang="it-IT" b="1" dirty="0">
                <a:latin typeface="Cambria" panose="02040503050406030204" pitchFamily="18" charset="0"/>
              </a:rPr>
              <a:t>ridotta acuità visiva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e </a:t>
            </a:r>
            <a:r>
              <a:rPr lang="it-IT" dirty="0">
                <a:latin typeface="Cambria" panose="02040503050406030204" pitchFamily="18" charset="0"/>
              </a:rPr>
              <a:t>si </a:t>
            </a:r>
            <a:r>
              <a:rPr lang="it-IT" dirty="0" smtClean="0">
                <a:latin typeface="Cambria" panose="02040503050406030204" pitchFamily="18" charset="0"/>
              </a:rPr>
              <a:t>manifesta indipendentemente </a:t>
            </a:r>
            <a:r>
              <a:rPr lang="it-IT" dirty="0">
                <a:latin typeface="Cambria" panose="02040503050406030204" pitchFamily="18" charset="0"/>
              </a:rPr>
              <a:t>da causa </a:t>
            </a:r>
            <a:r>
              <a:rPr lang="it-IT" dirty="0" smtClean="0">
                <a:latin typeface="Cambria" panose="02040503050406030204" pitchFamily="18" charset="0"/>
              </a:rPr>
              <a:t>organica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è </a:t>
            </a:r>
            <a:r>
              <a:rPr lang="it-IT" dirty="0">
                <a:latin typeface="Cambria" panose="02040503050406030204" pitchFamily="18" charset="0"/>
              </a:rPr>
              <a:t>dovuta ad una </a:t>
            </a:r>
            <a:r>
              <a:rPr lang="it-IT" b="1" dirty="0">
                <a:latin typeface="Cambria" panose="02040503050406030204" pitchFamily="18" charset="0"/>
              </a:rPr>
              <a:t>inadeguata </a:t>
            </a:r>
            <a:r>
              <a:rPr lang="it-IT" b="1" dirty="0" smtClean="0">
                <a:latin typeface="Cambria" panose="02040503050406030204" pitchFamily="18" charset="0"/>
              </a:rPr>
              <a:t>stimolazione visiva </a:t>
            </a:r>
            <a:r>
              <a:rPr lang="it-IT" dirty="0">
                <a:latin typeface="Cambria" panose="02040503050406030204" pitchFamily="18" charset="0"/>
              </a:rPr>
              <a:t>durante il periodo plastico del sistema </a:t>
            </a:r>
            <a:r>
              <a:rPr lang="it-IT" dirty="0" smtClean="0">
                <a:latin typeface="Cambria" panose="02040503050406030204" pitchFamily="18" charset="0"/>
              </a:rPr>
              <a:t>visivo (periodo fino a 7 anni)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le immagini che provengono dagli occhi </a:t>
            </a:r>
            <a:r>
              <a:rPr lang="it-IT" b="1" dirty="0">
                <a:latin typeface="Cambria" panose="02040503050406030204" pitchFamily="18" charset="0"/>
              </a:rPr>
              <a:t>non</a:t>
            </a:r>
            <a:r>
              <a:rPr lang="it-IT" dirty="0">
                <a:latin typeface="Cambria" panose="02040503050406030204" pitchFamily="18" charset="0"/>
              </a:rPr>
              <a:t> vengono correttamente </a:t>
            </a:r>
            <a:r>
              <a:rPr lang="it-IT" b="1" dirty="0">
                <a:latin typeface="Cambria" panose="02040503050406030204" pitchFamily="18" charset="0"/>
              </a:rPr>
              <a:t>rielaborate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</a:rPr>
              <a:t>all'interno del cervello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presente nel </a:t>
            </a:r>
            <a:r>
              <a:rPr lang="it-IT" b="1" dirty="0">
                <a:latin typeface="Cambria" panose="02040503050406030204" pitchFamily="18" charset="0"/>
              </a:rPr>
              <a:t>2-4%</a:t>
            </a:r>
            <a:r>
              <a:rPr lang="it-IT" dirty="0">
                <a:latin typeface="Cambria" panose="02040503050406030204" pitchFamily="18" charset="0"/>
              </a:rPr>
              <a:t> della </a:t>
            </a:r>
            <a:r>
              <a:rPr lang="it-IT" dirty="0" smtClean="0">
                <a:latin typeface="Cambria" panose="02040503050406030204" pitchFamily="18" charset="0"/>
              </a:rPr>
              <a:t>popolazione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7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AMBLIOPIA (2)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Può colpire i bambini dalla nascita </a:t>
            </a:r>
            <a:r>
              <a:rPr lang="it-IT" dirty="0" smtClean="0">
                <a:latin typeface="Cambria" panose="02040503050406030204" pitchFamily="18" charset="0"/>
              </a:rPr>
              <a:t>ai </a:t>
            </a:r>
            <a:r>
              <a:rPr lang="it-IT" b="1" dirty="0">
                <a:latin typeface="Cambria" panose="02040503050406030204" pitchFamily="18" charset="0"/>
              </a:rPr>
              <a:t>7 </a:t>
            </a:r>
            <a:r>
              <a:rPr lang="it-IT" b="1" dirty="0" smtClean="0">
                <a:latin typeface="Cambria" panose="02040503050406030204" pitchFamily="18" charset="0"/>
              </a:rPr>
              <a:t>anni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Durante </a:t>
            </a:r>
            <a:r>
              <a:rPr lang="it-IT" dirty="0">
                <a:latin typeface="Cambria" panose="02040503050406030204" pitchFamily="18" charset="0"/>
              </a:rPr>
              <a:t>questo periodo iniziale l'ambliopia può essere trattata </a:t>
            </a:r>
            <a:r>
              <a:rPr lang="it-IT" dirty="0" smtClean="0">
                <a:latin typeface="Cambria" panose="02040503050406030204" pitchFamily="18" charset="0"/>
              </a:rPr>
              <a:t>e prevenuta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superata questa fase l'istaurazione della malattia </a:t>
            </a:r>
            <a:r>
              <a:rPr lang="it-IT" dirty="0" smtClean="0">
                <a:latin typeface="Cambria" panose="02040503050406030204" pitchFamily="18" charset="0"/>
              </a:rPr>
              <a:t>diventa impossibile, ma nel caso fosse presente, essa risulta </a:t>
            </a:r>
            <a:r>
              <a:rPr lang="it-IT" b="1" dirty="0" smtClean="0">
                <a:latin typeface="Cambria" panose="02040503050406030204" pitchFamily="18" charset="0"/>
              </a:rPr>
              <a:t>irreversibile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ATTENZIONE: </a:t>
            </a:r>
            <a:r>
              <a:rPr lang="it-IT" dirty="0" smtClean="0">
                <a:latin typeface="Cambria" panose="02040503050406030204" pitchFamily="18" charset="0"/>
              </a:rPr>
              <a:t>ambliopia </a:t>
            </a:r>
            <a:r>
              <a:rPr lang="it-IT" b="1" dirty="0" smtClean="0">
                <a:latin typeface="Cambria" panose="02040503050406030204" pitchFamily="18" charset="0"/>
              </a:rPr>
              <a:t>organica ≠ </a:t>
            </a:r>
            <a:r>
              <a:rPr lang="it-IT" dirty="0" smtClean="0">
                <a:latin typeface="Cambria" panose="02040503050406030204" pitchFamily="18" charset="0"/>
              </a:rPr>
              <a:t>ambliopia</a:t>
            </a:r>
            <a:r>
              <a:rPr lang="it-IT" b="1" dirty="0" smtClean="0">
                <a:latin typeface="Cambria" panose="02040503050406030204" pitchFamily="18" charset="0"/>
              </a:rPr>
              <a:t> funzionale</a:t>
            </a: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ambria" panose="020405030504060302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L'ambliopia </a:t>
            </a:r>
            <a:r>
              <a:rPr lang="it-IT" b="1" dirty="0">
                <a:latin typeface="Cambria" panose="02040503050406030204" pitchFamily="18" charset="0"/>
              </a:rPr>
              <a:t>funzionale</a:t>
            </a:r>
            <a:r>
              <a:rPr lang="it-IT" dirty="0">
                <a:latin typeface="Cambria" panose="02040503050406030204" pitchFamily="18" charset="0"/>
              </a:rPr>
              <a:t> è reversibile se trattata con la stimolazione visiva </a:t>
            </a:r>
            <a:r>
              <a:rPr lang="it-IT" dirty="0" smtClean="0">
                <a:latin typeface="Cambria" panose="02040503050406030204" pitchFamily="18" charset="0"/>
              </a:rPr>
              <a:t>adeguata, Il </a:t>
            </a:r>
            <a:r>
              <a:rPr lang="it-IT" dirty="0">
                <a:latin typeface="Cambria" panose="02040503050406030204" pitchFamily="18" charset="0"/>
              </a:rPr>
              <a:t>videogame di </a:t>
            </a:r>
            <a:r>
              <a:rPr lang="it-IT" dirty="0" err="1">
                <a:latin typeface="Cambria" panose="02040503050406030204" pitchFamily="18" charset="0"/>
              </a:rPr>
              <a:t>rebalance</a:t>
            </a:r>
            <a:r>
              <a:rPr lang="it-IT" dirty="0">
                <a:latin typeface="Cambria" panose="02040503050406030204" pitchFamily="18" charset="0"/>
              </a:rPr>
              <a:t> ha quindi </a:t>
            </a:r>
            <a:r>
              <a:rPr lang="it-IT" dirty="0" smtClean="0">
                <a:latin typeface="Cambria" panose="02040503050406030204" pitchFamily="18" charset="0"/>
              </a:rPr>
              <a:t>effetto </a:t>
            </a:r>
            <a:r>
              <a:rPr lang="it-IT" dirty="0">
                <a:latin typeface="Cambria" panose="02040503050406030204" pitchFamily="18" charset="0"/>
              </a:rPr>
              <a:t>solo sull'ambliopia funzionale e non </a:t>
            </a:r>
            <a:r>
              <a:rPr lang="it-IT" dirty="0" smtClean="0">
                <a:latin typeface="Cambria" panose="02040503050406030204" pitchFamily="18" charset="0"/>
              </a:rPr>
              <a:t>su quella </a:t>
            </a:r>
            <a:r>
              <a:rPr lang="it-IT" dirty="0">
                <a:latin typeface="Cambria" panose="02040503050406030204" pitchFamily="18" charset="0"/>
              </a:rPr>
              <a:t>organica.</a:t>
            </a:r>
          </a:p>
        </p:txBody>
      </p:sp>
    </p:spTree>
    <p:extLst>
      <p:ext uri="{BB962C8B-B14F-4D97-AF65-F5344CB8AC3E}">
        <p14:creationId xmlns:p14="http://schemas.microsoft.com/office/powerpoint/2010/main" val="24831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TRATTAMENTI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Il trattamento </a:t>
            </a:r>
            <a:r>
              <a:rPr lang="it-IT" b="1" dirty="0">
                <a:latin typeface="Cambria" panose="02040503050406030204" pitchFamily="18" charset="0"/>
              </a:rPr>
              <a:t>precoce</a:t>
            </a:r>
            <a:r>
              <a:rPr lang="it-IT" dirty="0">
                <a:latin typeface="Cambria" panose="02040503050406030204" pitchFamily="18" charset="0"/>
              </a:rPr>
              <a:t> dell'ambliopia è fondamentale per ottenere buoni </a:t>
            </a:r>
            <a:r>
              <a:rPr lang="it-IT" dirty="0" smtClean="0">
                <a:latin typeface="Cambria" panose="02040503050406030204" pitchFamily="18" charset="0"/>
              </a:rPr>
              <a:t>risultati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Esistono vari metodi di correzione oculare: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Occlusione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Penalizzazione ottica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smtClean="0">
                <a:latin typeface="Cambria" panose="02040503050406030204" pitchFamily="18" charset="0"/>
              </a:rPr>
              <a:t>Penalizzazione farmacologica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t-IT" dirty="0" smtClean="0">
              <a:latin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 err="1" smtClean="0">
                <a:latin typeface="Cambria" panose="02040503050406030204" pitchFamily="18" charset="0"/>
              </a:rPr>
              <a:t>Settorizzazione</a:t>
            </a:r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L’ IDEA  DI  3D4Amb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02" y="1106161"/>
            <a:ext cx="4210820" cy="51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>
                <a:solidFill>
                  <a:srgbClr val="044F92"/>
                </a:solidFill>
                <a:latin typeface="Cambria" panose="02040503050406030204" pitchFamily="18" charset="0"/>
              </a:rPr>
              <a:t>L’ IDEA  DI  </a:t>
            </a:r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3D4Amb – Google </a:t>
            </a:r>
            <a:r>
              <a:rPr lang="it-IT" sz="3300" dirty="0" err="1" smtClean="0">
                <a:solidFill>
                  <a:srgbClr val="044F92"/>
                </a:solidFill>
                <a:latin typeface="Cambria" panose="02040503050406030204" pitchFamily="18" charset="0"/>
              </a:rPr>
              <a:t>Cardboard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/>
              <a:t>Google </a:t>
            </a:r>
            <a:r>
              <a:rPr lang="it-IT" dirty="0" err="1"/>
              <a:t>cardboard</a:t>
            </a:r>
            <a:r>
              <a:rPr lang="it-IT" dirty="0"/>
              <a:t> è una piattaforma per la realtà virtuale sviluppata da </a:t>
            </a:r>
            <a:r>
              <a:rPr lang="it-IT" dirty="0" smtClean="0"/>
              <a:t>Google, è </a:t>
            </a:r>
            <a:r>
              <a:rPr lang="it-IT" dirty="0" smtClean="0">
                <a:latin typeface="Cambria" panose="02040503050406030204" pitchFamily="18" charset="0"/>
              </a:rPr>
              <a:t>formato </a:t>
            </a:r>
            <a:r>
              <a:rPr lang="it-IT" dirty="0">
                <a:latin typeface="Cambria" panose="02040503050406030204" pitchFamily="18" charset="0"/>
              </a:rPr>
              <a:t>da un cartone ripiegabile e due lenti, l'utente deve semplicemente </a:t>
            </a:r>
            <a:r>
              <a:rPr lang="it-IT" dirty="0" smtClean="0">
                <a:latin typeface="Cambria" panose="02040503050406030204" pitchFamily="18" charset="0"/>
              </a:rPr>
              <a:t>inserire lo </a:t>
            </a:r>
            <a:r>
              <a:rPr lang="it-IT" dirty="0" err="1" smtClean="0">
                <a:latin typeface="Cambria" panose="02040503050406030204" pitchFamily="18" charset="0"/>
              </a:rPr>
              <a:t>smartphone</a:t>
            </a:r>
            <a:r>
              <a:rPr lang="it-IT" dirty="0" smtClean="0">
                <a:latin typeface="Cambria" panose="02040503050406030204" pitchFamily="18" charset="0"/>
              </a:rPr>
              <a:t> </a:t>
            </a:r>
            <a:r>
              <a:rPr lang="it-IT" dirty="0" smtClean="0">
                <a:latin typeface="Cambria" panose="02040503050406030204" pitchFamily="18" charset="0"/>
                <a:sym typeface="Wingdings" panose="05000000000000000000" pitchFamily="2" charset="2"/>
              </a:rPr>
              <a:t> </a:t>
            </a:r>
            <a:r>
              <a:rPr lang="it-IT" dirty="0" smtClean="0"/>
              <a:t>consente </a:t>
            </a:r>
            <a:r>
              <a:rPr lang="it-IT" dirty="0"/>
              <a:t>una </a:t>
            </a:r>
            <a:r>
              <a:rPr lang="it-IT" b="1" dirty="0"/>
              <a:t>visione stereoscopica</a:t>
            </a:r>
          </a:p>
          <a:p>
            <a:pPr>
              <a:lnSpc>
                <a:spcPct val="150000"/>
              </a:lnSpc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non consente un' esperienza </a:t>
            </a:r>
            <a:r>
              <a:rPr lang="it-IT" dirty="0" err="1">
                <a:latin typeface="Cambria" panose="02040503050406030204" pitchFamily="18" charset="0"/>
              </a:rPr>
              <a:t>immersiva</a:t>
            </a:r>
            <a:r>
              <a:rPr lang="it-IT" dirty="0">
                <a:latin typeface="Cambria" panose="02040503050406030204" pitchFamily="18" charset="0"/>
              </a:rPr>
              <a:t> come </a:t>
            </a:r>
            <a:r>
              <a:rPr lang="it-IT" dirty="0" err="1">
                <a:latin typeface="Cambria" panose="02040503050406030204" pitchFamily="18" charset="0"/>
              </a:rPr>
              <a:t>Oculus</a:t>
            </a:r>
            <a:r>
              <a:rPr lang="it-IT" dirty="0">
                <a:latin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</a:rPr>
              <a:t>rift</a:t>
            </a:r>
            <a:r>
              <a:rPr lang="it-IT" dirty="0">
                <a:latin typeface="Cambria" panose="02040503050406030204" pitchFamily="18" charset="0"/>
              </a:rPr>
              <a:t>, il </a:t>
            </a:r>
            <a:r>
              <a:rPr lang="it-IT" dirty="0" smtClean="0">
                <a:latin typeface="Cambria" panose="02040503050406030204" pitchFamily="18" charset="0"/>
              </a:rPr>
              <a:t>quale necessita </a:t>
            </a:r>
            <a:r>
              <a:rPr lang="it-IT" dirty="0">
                <a:latin typeface="Cambria" panose="02040503050406030204" pitchFamily="18" charset="0"/>
              </a:rPr>
              <a:t>però di un PC </a:t>
            </a:r>
            <a:r>
              <a:rPr lang="it-IT" dirty="0" smtClean="0">
                <a:latin typeface="Cambria" panose="02040503050406030204" pitchFamily="18" charset="0"/>
              </a:rPr>
              <a:t>collegato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>
                <a:latin typeface="Cambria" panose="02040503050406030204" pitchFamily="18" charset="0"/>
              </a:rPr>
              <a:t>VANTAGGIO</a:t>
            </a:r>
            <a:r>
              <a:rPr lang="it-IT" dirty="0" smtClean="0">
                <a:latin typeface="Cambria" panose="02040503050406030204" pitchFamily="18" charset="0"/>
              </a:rPr>
              <a:t>: economico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12" y="3645801"/>
            <a:ext cx="3035079" cy="2650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6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999754"/>
            <a:ext cx="9144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432012"/>
            <a:ext cx="9144000" cy="449778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4691" y="6518401"/>
            <a:ext cx="2275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5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Terzi, Matteo Zambelli</a:t>
            </a:r>
            <a:endParaRPr lang="it-IT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29" y="6476543"/>
            <a:ext cx="1087642" cy="3633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13755" y="1877626"/>
            <a:ext cx="87159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85007" y="190005"/>
            <a:ext cx="93488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300" dirty="0" smtClean="0">
                <a:solidFill>
                  <a:srgbClr val="044F92"/>
                </a:solidFill>
                <a:latin typeface="Cambria" panose="02040503050406030204" pitchFamily="18" charset="0"/>
              </a:rPr>
              <a:t>CAR RACING CARDBOARD – Il principio</a:t>
            </a:r>
            <a:endParaRPr lang="it-IT" sz="3300" dirty="0">
              <a:solidFill>
                <a:srgbClr val="044F92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13755" y="1373465"/>
            <a:ext cx="8715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</a:t>
            </a:r>
            <a:r>
              <a:rPr lang="it-IT" dirty="0" smtClean="0">
                <a:latin typeface="Cambria" panose="02040503050406030204" pitchFamily="18" charset="0"/>
              </a:rPr>
              <a:t>fruttare </a:t>
            </a:r>
            <a:r>
              <a:rPr lang="it-IT" dirty="0">
                <a:latin typeface="Cambria" panose="02040503050406030204" pitchFamily="18" charset="0"/>
              </a:rPr>
              <a:t>le </a:t>
            </a:r>
            <a:r>
              <a:rPr lang="it-IT" dirty="0" smtClean="0">
                <a:latin typeface="Cambria" panose="02040503050406030204" pitchFamily="18" charset="0"/>
              </a:rPr>
              <a:t>potenzialità del </a:t>
            </a:r>
            <a:r>
              <a:rPr lang="it-IT" dirty="0">
                <a:latin typeface="Cambria" panose="02040503050406030204" pitchFamily="18" charset="0"/>
              </a:rPr>
              <a:t>Google </a:t>
            </a:r>
            <a:r>
              <a:rPr lang="it-IT" dirty="0" err="1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 per correggere il disturbo dovuto </a:t>
            </a:r>
            <a:r>
              <a:rPr lang="it-IT" dirty="0" smtClean="0">
                <a:latin typeface="Cambria" panose="02040503050406030204" pitchFamily="18" charset="0"/>
              </a:rPr>
              <a:t>all'ambliopia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Cambria" panose="02040503050406030204" pitchFamily="18" charset="0"/>
              </a:rPr>
              <a:t>L’occlusione non affronta la </a:t>
            </a:r>
            <a:r>
              <a:rPr lang="it-IT" b="1" dirty="0" smtClean="0">
                <a:latin typeface="Cambria" panose="02040503050406030204" pitchFamily="18" charset="0"/>
              </a:rPr>
              <a:t>stimolazione diretta</a:t>
            </a:r>
            <a:r>
              <a:rPr lang="it-IT" dirty="0" smtClean="0">
                <a:latin typeface="Cambria" panose="02040503050406030204" pitchFamily="18" charset="0"/>
              </a:rPr>
              <a:t> dell’ occhio con il deficit visivo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S</a:t>
            </a:r>
            <a:r>
              <a:rPr lang="it-IT" dirty="0" smtClean="0">
                <a:latin typeface="Cambria" panose="02040503050406030204" pitchFamily="18" charset="0"/>
              </a:rPr>
              <a:t>i </a:t>
            </a:r>
            <a:r>
              <a:rPr lang="it-IT" dirty="0">
                <a:latin typeface="Cambria" panose="02040503050406030204" pitchFamily="18" charset="0"/>
              </a:rPr>
              <a:t>è quindi pensato di realizzare un gioco interattivo che punti alla cura </a:t>
            </a:r>
            <a:r>
              <a:rPr lang="it-IT" dirty="0" smtClean="0">
                <a:latin typeface="Cambria" panose="02040503050406030204" pitchFamily="18" charset="0"/>
              </a:rPr>
              <a:t>dell'occhio ambliope </a:t>
            </a:r>
            <a:r>
              <a:rPr lang="it-IT" dirty="0">
                <a:latin typeface="Cambria" panose="02040503050406030204" pitchFamily="18" charset="0"/>
              </a:rPr>
              <a:t>in modo più </a:t>
            </a:r>
            <a:r>
              <a:rPr lang="it-IT" dirty="0" smtClean="0">
                <a:latin typeface="Cambria" panose="02040503050406030204" pitchFamily="18" charset="0"/>
              </a:rPr>
              <a:t>coinvolgente</a:t>
            </a:r>
            <a:endParaRPr lang="it-IT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ambria" panose="02040503050406030204" pitchFamily="18" charset="0"/>
              </a:rPr>
              <a:t>G</a:t>
            </a:r>
            <a:r>
              <a:rPr lang="it-IT" dirty="0" smtClean="0">
                <a:latin typeface="Cambria" panose="02040503050406030204" pitchFamily="18" charset="0"/>
              </a:rPr>
              <a:t>razie </a:t>
            </a:r>
            <a:r>
              <a:rPr lang="it-IT" dirty="0">
                <a:latin typeface="Cambria" panose="02040503050406030204" pitchFamily="18" charset="0"/>
              </a:rPr>
              <a:t>quindi all'accessibilità dei </a:t>
            </a:r>
            <a:r>
              <a:rPr lang="it-IT" dirty="0" smtClean="0">
                <a:latin typeface="Cambria" panose="02040503050406030204" pitchFamily="18" charset="0"/>
              </a:rPr>
              <a:t>Google </a:t>
            </a:r>
            <a:r>
              <a:rPr lang="it-IT" dirty="0" err="1" smtClean="0">
                <a:latin typeface="Cambria" panose="02040503050406030204" pitchFamily="18" charset="0"/>
              </a:rPr>
              <a:t>Cardboard</a:t>
            </a:r>
            <a:r>
              <a:rPr lang="it-IT" dirty="0">
                <a:latin typeface="Cambria" panose="02040503050406030204" pitchFamily="18" charset="0"/>
              </a:rPr>
              <a:t>, all' evoluzione del mondo </a:t>
            </a:r>
            <a:r>
              <a:rPr lang="it-IT" b="1" dirty="0" err="1">
                <a:latin typeface="Cambria" panose="02040503050406030204" pitchFamily="18" charset="0"/>
              </a:rPr>
              <a:t>Android</a:t>
            </a:r>
            <a:r>
              <a:rPr lang="it-IT" dirty="0">
                <a:latin typeface="Cambria" panose="02040503050406030204" pitchFamily="18" charset="0"/>
              </a:rPr>
              <a:t> ed all'intrattenimento volontario </a:t>
            </a:r>
            <a:r>
              <a:rPr lang="it-IT" dirty="0" smtClean="0">
                <a:latin typeface="Cambria" panose="02040503050406030204" pitchFamily="18" charset="0"/>
              </a:rPr>
              <a:t>ed intrinsecamente </a:t>
            </a:r>
            <a:r>
              <a:rPr lang="it-IT" dirty="0">
                <a:latin typeface="Cambria" panose="02040503050406030204" pitchFamily="18" charset="0"/>
              </a:rPr>
              <a:t>motivato dato dal gioco, è stato possibile creare un metodo di </a:t>
            </a:r>
            <a:r>
              <a:rPr lang="it-IT" dirty="0" smtClean="0">
                <a:latin typeface="Cambria" panose="02040503050406030204" pitchFamily="18" charset="0"/>
              </a:rPr>
              <a:t>cura innovativo</a:t>
            </a:r>
            <a:r>
              <a:rPr lang="it-IT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07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1399</Words>
  <Application>Microsoft Office PowerPoint</Application>
  <PresentationFormat>Presentazione su schermo (4:3)</PresentationFormat>
  <Paragraphs>211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zambelli</dc:creator>
  <cp:lastModifiedBy>matteo zambelli</cp:lastModifiedBy>
  <cp:revision>16</cp:revision>
  <dcterms:created xsi:type="dcterms:W3CDTF">2015-09-06T08:07:49Z</dcterms:created>
  <dcterms:modified xsi:type="dcterms:W3CDTF">2015-09-18T16:14:10Z</dcterms:modified>
</cp:coreProperties>
</file>