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3" r:id="rId1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4660"/>
  </p:normalViewPr>
  <p:slideViewPr>
    <p:cSldViewPr snapToGrid="0">
      <p:cViewPr varScale="1">
        <p:scale>
          <a:sx n="104" d="100"/>
          <a:sy n="104" d="100"/>
        </p:scale>
        <p:origin x="3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F9A811-A454-E506-9335-DBB603FD85C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FEAACE3-8C0D-1675-629B-E5254FA90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D8CB9A3-3DBA-318A-C967-6A8F2F30E21A}"/>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5" name="Segnaposto piè di pagina 4">
            <a:extLst>
              <a:ext uri="{FF2B5EF4-FFF2-40B4-BE49-F238E27FC236}">
                <a16:creationId xmlns:a16="http://schemas.microsoft.com/office/drawing/2014/main" id="{E15BD1A7-8F78-3735-3C30-644F8A01D39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D74F034-9AF9-D7D5-0F68-FB251098B7E8}"/>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383857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7F25E0-E3D8-7A20-F8FC-F9EAB71BFFB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E98F992-9E71-240D-B658-0C8F469D0EB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882C1D2-D305-3ACE-4F61-55B8D8CAAC4D}"/>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5" name="Segnaposto piè di pagina 4">
            <a:extLst>
              <a:ext uri="{FF2B5EF4-FFF2-40B4-BE49-F238E27FC236}">
                <a16:creationId xmlns:a16="http://schemas.microsoft.com/office/drawing/2014/main" id="{6C58B62C-4A7E-04F1-BD9E-E6867B0271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FF5CA16-527B-E117-4A82-1A19C11AC8EA}"/>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1435742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5C0C157-45E9-4791-CFF2-6388C6055539}"/>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3C422C7-3FBF-51EA-353A-CFE2E381ADC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7EC5E00-6246-DF69-1DAE-575CD85F6DEF}"/>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5" name="Segnaposto piè di pagina 4">
            <a:extLst>
              <a:ext uri="{FF2B5EF4-FFF2-40B4-BE49-F238E27FC236}">
                <a16:creationId xmlns:a16="http://schemas.microsoft.com/office/drawing/2014/main" id="{80AC69F5-A8AD-EAC3-7660-DFD43B6BB3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14667E9-8728-F65F-0550-54CFC7DF72B2}"/>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362913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A55627-4A2F-3B8B-5C9A-FE5E69E74D5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DB3CAE-770B-ACE0-E019-A7EF255EA3A5}"/>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AE6BB8-37A4-20FD-2976-AEBF13494688}"/>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5" name="Segnaposto piè di pagina 4">
            <a:extLst>
              <a:ext uri="{FF2B5EF4-FFF2-40B4-BE49-F238E27FC236}">
                <a16:creationId xmlns:a16="http://schemas.microsoft.com/office/drawing/2014/main" id="{DFD0D047-9636-19EF-F73F-663C7FFB3E8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AFD1FD2-9D7C-0693-CD65-F4B47F87FDF4}"/>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270155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9DF5DA-CF08-37C0-5998-9EE54E8B909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4D2B748-B0EA-F6AB-1B5F-F883CAD156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FA3EF968-1B8A-7083-6360-EA604DF4319D}"/>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5" name="Segnaposto piè di pagina 4">
            <a:extLst>
              <a:ext uri="{FF2B5EF4-FFF2-40B4-BE49-F238E27FC236}">
                <a16:creationId xmlns:a16="http://schemas.microsoft.com/office/drawing/2014/main" id="{554D3CC6-78F9-DD40-AB47-BF3A6A7827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9B09BF6-2F0D-4A98-0401-5A64F6AE1CE8}"/>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242776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8E527B-BA95-945F-0E09-A5271732E01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431EB6-5B2B-7FC7-7359-7632BA10461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BC0C3BF-52DC-E0BB-3A27-3AAEE478769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56B9128-303F-DA7D-AEF7-FEB5A4A6F737}"/>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6" name="Segnaposto piè di pagina 5">
            <a:extLst>
              <a:ext uri="{FF2B5EF4-FFF2-40B4-BE49-F238E27FC236}">
                <a16:creationId xmlns:a16="http://schemas.microsoft.com/office/drawing/2014/main" id="{D171957D-E026-0698-5B2F-E6370DF6DF4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65AF606-36B1-CB13-3127-390671163F06}"/>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291898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3EEF59-EF14-ADB1-A05F-F51AA63361D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052A9C2-D6FA-5E95-A83E-223349119D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9FD5D0D3-E9CB-DE11-3028-97F18ACF9C66}"/>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32D7FBC-EA4A-79A2-B4F8-F6043E660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D0E2FB8C-E268-AA4D-05C3-A8B65AB3F87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30A0D8A-DF60-EC39-5B68-CC9D0E8BD370}"/>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8" name="Segnaposto piè di pagina 7">
            <a:extLst>
              <a:ext uri="{FF2B5EF4-FFF2-40B4-BE49-F238E27FC236}">
                <a16:creationId xmlns:a16="http://schemas.microsoft.com/office/drawing/2014/main" id="{282C10C3-298C-4AD0-483E-3F4E0BCE1FFA}"/>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DE594E9-1F6F-3839-0A67-1E2880B56454}"/>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159820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9FEAD-4657-62AE-A299-0C0E34E6F3C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84F8B48-17C4-BD8A-7111-1678AA101D7A}"/>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4" name="Segnaposto piè di pagina 3">
            <a:extLst>
              <a:ext uri="{FF2B5EF4-FFF2-40B4-BE49-F238E27FC236}">
                <a16:creationId xmlns:a16="http://schemas.microsoft.com/office/drawing/2014/main" id="{0C3152DD-06C7-AA8D-A6CC-BC0E29339E71}"/>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87022950-CFF8-7E94-A9F9-8522E7F4D1DD}"/>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2191523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4CF41A7-F50D-61F3-ED45-EE67C9E55E1B}"/>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3" name="Segnaposto piè di pagina 2">
            <a:extLst>
              <a:ext uri="{FF2B5EF4-FFF2-40B4-BE49-F238E27FC236}">
                <a16:creationId xmlns:a16="http://schemas.microsoft.com/office/drawing/2014/main" id="{27ADAC38-D219-87AA-6F28-FB83E6C961D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C6D7C94-CDFD-5F82-8911-9059AC331D39}"/>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28493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B58448-2C43-6503-781F-2962F97D2D4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C9C2A5C-3D77-58C6-8CE0-98244B3E5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A95BA88-6FDE-8175-ADE6-E127497B8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5F40F6-9B2A-1EF4-11EF-35CA5E9AF998}"/>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6" name="Segnaposto piè di pagina 5">
            <a:extLst>
              <a:ext uri="{FF2B5EF4-FFF2-40B4-BE49-F238E27FC236}">
                <a16:creationId xmlns:a16="http://schemas.microsoft.com/office/drawing/2014/main" id="{29250D34-C288-CA69-9BCF-22EF2471E44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F0E089F-1861-0107-1B30-34F5D9DDACC8}"/>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63752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FD1F7C-12DA-2E40-041D-6F0A01FE752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59081B39-F0A7-A8B4-1DFF-920C852B2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1E73339-CA7A-815F-35DE-7D85E1C46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48A17C9-8B38-0084-FF09-3DBC7DE12987}"/>
              </a:ext>
            </a:extLst>
          </p:cNvPr>
          <p:cNvSpPr>
            <a:spLocks noGrp="1"/>
          </p:cNvSpPr>
          <p:nvPr>
            <p:ph type="dt" sz="half" idx="10"/>
          </p:nvPr>
        </p:nvSpPr>
        <p:spPr/>
        <p:txBody>
          <a:bodyPr/>
          <a:lstStyle/>
          <a:p>
            <a:fld id="{3ADAB560-2E6E-41EE-9265-96D41ED739AE}" type="datetimeFigureOut">
              <a:rPr lang="it-IT" smtClean="0"/>
              <a:t>28/05/2025</a:t>
            </a:fld>
            <a:endParaRPr lang="it-IT"/>
          </a:p>
        </p:txBody>
      </p:sp>
      <p:sp>
        <p:nvSpPr>
          <p:cNvPr id="6" name="Segnaposto piè di pagina 5">
            <a:extLst>
              <a:ext uri="{FF2B5EF4-FFF2-40B4-BE49-F238E27FC236}">
                <a16:creationId xmlns:a16="http://schemas.microsoft.com/office/drawing/2014/main" id="{59EEFB97-6EBA-E4C1-30EC-E707C46B381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1548DF6-7A37-41E2-4C6C-1FCBF3F8B711}"/>
              </a:ext>
            </a:extLst>
          </p:cNvPr>
          <p:cNvSpPr>
            <a:spLocks noGrp="1"/>
          </p:cNvSpPr>
          <p:nvPr>
            <p:ph type="sldNum" sz="quarter" idx="12"/>
          </p:nvPr>
        </p:nvSpPr>
        <p:spPr/>
        <p:txBody>
          <a:bodyPr/>
          <a:lstStyle/>
          <a:p>
            <a:fld id="{10D45EF0-972F-4BF7-B4F5-33728D1639C3}" type="slidenum">
              <a:rPr lang="it-IT" smtClean="0"/>
              <a:t>‹N›</a:t>
            </a:fld>
            <a:endParaRPr lang="it-IT"/>
          </a:p>
        </p:txBody>
      </p:sp>
    </p:spTree>
    <p:extLst>
      <p:ext uri="{BB962C8B-B14F-4D97-AF65-F5344CB8AC3E}">
        <p14:creationId xmlns:p14="http://schemas.microsoft.com/office/powerpoint/2010/main" val="339573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528BEAD-304D-1A54-A0CE-8FA834EAC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F1248FC-2A5E-2016-9D74-528A2698A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FA9A2D1-207E-3ED5-7D51-30B38EF1B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DAB560-2E6E-41EE-9265-96D41ED739AE}" type="datetimeFigureOut">
              <a:rPr lang="it-IT" smtClean="0"/>
              <a:t>28/05/2025</a:t>
            </a:fld>
            <a:endParaRPr lang="it-IT"/>
          </a:p>
        </p:txBody>
      </p:sp>
      <p:sp>
        <p:nvSpPr>
          <p:cNvPr id="5" name="Segnaposto piè di pagina 4">
            <a:extLst>
              <a:ext uri="{FF2B5EF4-FFF2-40B4-BE49-F238E27FC236}">
                <a16:creationId xmlns:a16="http://schemas.microsoft.com/office/drawing/2014/main" id="{7BBE0AC1-A557-2AD0-C26A-6261C697F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289D9D91-617A-2D52-37F6-4B68B1F6E4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D45EF0-972F-4BF7-B4F5-33728D1639C3}" type="slidenum">
              <a:rPr lang="it-IT" smtClean="0"/>
              <a:t>‹N›</a:t>
            </a:fld>
            <a:endParaRPr lang="it-IT"/>
          </a:p>
        </p:txBody>
      </p:sp>
    </p:spTree>
    <p:extLst>
      <p:ext uri="{BB962C8B-B14F-4D97-AF65-F5344CB8AC3E}">
        <p14:creationId xmlns:p14="http://schemas.microsoft.com/office/powerpoint/2010/main" val="68884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html/2503.11702v2" TargetMode="External"/><Relationship Id="rId2" Type="http://schemas.openxmlformats.org/officeDocument/2006/relationships/hyperlink" Target="https://arxiv.org/pdf/2410.19954" TargetMode="External"/><Relationship Id="rId1" Type="http://schemas.openxmlformats.org/officeDocument/2006/relationships/slideLayout" Target="../slideLayouts/slideLayout2.xml"/><Relationship Id="rId5" Type="http://schemas.openxmlformats.org/officeDocument/2006/relationships/hyperlink" Target="https://gnosis.library.ucy.ac.cy/handle/7/66433" TargetMode="External"/><Relationship Id="rId4" Type="http://schemas.openxmlformats.org/officeDocument/2006/relationships/hyperlink" Target="https://ieeexplore.ieee.org/abstract/document/109298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t-jim.com/blog/apple-vision-framework/" TargetMode="External"/><Relationship Id="rId7" Type="http://schemas.openxmlformats.org/officeDocument/2006/relationships/hyperlink" Target="https://medium.com/llamaindex-blog/multimodal-rag-for-advanced-video-processing-with-llamaindex-lancedb-33be4804822e" TargetMode="External"/><Relationship Id="rId2" Type="http://schemas.openxmlformats.org/officeDocument/2006/relationships/hyperlink" Target="https://developer.apple.com/av-foundation/" TargetMode="External"/><Relationship Id="rId1" Type="http://schemas.openxmlformats.org/officeDocument/2006/relationships/slideLayout" Target="../slideLayouts/slideLayout2.xml"/><Relationship Id="rId6" Type="http://schemas.openxmlformats.org/officeDocument/2006/relationships/hyperlink" Target="https://creatomate.com/blog/how-to-create-voice-over-videos-using-an-api" TargetMode="External"/><Relationship Id="rId5" Type="http://schemas.openxmlformats.org/officeDocument/2006/relationships/hyperlink" Target="https://developer.apple.com/augmented-reality/arkit/" TargetMode="External"/><Relationship Id="rId4" Type="http://schemas.openxmlformats.org/officeDocument/2006/relationships/hyperlink" Target="https://developer.apple.com/machine-learning/core-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2372D4-4AE6-98F2-F1D3-616433B8F91E}"/>
              </a:ext>
            </a:extLst>
          </p:cNvPr>
          <p:cNvSpPr>
            <a:spLocks noGrp="1"/>
          </p:cNvSpPr>
          <p:nvPr>
            <p:ph type="ctrTitle"/>
          </p:nvPr>
        </p:nvSpPr>
        <p:spPr/>
        <p:txBody>
          <a:bodyPr/>
          <a:lstStyle/>
          <a:p>
            <a:r>
              <a:rPr lang="it-IT" dirty="0"/>
              <a:t>State of the Art </a:t>
            </a:r>
            <a:r>
              <a:rPr lang="it-IT" dirty="0" err="1"/>
              <a:t>analysis</a:t>
            </a:r>
            <a:r>
              <a:rPr lang="it-IT" dirty="0"/>
              <a:t> – Indoor </a:t>
            </a:r>
            <a:r>
              <a:rPr lang="it-IT" dirty="0" err="1"/>
              <a:t>Navigation</a:t>
            </a:r>
            <a:r>
              <a:rPr lang="it-IT" dirty="0"/>
              <a:t> Systems</a:t>
            </a:r>
          </a:p>
        </p:txBody>
      </p:sp>
    </p:spTree>
    <p:extLst>
      <p:ext uri="{BB962C8B-B14F-4D97-AF65-F5344CB8AC3E}">
        <p14:creationId xmlns:p14="http://schemas.microsoft.com/office/powerpoint/2010/main" val="155207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C0CE4-EE15-5490-D04D-03B15FCA7B3F}"/>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99E3615-A9C3-7BF0-2525-263B7BE51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ECAC2752-2421-2A4B-E36C-0313D977BC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8" name="Graphic 11">
              <a:extLst>
                <a:ext uri="{FF2B5EF4-FFF2-40B4-BE49-F238E27FC236}">
                  <a16:creationId xmlns:a16="http://schemas.microsoft.com/office/drawing/2014/main" id="{054A4AD1-C898-B6A7-A539-6227BB7BA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36EC277C-245F-1B12-3C48-121930063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421B917A-2EF0-1EEE-4612-49DB3A43E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98725ADC-79FB-A79B-ACF3-AFA38B0C1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asellaDiTesto 3">
            <a:extLst>
              <a:ext uri="{FF2B5EF4-FFF2-40B4-BE49-F238E27FC236}">
                <a16:creationId xmlns:a16="http://schemas.microsoft.com/office/drawing/2014/main" id="{D676315E-7937-2220-3163-674BB250F5ED}"/>
              </a:ext>
            </a:extLst>
          </p:cNvPr>
          <p:cNvSpPr txBox="1"/>
          <p:nvPr/>
        </p:nvSpPr>
        <p:spPr>
          <a:xfrm>
            <a:off x="6355456" y="1880157"/>
            <a:ext cx="5165489" cy="3912687"/>
          </a:xfrm>
          <a:prstGeom prst="rect">
            <a:avLst/>
          </a:prstGeom>
        </p:spPr>
        <p:txBody>
          <a:bodyPr vert="horz" lIns="91440" tIns="45720" rIns="91440" bIns="45720" rtlCol="0" anchor="t">
            <a:noAutofit/>
          </a:bodyPr>
          <a:lstStyle/>
          <a:p>
            <a:pPr>
              <a:lnSpc>
                <a:spcPct val="90000"/>
              </a:lnSpc>
              <a:spcAft>
                <a:spcPts val="600"/>
              </a:spcAft>
            </a:pPr>
            <a:r>
              <a:rPr lang="en-US" sz="1600" b="1" dirty="0"/>
              <a:t>Reducing hallucinations</a:t>
            </a:r>
          </a:p>
          <a:p>
            <a:pPr>
              <a:lnSpc>
                <a:spcPct val="90000"/>
              </a:lnSpc>
              <a:spcAft>
                <a:spcPts val="600"/>
              </a:spcAft>
            </a:pPr>
            <a:r>
              <a:rPr lang="en-US" sz="1600" dirty="0"/>
              <a:t>To reduce hallucinations, we need to give the Agent an “escape”, so for example allowing it to say “I don’t know”, otherwise it will keep trying to help us.</a:t>
            </a:r>
          </a:p>
          <a:p>
            <a:pPr>
              <a:lnSpc>
                <a:spcPct val="90000"/>
              </a:lnSpc>
              <a:spcAft>
                <a:spcPts val="600"/>
              </a:spcAft>
            </a:pPr>
            <a:endParaRPr lang="en-US" sz="1600" dirty="0"/>
          </a:p>
          <a:p>
            <a:pPr>
              <a:lnSpc>
                <a:spcPct val="90000"/>
              </a:lnSpc>
              <a:spcAft>
                <a:spcPts val="600"/>
              </a:spcAft>
            </a:pPr>
            <a:r>
              <a:rPr lang="en-US" sz="1600" b="1" dirty="0"/>
              <a:t>#Rules </a:t>
            </a:r>
          </a:p>
          <a:p>
            <a:pPr>
              <a:lnSpc>
                <a:spcPct val="90000"/>
              </a:lnSpc>
              <a:spcAft>
                <a:spcPts val="600"/>
              </a:spcAft>
            </a:pPr>
            <a:r>
              <a:rPr lang="en-US" sz="1600" dirty="0"/>
              <a:t>-Always give spatial distance when providing context awareness information</a:t>
            </a:r>
          </a:p>
          <a:p>
            <a:pPr>
              <a:lnSpc>
                <a:spcPct val="90000"/>
              </a:lnSpc>
              <a:spcAft>
                <a:spcPts val="600"/>
              </a:spcAft>
            </a:pPr>
            <a:r>
              <a:rPr lang="en-US" sz="1600" dirty="0"/>
              <a:t>-Don’t make things up, provide only the information about the environment that you can extract from analyzing the user’s recorded images</a:t>
            </a:r>
          </a:p>
          <a:p>
            <a:pPr>
              <a:lnSpc>
                <a:spcPct val="90000"/>
              </a:lnSpc>
              <a:spcAft>
                <a:spcPts val="600"/>
              </a:spcAft>
            </a:pPr>
            <a:r>
              <a:rPr lang="en-US" sz="1600" dirty="0"/>
              <a:t>-If you can’t figure out how to reach the destination provided by the user, display an error message</a:t>
            </a:r>
          </a:p>
          <a:p>
            <a:pPr>
              <a:lnSpc>
                <a:spcPct val="90000"/>
              </a:lnSpc>
              <a:spcAft>
                <a:spcPts val="600"/>
              </a:spcAft>
            </a:pPr>
            <a:endParaRPr lang="en-US" sz="1600" dirty="0"/>
          </a:p>
          <a:p>
            <a:pPr>
              <a:lnSpc>
                <a:spcPct val="90000"/>
              </a:lnSpc>
              <a:spcAft>
                <a:spcPts val="600"/>
              </a:spcAft>
            </a:pPr>
            <a:endParaRPr lang="en-US" sz="1600" dirty="0"/>
          </a:p>
          <a:p>
            <a:pPr>
              <a:lnSpc>
                <a:spcPct val="90000"/>
              </a:lnSpc>
              <a:spcAft>
                <a:spcPts val="600"/>
              </a:spcAft>
            </a:pPr>
            <a:endParaRPr lang="en-US" sz="1600" dirty="0"/>
          </a:p>
        </p:txBody>
      </p:sp>
      <p:pic>
        <p:nvPicPr>
          <p:cNvPr id="7" name="Immagine 6" descr="Immagine che contiene testo, schermata, Carattere&#10;&#10;Il contenuto generato dall'IA potrebbe non essere corretto.">
            <a:extLst>
              <a:ext uri="{FF2B5EF4-FFF2-40B4-BE49-F238E27FC236}">
                <a16:creationId xmlns:a16="http://schemas.microsoft.com/office/drawing/2014/main" id="{CFEF997C-0F14-3CF9-1B17-6C911C946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8" y="3654803"/>
            <a:ext cx="3648550" cy="3006756"/>
          </a:xfrm>
          <a:prstGeom prst="rect">
            <a:avLst/>
          </a:prstGeom>
        </p:spPr>
      </p:pic>
      <p:sp>
        <p:nvSpPr>
          <p:cNvPr id="25" name="Graphic 10">
            <a:extLst>
              <a:ext uri="{FF2B5EF4-FFF2-40B4-BE49-F238E27FC236}">
                <a16:creationId xmlns:a16="http://schemas.microsoft.com/office/drawing/2014/main" id="{3B17CBAB-2013-6306-1CC8-387B49EBA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7" name="Straight Connector 26">
            <a:extLst>
              <a:ext uri="{FF2B5EF4-FFF2-40B4-BE49-F238E27FC236}">
                <a16:creationId xmlns:a16="http://schemas.microsoft.com/office/drawing/2014/main" id="{E9B5DE91-E7C9-BF31-B2B4-06BC9C4BCD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Elemento grafico 9" descr="Segno di spunta con riempimento a tinta unita">
            <a:extLst>
              <a:ext uri="{FF2B5EF4-FFF2-40B4-BE49-F238E27FC236}">
                <a16:creationId xmlns:a16="http://schemas.microsoft.com/office/drawing/2014/main" id="{BCC75C4F-4B4A-185F-FD46-0B9EAEF30C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5565" y="4399121"/>
            <a:ext cx="293317" cy="293317"/>
          </a:xfrm>
          <a:prstGeom prst="rect">
            <a:avLst/>
          </a:prstGeom>
        </p:spPr>
      </p:pic>
      <p:pic>
        <p:nvPicPr>
          <p:cNvPr id="11" name="Elemento grafico 10" descr="Segno di spunta con riempimento a tinta unita">
            <a:extLst>
              <a:ext uri="{FF2B5EF4-FFF2-40B4-BE49-F238E27FC236}">
                <a16:creationId xmlns:a16="http://schemas.microsoft.com/office/drawing/2014/main" id="{C5DE6FF0-0979-D5AD-2695-46EF977E3D0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4995" y="4672146"/>
            <a:ext cx="293317" cy="293317"/>
          </a:xfrm>
          <a:prstGeom prst="rect">
            <a:avLst/>
          </a:prstGeom>
        </p:spPr>
      </p:pic>
      <p:sp>
        <p:nvSpPr>
          <p:cNvPr id="5" name="CasellaDiTesto 4">
            <a:extLst>
              <a:ext uri="{FF2B5EF4-FFF2-40B4-BE49-F238E27FC236}">
                <a16:creationId xmlns:a16="http://schemas.microsoft.com/office/drawing/2014/main" id="{17C121E9-518A-F372-AB72-4AD59A0A484D}"/>
              </a:ext>
            </a:extLst>
          </p:cNvPr>
          <p:cNvSpPr txBox="1"/>
          <p:nvPr/>
        </p:nvSpPr>
        <p:spPr>
          <a:xfrm>
            <a:off x="2224995" y="138424"/>
            <a:ext cx="3954876" cy="20525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300" dirty="0">
                <a:solidFill>
                  <a:schemeClr val="bg1"/>
                </a:solidFill>
                <a:latin typeface="+mj-lt"/>
                <a:ea typeface="+mj-ea"/>
                <a:cs typeface="+mj-cs"/>
              </a:rPr>
              <a:t>HOW TO: SYSTEM PROMPT</a:t>
            </a:r>
          </a:p>
        </p:txBody>
      </p:sp>
      <p:pic>
        <p:nvPicPr>
          <p:cNvPr id="2" name="Elemento grafico 1" descr="Segno di spunta con riempimento a tinta unita">
            <a:extLst>
              <a:ext uri="{FF2B5EF4-FFF2-40B4-BE49-F238E27FC236}">
                <a16:creationId xmlns:a16="http://schemas.microsoft.com/office/drawing/2014/main" id="{BE53E614-1B24-39FC-04D0-979A9BE415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5873" y="5000158"/>
            <a:ext cx="293317" cy="293317"/>
          </a:xfrm>
          <a:prstGeom prst="rect">
            <a:avLst/>
          </a:prstGeom>
        </p:spPr>
      </p:pic>
      <p:pic>
        <p:nvPicPr>
          <p:cNvPr id="3" name="Elemento grafico 2" descr="Segno di spunta con riempimento a tinta unita">
            <a:extLst>
              <a:ext uri="{FF2B5EF4-FFF2-40B4-BE49-F238E27FC236}">
                <a16:creationId xmlns:a16="http://schemas.microsoft.com/office/drawing/2014/main" id="{1A038960-A86B-5EF1-A86B-0F7D462B64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0920" y="5293475"/>
            <a:ext cx="293317" cy="293317"/>
          </a:xfrm>
          <a:prstGeom prst="rect">
            <a:avLst/>
          </a:prstGeom>
        </p:spPr>
      </p:pic>
      <p:pic>
        <p:nvPicPr>
          <p:cNvPr id="6" name="Elemento grafico 5" descr="Segno di spunta con riempimento a tinta unita">
            <a:extLst>
              <a:ext uri="{FF2B5EF4-FFF2-40B4-BE49-F238E27FC236}">
                <a16:creationId xmlns:a16="http://schemas.microsoft.com/office/drawing/2014/main" id="{845ED994-136F-493D-D769-CBD319BBB9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7163" y="5605148"/>
            <a:ext cx="293317" cy="293317"/>
          </a:xfrm>
          <a:prstGeom prst="rect">
            <a:avLst/>
          </a:prstGeom>
        </p:spPr>
      </p:pic>
      <p:pic>
        <p:nvPicPr>
          <p:cNvPr id="8" name="Elemento grafico 7" descr="Segno di spunta con riempimento a tinta unita">
            <a:extLst>
              <a:ext uri="{FF2B5EF4-FFF2-40B4-BE49-F238E27FC236}">
                <a16:creationId xmlns:a16="http://schemas.microsoft.com/office/drawing/2014/main" id="{38AF5849-A71B-1710-2F55-87494D502E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4237" y="5862707"/>
            <a:ext cx="293317" cy="293317"/>
          </a:xfrm>
          <a:prstGeom prst="rect">
            <a:avLst/>
          </a:prstGeom>
        </p:spPr>
      </p:pic>
    </p:spTree>
    <p:extLst>
      <p:ext uri="{BB962C8B-B14F-4D97-AF65-F5344CB8AC3E}">
        <p14:creationId xmlns:p14="http://schemas.microsoft.com/office/powerpoint/2010/main" val="196826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C730A8-43D3-E2C1-F731-FC67E0E1C1B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DEC116D-121B-65D0-6580-42CEA28E7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74C0412-D8F8-FEB4-B96B-12E52D3871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8" name="Graphic 11">
              <a:extLst>
                <a:ext uri="{FF2B5EF4-FFF2-40B4-BE49-F238E27FC236}">
                  <a16:creationId xmlns:a16="http://schemas.microsoft.com/office/drawing/2014/main" id="{61802895-E6F5-C251-A377-234D84199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351CAE35-0FC3-6115-243E-2BFF3D8529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B5AD3ADD-E660-AAC9-443C-E7B68A86F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3AB2D1DD-CD94-0950-82EF-7D1BF039A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asellaDiTesto 3">
            <a:extLst>
              <a:ext uri="{FF2B5EF4-FFF2-40B4-BE49-F238E27FC236}">
                <a16:creationId xmlns:a16="http://schemas.microsoft.com/office/drawing/2014/main" id="{ADA2B8D6-5863-7B74-31CF-484CF3D265C4}"/>
              </a:ext>
            </a:extLst>
          </p:cNvPr>
          <p:cNvSpPr txBox="1"/>
          <p:nvPr/>
        </p:nvSpPr>
        <p:spPr>
          <a:xfrm>
            <a:off x="6096000" y="2847468"/>
            <a:ext cx="5165489" cy="1373682"/>
          </a:xfrm>
          <a:prstGeom prst="rect">
            <a:avLst/>
          </a:prstGeom>
        </p:spPr>
        <p:txBody>
          <a:bodyPr vert="horz" lIns="91440" tIns="45720" rIns="91440" bIns="45720" rtlCol="0" anchor="t">
            <a:noAutofit/>
          </a:bodyPr>
          <a:lstStyle/>
          <a:p>
            <a:pPr>
              <a:lnSpc>
                <a:spcPct val="90000"/>
              </a:lnSpc>
              <a:spcAft>
                <a:spcPts val="600"/>
              </a:spcAft>
            </a:pPr>
            <a:r>
              <a:rPr lang="en-US" sz="2000" b="1" dirty="0"/>
              <a:t>What are the possible inputs?</a:t>
            </a:r>
          </a:p>
          <a:p>
            <a:pPr>
              <a:lnSpc>
                <a:spcPct val="90000"/>
              </a:lnSpc>
              <a:spcAft>
                <a:spcPts val="600"/>
              </a:spcAft>
            </a:pPr>
            <a:r>
              <a:rPr lang="en-US" sz="2000" dirty="0"/>
              <a:t>The users can be both a human or, for example, another agent or an API.  We need to correctly set that in our pipeline of work</a:t>
            </a:r>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endParaRPr lang="en-US" sz="2000" dirty="0"/>
          </a:p>
        </p:txBody>
      </p:sp>
      <p:sp>
        <p:nvSpPr>
          <p:cNvPr id="25" name="Graphic 10">
            <a:extLst>
              <a:ext uri="{FF2B5EF4-FFF2-40B4-BE49-F238E27FC236}">
                <a16:creationId xmlns:a16="http://schemas.microsoft.com/office/drawing/2014/main" id="{4176D9D8-0EAC-CEDD-DC8C-13C91DAE7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7" name="Straight Connector 26">
            <a:extLst>
              <a:ext uri="{FF2B5EF4-FFF2-40B4-BE49-F238E27FC236}">
                <a16:creationId xmlns:a16="http://schemas.microsoft.com/office/drawing/2014/main" id="{BC085E22-428A-3F0B-9FDB-8FC3D34817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A69DAD5A-C314-73BB-F9F8-EAE076A9B6C4}"/>
              </a:ext>
            </a:extLst>
          </p:cNvPr>
          <p:cNvSpPr txBox="1"/>
          <p:nvPr/>
        </p:nvSpPr>
        <p:spPr>
          <a:xfrm>
            <a:off x="2261984" y="-55769"/>
            <a:ext cx="3954876" cy="20525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300" dirty="0">
                <a:solidFill>
                  <a:schemeClr val="bg1"/>
                </a:solidFill>
                <a:latin typeface="+mj-lt"/>
                <a:ea typeface="+mj-ea"/>
                <a:cs typeface="+mj-cs"/>
              </a:rPr>
              <a:t>HOW TO: </a:t>
            </a:r>
          </a:p>
          <a:p>
            <a:pPr algn="ctr">
              <a:lnSpc>
                <a:spcPct val="90000"/>
              </a:lnSpc>
              <a:spcBef>
                <a:spcPct val="0"/>
              </a:spcBef>
              <a:spcAft>
                <a:spcPts val="600"/>
              </a:spcAft>
            </a:pPr>
            <a:r>
              <a:rPr lang="en-US" sz="4300" dirty="0">
                <a:solidFill>
                  <a:schemeClr val="bg1"/>
                </a:solidFill>
                <a:latin typeface="+mj-lt"/>
                <a:ea typeface="+mj-ea"/>
                <a:cs typeface="+mj-cs"/>
              </a:rPr>
              <a:t>USER PROMPT</a:t>
            </a:r>
          </a:p>
        </p:txBody>
      </p:sp>
      <p:pic>
        <p:nvPicPr>
          <p:cNvPr id="12" name="Immagine 11">
            <a:extLst>
              <a:ext uri="{FF2B5EF4-FFF2-40B4-BE49-F238E27FC236}">
                <a16:creationId xmlns:a16="http://schemas.microsoft.com/office/drawing/2014/main" id="{FA211154-E09A-C50C-008C-08935E3AB213}"/>
              </a:ext>
            </a:extLst>
          </p:cNvPr>
          <p:cNvPicPr>
            <a:picLocks noChangeAspect="1"/>
          </p:cNvPicPr>
          <p:nvPr/>
        </p:nvPicPr>
        <p:blipFill>
          <a:blip r:embed="rId2"/>
          <a:stretch>
            <a:fillRect/>
          </a:stretch>
        </p:blipFill>
        <p:spPr>
          <a:xfrm>
            <a:off x="302377" y="4172844"/>
            <a:ext cx="3772426" cy="1981477"/>
          </a:xfrm>
          <a:prstGeom prst="rect">
            <a:avLst/>
          </a:prstGeom>
        </p:spPr>
      </p:pic>
    </p:spTree>
    <p:extLst>
      <p:ext uri="{BB962C8B-B14F-4D97-AF65-F5344CB8AC3E}">
        <p14:creationId xmlns:p14="http://schemas.microsoft.com/office/powerpoint/2010/main" val="325375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4BC80B-7EAB-7CAD-B3A4-17A9AA217F83}"/>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89F6542-42B0-42BA-A34C-C91AC63DE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B311AED1-CC5E-D522-8C5D-BAA621119C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8" name="Graphic 11">
              <a:extLst>
                <a:ext uri="{FF2B5EF4-FFF2-40B4-BE49-F238E27FC236}">
                  <a16:creationId xmlns:a16="http://schemas.microsoft.com/office/drawing/2014/main" id="{5CE61523-5987-C077-5303-6CC16EFCD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64C9D0C5-C8AF-FCEB-5278-46AD91E24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1EAB8F15-F3C5-5D82-AFA0-D3E93FC16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7AF95210-B12E-5532-925C-0170018315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asellaDiTesto 3">
            <a:extLst>
              <a:ext uri="{FF2B5EF4-FFF2-40B4-BE49-F238E27FC236}">
                <a16:creationId xmlns:a16="http://schemas.microsoft.com/office/drawing/2014/main" id="{D40FDBEA-CE53-8D2A-EB1A-69D29CB6D3A5}"/>
              </a:ext>
            </a:extLst>
          </p:cNvPr>
          <p:cNvSpPr txBox="1"/>
          <p:nvPr/>
        </p:nvSpPr>
        <p:spPr>
          <a:xfrm>
            <a:off x="6096000" y="2195077"/>
            <a:ext cx="5165489" cy="3412183"/>
          </a:xfrm>
          <a:prstGeom prst="rect">
            <a:avLst/>
          </a:prstGeom>
        </p:spPr>
        <p:txBody>
          <a:bodyPr vert="horz" lIns="91440" tIns="45720" rIns="91440" bIns="45720" rtlCol="0" anchor="t">
            <a:noAutofit/>
          </a:bodyPr>
          <a:lstStyle/>
          <a:p>
            <a:pPr>
              <a:lnSpc>
                <a:spcPct val="90000"/>
              </a:lnSpc>
              <a:spcAft>
                <a:spcPts val="600"/>
              </a:spcAft>
            </a:pPr>
            <a:r>
              <a:rPr lang="en-US" sz="2000" b="1" dirty="0"/>
              <a:t>Tools</a:t>
            </a:r>
          </a:p>
          <a:p>
            <a:pPr>
              <a:lnSpc>
                <a:spcPct val="90000"/>
              </a:lnSpc>
              <a:spcAft>
                <a:spcPts val="600"/>
              </a:spcAft>
            </a:pPr>
            <a:r>
              <a:rPr lang="en-US" sz="2000" dirty="0"/>
              <a:t>Some operations needs to be performed by external tools (function), for example we could write an algorithm or something else to give navigation direction. We need those tools to be correctly triggered by our Agent.</a:t>
            </a:r>
          </a:p>
          <a:p>
            <a:pPr>
              <a:lnSpc>
                <a:spcPct val="90000"/>
              </a:lnSpc>
              <a:spcAft>
                <a:spcPts val="600"/>
              </a:spcAft>
            </a:pPr>
            <a:r>
              <a:rPr lang="en-US" sz="2000" dirty="0"/>
              <a:t>Typically, an embedder is needed to do the parsing between the user’s request and the tool description. In our architecture, the tool could be directly triggered by the app interface.</a:t>
            </a:r>
          </a:p>
          <a:p>
            <a:pPr>
              <a:lnSpc>
                <a:spcPct val="90000"/>
              </a:lnSpc>
              <a:spcAft>
                <a:spcPts val="600"/>
              </a:spcAft>
            </a:pPr>
            <a:endParaRPr lang="en-US" sz="2000" dirty="0"/>
          </a:p>
          <a:p>
            <a:pPr>
              <a:lnSpc>
                <a:spcPct val="90000"/>
              </a:lnSpc>
              <a:spcAft>
                <a:spcPts val="600"/>
              </a:spcAft>
            </a:pPr>
            <a:endParaRPr lang="en-US" sz="2000" dirty="0"/>
          </a:p>
          <a:p>
            <a:pPr>
              <a:lnSpc>
                <a:spcPct val="90000"/>
              </a:lnSpc>
              <a:spcAft>
                <a:spcPts val="600"/>
              </a:spcAft>
            </a:pPr>
            <a:endParaRPr lang="en-US" sz="2000" dirty="0"/>
          </a:p>
        </p:txBody>
      </p:sp>
      <p:sp>
        <p:nvSpPr>
          <p:cNvPr id="25" name="Graphic 10">
            <a:extLst>
              <a:ext uri="{FF2B5EF4-FFF2-40B4-BE49-F238E27FC236}">
                <a16:creationId xmlns:a16="http://schemas.microsoft.com/office/drawing/2014/main" id="{D4995DFB-1E06-87ED-8525-2037F52C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7" name="Straight Connector 26">
            <a:extLst>
              <a:ext uri="{FF2B5EF4-FFF2-40B4-BE49-F238E27FC236}">
                <a16:creationId xmlns:a16="http://schemas.microsoft.com/office/drawing/2014/main" id="{41381603-0333-FB61-6DC5-9265A3FF60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0549222A-633D-0EDF-608E-0DA49E68C517}"/>
              </a:ext>
            </a:extLst>
          </p:cNvPr>
          <p:cNvSpPr txBox="1"/>
          <p:nvPr/>
        </p:nvSpPr>
        <p:spPr>
          <a:xfrm>
            <a:off x="2261984" y="-55769"/>
            <a:ext cx="3954876" cy="20525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300" dirty="0">
                <a:solidFill>
                  <a:schemeClr val="bg1"/>
                </a:solidFill>
                <a:latin typeface="+mj-lt"/>
                <a:ea typeface="+mj-ea"/>
                <a:cs typeface="+mj-cs"/>
              </a:rPr>
              <a:t>HOW TO: </a:t>
            </a:r>
          </a:p>
          <a:p>
            <a:pPr algn="ctr">
              <a:lnSpc>
                <a:spcPct val="90000"/>
              </a:lnSpc>
              <a:spcBef>
                <a:spcPct val="0"/>
              </a:spcBef>
              <a:spcAft>
                <a:spcPts val="600"/>
              </a:spcAft>
            </a:pPr>
            <a:r>
              <a:rPr lang="en-US" sz="4300" dirty="0">
                <a:solidFill>
                  <a:schemeClr val="bg1"/>
                </a:solidFill>
                <a:latin typeface="+mj-lt"/>
                <a:ea typeface="+mj-ea"/>
                <a:cs typeface="+mj-cs"/>
              </a:rPr>
              <a:t>ACTION LAYER</a:t>
            </a:r>
          </a:p>
        </p:txBody>
      </p:sp>
      <p:pic>
        <p:nvPicPr>
          <p:cNvPr id="3" name="Immagine 2">
            <a:extLst>
              <a:ext uri="{FF2B5EF4-FFF2-40B4-BE49-F238E27FC236}">
                <a16:creationId xmlns:a16="http://schemas.microsoft.com/office/drawing/2014/main" id="{4231098A-B0DA-9231-3431-CD489A8A2783}"/>
              </a:ext>
            </a:extLst>
          </p:cNvPr>
          <p:cNvPicPr>
            <a:picLocks noChangeAspect="1"/>
          </p:cNvPicPr>
          <p:nvPr/>
        </p:nvPicPr>
        <p:blipFill>
          <a:blip r:embed="rId2"/>
          <a:stretch>
            <a:fillRect/>
          </a:stretch>
        </p:blipFill>
        <p:spPr>
          <a:xfrm>
            <a:off x="197358" y="3901169"/>
            <a:ext cx="3924848" cy="2476846"/>
          </a:xfrm>
          <a:prstGeom prst="rect">
            <a:avLst/>
          </a:prstGeom>
        </p:spPr>
      </p:pic>
    </p:spTree>
    <p:extLst>
      <p:ext uri="{BB962C8B-B14F-4D97-AF65-F5344CB8AC3E}">
        <p14:creationId xmlns:p14="http://schemas.microsoft.com/office/powerpoint/2010/main" val="4234766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6570CC06-DB21-401C-BCF8-AAC5FF550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84298C-8DE3-56BA-1B14-16CA648C4259}"/>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lang="en-US" sz="5000" dirty="0"/>
              <a:t>An example: the Cheshire Cat AI</a:t>
            </a:r>
          </a:p>
        </p:txBody>
      </p:sp>
      <p:sp>
        <p:nvSpPr>
          <p:cNvPr id="32" name="sketch line">
            <a:extLst>
              <a:ext uri="{FF2B5EF4-FFF2-40B4-BE49-F238E27FC236}">
                <a16:creationId xmlns:a16="http://schemas.microsoft.com/office/drawing/2014/main" id="{15B998FC-4B98-4A07-B159-9E629180A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diagramma, schermata, linea&#10;&#10;Il contenuto generato dall'IA potrebbe non essere corretto.">
            <a:extLst>
              <a:ext uri="{FF2B5EF4-FFF2-40B4-BE49-F238E27FC236}">
                <a16:creationId xmlns:a16="http://schemas.microsoft.com/office/drawing/2014/main" id="{C45EFBD8-AC83-826E-6817-7195890F0F93}"/>
              </a:ext>
            </a:extLst>
          </p:cNvPr>
          <p:cNvPicPr>
            <a:picLocks noChangeAspect="1"/>
          </p:cNvPicPr>
          <p:nvPr/>
        </p:nvPicPr>
        <p:blipFill>
          <a:blip r:embed="rId2"/>
          <a:stretch>
            <a:fillRect/>
          </a:stretch>
        </p:blipFill>
        <p:spPr>
          <a:xfrm>
            <a:off x="4778814" y="1529889"/>
            <a:ext cx="6969216" cy="3798221"/>
          </a:xfrm>
          <a:prstGeom prst="rect">
            <a:avLst/>
          </a:prstGeom>
        </p:spPr>
      </p:pic>
      <p:sp>
        <p:nvSpPr>
          <p:cNvPr id="13" name="CasellaDiTesto 12">
            <a:extLst>
              <a:ext uri="{FF2B5EF4-FFF2-40B4-BE49-F238E27FC236}">
                <a16:creationId xmlns:a16="http://schemas.microsoft.com/office/drawing/2014/main" id="{21CD665F-65D3-5B2F-9886-E36191834995}"/>
              </a:ext>
            </a:extLst>
          </p:cNvPr>
          <p:cNvSpPr txBox="1"/>
          <p:nvPr/>
        </p:nvSpPr>
        <p:spPr>
          <a:xfrm>
            <a:off x="640080" y="4664054"/>
            <a:ext cx="3618937" cy="523220"/>
          </a:xfrm>
          <a:prstGeom prst="rect">
            <a:avLst/>
          </a:prstGeom>
          <a:noFill/>
        </p:spPr>
        <p:txBody>
          <a:bodyPr wrap="square" rtlCol="0">
            <a:spAutoFit/>
          </a:bodyPr>
          <a:lstStyle/>
          <a:p>
            <a:r>
              <a:rPr lang="it-IT" sz="2800" dirty="0"/>
              <a:t>The workflow:</a:t>
            </a:r>
          </a:p>
        </p:txBody>
      </p:sp>
      <p:sp>
        <p:nvSpPr>
          <p:cNvPr id="14" name="Freccia a destra 13">
            <a:extLst>
              <a:ext uri="{FF2B5EF4-FFF2-40B4-BE49-F238E27FC236}">
                <a16:creationId xmlns:a16="http://schemas.microsoft.com/office/drawing/2014/main" id="{A5C52849-3C8F-5E36-442D-F79CC2E2E98D}"/>
              </a:ext>
            </a:extLst>
          </p:cNvPr>
          <p:cNvSpPr/>
          <p:nvPr/>
        </p:nvSpPr>
        <p:spPr>
          <a:xfrm>
            <a:off x="3172784" y="4866572"/>
            <a:ext cx="1460585" cy="13501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09537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F3FE35-7BF4-BF83-E53A-1E86970FF1ED}"/>
            </a:ext>
          </a:extLst>
        </p:cNvPr>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21031C8C-EDF6-A0FB-2504-C8F12D06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2CAC82F-5D38-B0B7-E442-8933D28F35C5}"/>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lang="en-US" sz="5000"/>
              <a:t>An example: the Cheshire Cat AI</a:t>
            </a:r>
          </a:p>
        </p:txBody>
      </p:sp>
      <p:pic>
        <p:nvPicPr>
          <p:cNvPr id="9" name="Immagine 8" descr="Immagine che contiene testo, schermata, diagramma, Carattere&#10;&#10;Il contenuto generato dall'IA potrebbe non essere corretto.">
            <a:extLst>
              <a:ext uri="{FF2B5EF4-FFF2-40B4-BE49-F238E27FC236}">
                <a16:creationId xmlns:a16="http://schemas.microsoft.com/office/drawing/2014/main" id="{D659556B-9AF1-796F-AA09-1C1D81677385}"/>
              </a:ext>
            </a:extLst>
          </p:cNvPr>
          <p:cNvPicPr>
            <a:picLocks noChangeAspect="1"/>
          </p:cNvPicPr>
          <p:nvPr/>
        </p:nvPicPr>
        <p:blipFill>
          <a:blip r:embed="rId2"/>
          <a:stretch>
            <a:fillRect/>
          </a:stretch>
        </p:blipFill>
        <p:spPr>
          <a:xfrm>
            <a:off x="6171893" y="1123111"/>
            <a:ext cx="4415775" cy="4611777"/>
          </a:xfrm>
          <a:prstGeom prst="rect">
            <a:avLst/>
          </a:prstGeom>
        </p:spPr>
      </p:pic>
      <p:sp>
        <p:nvSpPr>
          <p:cNvPr id="32" name="sketch line">
            <a:extLst>
              <a:ext uri="{FF2B5EF4-FFF2-40B4-BE49-F238E27FC236}">
                <a16:creationId xmlns:a16="http://schemas.microsoft.com/office/drawing/2014/main" id="{40D176D7-B220-2428-C6FF-CF7898FB3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15313FD5-78A0-9038-FF51-5FC0A75B6FDB}"/>
              </a:ext>
            </a:extLst>
          </p:cNvPr>
          <p:cNvSpPr txBox="1"/>
          <p:nvPr/>
        </p:nvSpPr>
        <p:spPr>
          <a:xfrm>
            <a:off x="640080" y="4664054"/>
            <a:ext cx="3618937" cy="523220"/>
          </a:xfrm>
          <a:prstGeom prst="rect">
            <a:avLst/>
          </a:prstGeom>
          <a:noFill/>
        </p:spPr>
        <p:txBody>
          <a:bodyPr wrap="square" rtlCol="0">
            <a:spAutoFit/>
          </a:bodyPr>
          <a:lstStyle/>
          <a:p>
            <a:r>
              <a:rPr lang="it-IT" sz="2800" dirty="0"/>
              <a:t>The prompt:</a:t>
            </a:r>
          </a:p>
        </p:txBody>
      </p:sp>
      <p:sp>
        <p:nvSpPr>
          <p:cNvPr id="4" name="Freccia a destra 3">
            <a:extLst>
              <a:ext uri="{FF2B5EF4-FFF2-40B4-BE49-F238E27FC236}">
                <a16:creationId xmlns:a16="http://schemas.microsoft.com/office/drawing/2014/main" id="{75C0A8E8-0CEE-2FA3-5BF8-91A012847ED5}"/>
              </a:ext>
            </a:extLst>
          </p:cNvPr>
          <p:cNvSpPr/>
          <p:nvPr/>
        </p:nvSpPr>
        <p:spPr>
          <a:xfrm>
            <a:off x="3172784" y="4866572"/>
            <a:ext cx="1460585" cy="13501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2800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B706B7-119F-C6A0-5750-5D22B5AB2192}"/>
            </a:ext>
          </a:extLst>
        </p:cNvPr>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355C08EC-7BB5-0B29-8720-B21D13078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7925A4-0CBC-13DC-CBC1-A907FDBCA715}"/>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lang="en-US" sz="5000"/>
              <a:t>An example: the Cheshire Cat AI</a:t>
            </a:r>
          </a:p>
        </p:txBody>
      </p:sp>
      <p:pic>
        <p:nvPicPr>
          <p:cNvPr id="7" name="Immagine 6" descr="Immagine che contiene testo, schermata, diagramma, Carattere&#10;&#10;Il contenuto generato dall'IA potrebbe non essere corretto.">
            <a:extLst>
              <a:ext uri="{FF2B5EF4-FFF2-40B4-BE49-F238E27FC236}">
                <a16:creationId xmlns:a16="http://schemas.microsoft.com/office/drawing/2014/main" id="{615E1204-FF36-55FF-68C8-098AAD45BC8F}"/>
              </a:ext>
            </a:extLst>
          </p:cNvPr>
          <p:cNvPicPr>
            <a:picLocks noChangeAspect="1"/>
          </p:cNvPicPr>
          <p:nvPr/>
        </p:nvPicPr>
        <p:blipFill>
          <a:blip r:embed="rId2"/>
          <a:stretch>
            <a:fillRect/>
          </a:stretch>
        </p:blipFill>
        <p:spPr>
          <a:xfrm>
            <a:off x="5641869" y="839511"/>
            <a:ext cx="5629325" cy="5178978"/>
          </a:xfrm>
          <a:prstGeom prst="rect">
            <a:avLst/>
          </a:prstGeom>
        </p:spPr>
      </p:pic>
      <p:sp>
        <p:nvSpPr>
          <p:cNvPr id="32" name="sketch line">
            <a:extLst>
              <a:ext uri="{FF2B5EF4-FFF2-40B4-BE49-F238E27FC236}">
                <a16:creationId xmlns:a16="http://schemas.microsoft.com/office/drawing/2014/main" id="{4FD13513-E294-25D9-92E6-3F169E96F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66DB4154-4716-8FDA-0D80-11D02409CFE5}"/>
              </a:ext>
            </a:extLst>
          </p:cNvPr>
          <p:cNvSpPr txBox="1"/>
          <p:nvPr/>
        </p:nvSpPr>
        <p:spPr>
          <a:xfrm>
            <a:off x="640080" y="4664054"/>
            <a:ext cx="3618937" cy="461665"/>
          </a:xfrm>
          <a:prstGeom prst="rect">
            <a:avLst/>
          </a:prstGeom>
          <a:noFill/>
        </p:spPr>
        <p:txBody>
          <a:bodyPr wrap="square" rtlCol="0">
            <a:spAutoFit/>
          </a:bodyPr>
          <a:lstStyle/>
          <a:p>
            <a:r>
              <a:rPr lang="it-IT" sz="2400" dirty="0"/>
              <a:t>The </a:t>
            </a:r>
            <a:r>
              <a:rPr lang="it-IT" sz="2400" dirty="0" err="1"/>
              <a:t>memory</a:t>
            </a:r>
            <a:r>
              <a:rPr lang="it-IT" sz="2400" dirty="0"/>
              <a:t> chain:</a:t>
            </a:r>
          </a:p>
        </p:txBody>
      </p:sp>
      <p:sp>
        <p:nvSpPr>
          <p:cNvPr id="4" name="Freccia a destra 3">
            <a:extLst>
              <a:ext uri="{FF2B5EF4-FFF2-40B4-BE49-F238E27FC236}">
                <a16:creationId xmlns:a16="http://schemas.microsoft.com/office/drawing/2014/main" id="{CEE930F7-AA45-3683-F8AD-102786C5AA33}"/>
              </a:ext>
            </a:extLst>
          </p:cNvPr>
          <p:cNvSpPr/>
          <p:nvPr/>
        </p:nvSpPr>
        <p:spPr>
          <a:xfrm>
            <a:off x="3401688" y="4858570"/>
            <a:ext cx="1460585" cy="13501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94142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9AAC76-7651-3ABB-E149-A7207C567328}"/>
            </a:ext>
          </a:extLst>
        </p:cNvPr>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5EAB1275-6A6E-E710-A9A9-74AF9C86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67A7EF0-9DEB-EC09-B102-596F765BC2E9}"/>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lang="en-US" sz="5000"/>
              <a:t>An example: the Cheshire Cat AI</a:t>
            </a:r>
          </a:p>
        </p:txBody>
      </p:sp>
      <p:sp>
        <p:nvSpPr>
          <p:cNvPr id="32" name="sketch line">
            <a:extLst>
              <a:ext uri="{FF2B5EF4-FFF2-40B4-BE49-F238E27FC236}">
                <a16:creationId xmlns:a16="http://schemas.microsoft.com/office/drawing/2014/main" id="{A2B52CC4-CEBF-BBAD-6572-FB0470F11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llaDiTesto 2">
            <a:extLst>
              <a:ext uri="{FF2B5EF4-FFF2-40B4-BE49-F238E27FC236}">
                <a16:creationId xmlns:a16="http://schemas.microsoft.com/office/drawing/2014/main" id="{ABDCE671-B8B0-B8A9-D6F7-8FB8934CD1CE}"/>
              </a:ext>
            </a:extLst>
          </p:cNvPr>
          <p:cNvSpPr txBox="1"/>
          <p:nvPr/>
        </p:nvSpPr>
        <p:spPr>
          <a:xfrm>
            <a:off x="640080" y="4664054"/>
            <a:ext cx="3618937" cy="461665"/>
          </a:xfrm>
          <a:prstGeom prst="rect">
            <a:avLst/>
          </a:prstGeom>
          <a:noFill/>
        </p:spPr>
        <p:txBody>
          <a:bodyPr wrap="square" rtlCol="0">
            <a:spAutoFit/>
          </a:bodyPr>
          <a:lstStyle/>
          <a:p>
            <a:r>
              <a:rPr lang="it-IT" sz="2400" dirty="0"/>
              <a:t>The </a:t>
            </a:r>
            <a:r>
              <a:rPr lang="it-IT" sz="2400" dirty="0" err="1"/>
              <a:t>Vector</a:t>
            </a:r>
            <a:r>
              <a:rPr lang="it-IT" sz="2400" dirty="0"/>
              <a:t> Store:</a:t>
            </a:r>
          </a:p>
        </p:txBody>
      </p:sp>
      <p:sp>
        <p:nvSpPr>
          <p:cNvPr id="4" name="Freccia a destra 3">
            <a:extLst>
              <a:ext uri="{FF2B5EF4-FFF2-40B4-BE49-F238E27FC236}">
                <a16:creationId xmlns:a16="http://schemas.microsoft.com/office/drawing/2014/main" id="{297C39C4-6567-B48C-8732-11B856B5DB86}"/>
              </a:ext>
            </a:extLst>
          </p:cNvPr>
          <p:cNvSpPr/>
          <p:nvPr/>
        </p:nvSpPr>
        <p:spPr>
          <a:xfrm>
            <a:off x="3401688" y="4858570"/>
            <a:ext cx="1460585" cy="13501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1A860621-B246-A067-7C19-BCB530674E95}"/>
              </a:ext>
            </a:extLst>
          </p:cNvPr>
          <p:cNvPicPr>
            <a:picLocks noChangeAspect="1"/>
          </p:cNvPicPr>
          <p:nvPr/>
        </p:nvPicPr>
        <p:blipFill>
          <a:blip r:embed="rId2"/>
          <a:stretch>
            <a:fillRect/>
          </a:stretch>
        </p:blipFill>
        <p:spPr>
          <a:xfrm>
            <a:off x="6334711" y="138639"/>
            <a:ext cx="4680723" cy="3498268"/>
          </a:xfrm>
          <a:prstGeom prst="rect">
            <a:avLst/>
          </a:prstGeom>
        </p:spPr>
      </p:pic>
      <p:pic>
        <p:nvPicPr>
          <p:cNvPr id="9" name="Immagine 8">
            <a:extLst>
              <a:ext uri="{FF2B5EF4-FFF2-40B4-BE49-F238E27FC236}">
                <a16:creationId xmlns:a16="http://schemas.microsoft.com/office/drawing/2014/main" id="{9D204A23-DC56-285D-4F1C-364D5DDDDC58}"/>
              </a:ext>
            </a:extLst>
          </p:cNvPr>
          <p:cNvPicPr>
            <a:picLocks noChangeAspect="1"/>
          </p:cNvPicPr>
          <p:nvPr/>
        </p:nvPicPr>
        <p:blipFill>
          <a:blip r:embed="rId3"/>
          <a:stretch>
            <a:fillRect/>
          </a:stretch>
        </p:blipFill>
        <p:spPr>
          <a:xfrm>
            <a:off x="7554164" y="3868999"/>
            <a:ext cx="2540307" cy="2603693"/>
          </a:xfrm>
          <a:prstGeom prst="rect">
            <a:avLst/>
          </a:prstGeom>
        </p:spPr>
      </p:pic>
    </p:spTree>
    <p:extLst>
      <p:ext uri="{BB962C8B-B14F-4D97-AF65-F5344CB8AC3E}">
        <p14:creationId xmlns:p14="http://schemas.microsoft.com/office/powerpoint/2010/main" val="298120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63BA0A-41BB-A3A7-439B-29489F5F2EAC}"/>
            </a:ext>
          </a:extLst>
        </p:cNvPr>
        <p:cNvGrpSpPr/>
        <p:nvPr/>
      </p:nvGrpSpPr>
      <p:grpSpPr>
        <a:xfrm>
          <a:off x="0" y="0"/>
          <a:ext cx="0" cy="0"/>
          <a:chOff x="0" y="0"/>
          <a:chExt cx="0" cy="0"/>
        </a:xfrm>
      </p:grpSpPr>
      <p:sp useBgFill="1">
        <p:nvSpPr>
          <p:cNvPr id="31" name="Rectangle 15">
            <a:extLst>
              <a:ext uri="{FF2B5EF4-FFF2-40B4-BE49-F238E27FC236}">
                <a16:creationId xmlns:a16="http://schemas.microsoft.com/office/drawing/2014/main" id="{E19BAC36-0167-7D36-61DF-D110765BE5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D2D0ABB-25CE-8706-B679-0F0E48ADBDF7}"/>
              </a:ext>
            </a:extLst>
          </p:cNvPr>
          <p:cNvSpPr>
            <a:spLocks noGrp="1"/>
          </p:cNvSpPr>
          <p:nvPr>
            <p:ph type="title"/>
          </p:nvPr>
        </p:nvSpPr>
        <p:spPr>
          <a:xfrm>
            <a:off x="640080" y="640080"/>
            <a:ext cx="3566160" cy="3580330"/>
          </a:xfrm>
        </p:spPr>
        <p:txBody>
          <a:bodyPr vert="horz" lIns="91440" tIns="45720" rIns="91440" bIns="45720" rtlCol="0" anchor="b">
            <a:normAutofit/>
          </a:bodyPr>
          <a:lstStyle/>
          <a:p>
            <a:r>
              <a:rPr lang="en-US" sz="5000"/>
              <a:t>An example: the Cheshire Cat AI</a:t>
            </a:r>
          </a:p>
        </p:txBody>
      </p:sp>
      <p:sp>
        <p:nvSpPr>
          <p:cNvPr id="32" name="sketch line">
            <a:extLst>
              <a:ext uri="{FF2B5EF4-FFF2-40B4-BE49-F238E27FC236}">
                <a16:creationId xmlns:a16="http://schemas.microsoft.com/office/drawing/2014/main" id="{384D638C-41AD-A069-872C-60610497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4409267"/>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descr="Immagine che contiene testo, schermata, Carattere, design&#10;&#10;Il contenuto generato dall'IA potrebbe non essere corretto.">
            <a:extLst>
              <a:ext uri="{FF2B5EF4-FFF2-40B4-BE49-F238E27FC236}">
                <a16:creationId xmlns:a16="http://schemas.microsoft.com/office/drawing/2014/main" id="{D55A377E-DFA1-0E13-15F8-B240D4AB0D59}"/>
              </a:ext>
            </a:extLst>
          </p:cNvPr>
          <p:cNvPicPr>
            <a:picLocks noChangeAspect="1"/>
          </p:cNvPicPr>
          <p:nvPr/>
        </p:nvPicPr>
        <p:blipFill>
          <a:blip r:embed="rId2"/>
          <a:stretch>
            <a:fillRect/>
          </a:stretch>
        </p:blipFill>
        <p:spPr>
          <a:xfrm>
            <a:off x="5535611" y="1271149"/>
            <a:ext cx="5952690" cy="4315702"/>
          </a:xfrm>
          <a:prstGeom prst="rect">
            <a:avLst/>
          </a:prstGeom>
        </p:spPr>
      </p:pic>
      <p:sp>
        <p:nvSpPr>
          <p:cNvPr id="3" name="CasellaDiTesto 2">
            <a:extLst>
              <a:ext uri="{FF2B5EF4-FFF2-40B4-BE49-F238E27FC236}">
                <a16:creationId xmlns:a16="http://schemas.microsoft.com/office/drawing/2014/main" id="{DD1070FC-3EE5-DAF8-3085-D9C402749765}"/>
              </a:ext>
            </a:extLst>
          </p:cNvPr>
          <p:cNvSpPr txBox="1"/>
          <p:nvPr/>
        </p:nvSpPr>
        <p:spPr>
          <a:xfrm>
            <a:off x="640080" y="4664054"/>
            <a:ext cx="3618937" cy="954107"/>
          </a:xfrm>
          <a:prstGeom prst="rect">
            <a:avLst/>
          </a:prstGeom>
          <a:noFill/>
        </p:spPr>
        <p:txBody>
          <a:bodyPr wrap="square" rtlCol="0">
            <a:spAutoFit/>
          </a:bodyPr>
          <a:lstStyle/>
          <a:p>
            <a:r>
              <a:rPr lang="it-IT" sz="2800" dirty="0"/>
              <a:t>The Long </a:t>
            </a:r>
            <a:r>
              <a:rPr lang="it-IT" sz="2800" dirty="0" err="1"/>
              <a:t>Term</a:t>
            </a:r>
            <a:r>
              <a:rPr lang="it-IT" sz="2800" dirty="0"/>
              <a:t> Memory:</a:t>
            </a:r>
          </a:p>
        </p:txBody>
      </p:sp>
      <p:sp>
        <p:nvSpPr>
          <p:cNvPr id="4" name="Freccia a destra 3">
            <a:extLst>
              <a:ext uri="{FF2B5EF4-FFF2-40B4-BE49-F238E27FC236}">
                <a16:creationId xmlns:a16="http://schemas.microsoft.com/office/drawing/2014/main" id="{5A4100CB-102F-25FC-C89F-6914D4D4E843}"/>
              </a:ext>
            </a:extLst>
          </p:cNvPr>
          <p:cNvSpPr/>
          <p:nvPr/>
        </p:nvSpPr>
        <p:spPr>
          <a:xfrm>
            <a:off x="3172784" y="4866572"/>
            <a:ext cx="1460585" cy="135012"/>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0686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FCBD95-9354-B01C-E93C-84C59A65FE1D}"/>
              </a:ext>
            </a:extLst>
          </p:cNvPr>
          <p:cNvSpPr>
            <a:spLocks noGrp="1"/>
          </p:cNvSpPr>
          <p:nvPr>
            <p:ph type="title"/>
          </p:nvPr>
        </p:nvSpPr>
        <p:spPr/>
        <p:txBody>
          <a:bodyPr/>
          <a:lstStyle/>
          <a:p>
            <a:r>
              <a:rPr lang="it-IT" dirty="0"/>
              <a:t>Some general </a:t>
            </a:r>
            <a:r>
              <a:rPr lang="it-IT" dirty="0" err="1"/>
              <a:t>references</a:t>
            </a:r>
            <a:endParaRPr lang="it-IT" dirty="0"/>
          </a:p>
        </p:txBody>
      </p:sp>
      <p:sp>
        <p:nvSpPr>
          <p:cNvPr id="3" name="Segnaposto contenuto 2">
            <a:extLst>
              <a:ext uri="{FF2B5EF4-FFF2-40B4-BE49-F238E27FC236}">
                <a16:creationId xmlns:a16="http://schemas.microsoft.com/office/drawing/2014/main" id="{8D86C3C4-FF62-0DA0-6BCF-CD15E58F9943}"/>
              </a:ext>
            </a:extLst>
          </p:cNvPr>
          <p:cNvSpPr>
            <a:spLocks noGrp="1"/>
          </p:cNvSpPr>
          <p:nvPr>
            <p:ph idx="1"/>
          </p:nvPr>
        </p:nvSpPr>
        <p:spPr/>
        <p:txBody>
          <a:bodyPr/>
          <a:lstStyle/>
          <a:p>
            <a:r>
              <a:rPr lang="it-IT" dirty="0">
                <a:hlinkClick r:id="rId2"/>
              </a:rPr>
              <a:t>2410.19954</a:t>
            </a:r>
            <a:endParaRPr lang="it-IT" dirty="0"/>
          </a:p>
          <a:p>
            <a:r>
              <a:rPr lang="en-US" dirty="0">
                <a:hlinkClick r:id="rId3"/>
              </a:rPr>
              <a:t>Towards a Method for LLM-enabled Indoor Navigation (</a:t>
            </a:r>
            <a:r>
              <a:rPr lang="en-US" dirty="0" err="1">
                <a:hlinkClick r:id="rId3"/>
              </a:rPr>
              <a:t>Arxiv</a:t>
            </a:r>
            <a:r>
              <a:rPr lang="en-US" dirty="0">
                <a:hlinkClick r:id="rId3"/>
              </a:rPr>
              <a:t>) This work was founded by European Union - Next Generation EU, in the context of The National Recovery and Resilience Plan, Investment </a:t>
            </a:r>
            <a:r>
              <a:rPr lang="en-US" dirty="0" err="1">
                <a:hlinkClick r:id="rId3"/>
              </a:rPr>
              <a:t>Partenariato</a:t>
            </a:r>
            <a:r>
              <a:rPr lang="en-US" dirty="0">
                <a:hlinkClick r:id="rId3"/>
              </a:rPr>
              <a:t> </a:t>
            </a:r>
            <a:r>
              <a:rPr lang="en-US" dirty="0" err="1">
                <a:hlinkClick r:id="rId3"/>
              </a:rPr>
              <a:t>Esteso</a:t>
            </a:r>
            <a:r>
              <a:rPr lang="en-US" dirty="0">
                <a:hlinkClick r:id="rId3"/>
              </a:rPr>
              <a:t> PE8 ”</a:t>
            </a:r>
            <a:r>
              <a:rPr lang="en-US" dirty="0" err="1">
                <a:hlinkClick r:id="rId3"/>
              </a:rPr>
              <a:t>Conseguenze</a:t>
            </a:r>
            <a:r>
              <a:rPr lang="en-US" dirty="0">
                <a:hlinkClick r:id="rId3"/>
              </a:rPr>
              <a:t> e </a:t>
            </a:r>
            <a:r>
              <a:rPr lang="en-US" dirty="0" err="1">
                <a:hlinkClick r:id="rId3"/>
              </a:rPr>
              <a:t>sfide</a:t>
            </a:r>
            <a:r>
              <a:rPr lang="en-US" dirty="0">
                <a:hlinkClick r:id="rId3"/>
              </a:rPr>
              <a:t> </a:t>
            </a:r>
            <a:r>
              <a:rPr lang="en-US" dirty="0" err="1">
                <a:hlinkClick r:id="rId3"/>
              </a:rPr>
              <a:t>dell’invecchiamento</a:t>
            </a:r>
            <a:r>
              <a:rPr lang="en-US" dirty="0">
                <a:hlinkClick r:id="rId3"/>
              </a:rPr>
              <a:t>”, Project Age-IT, CUP: B83C22004880006</a:t>
            </a:r>
            <a:endParaRPr lang="en-US" dirty="0"/>
          </a:p>
          <a:p>
            <a:r>
              <a:rPr lang="it-IT" dirty="0" err="1">
                <a:hlinkClick r:id="rId4"/>
              </a:rPr>
              <a:t>Toward</a:t>
            </a:r>
            <a:r>
              <a:rPr lang="it-IT" dirty="0">
                <a:hlinkClick r:id="rId4"/>
              </a:rPr>
              <a:t> </a:t>
            </a:r>
            <a:r>
              <a:rPr lang="it-IT" dirty="0" err="1">
                <a:hlinkClick r:id="rId4"/>
              </a:rPr>
              <a:t>Assisting</a:t>
            </a:r>
            <a:r>
              <a:rPr lang="it-IT" dirty="0">
                <a:hlinkClick r:id="rId4"/>
              </a:rPr>
              <a:t> Blind </a:t>
            </a:r>
            <a:r>
              <a:rPr lang="it-IT" dirty="0" err="1">
                <a:hlinkClick r:id="rId4"/>
              </a:rPr>
              <a:t>Individuals</a:t>
            </a:r>
            <a:r>
              <a:rPr lang="it-IT" dirty="0">
                <a:hlinkClick r:id="rId4"/>
              </a:rPr>
              <a:t> in </a:t>
            </a:r>
            <a:r>
              <a:rPr lang="it-IT" dirty="0" err="1">
                <a:hlinkClick r:id="rId4"/>
              </a:rPr>
              <a:t>Exploring</a:t>
            </a:r>
            <a:r>
              <a:rPr lang="it-IT" dirty="0">
                <a:hlinkClick r:id="rId4"/>
              </a:rPr>
              <a:t> </a:t>
            </a:r>
            <a:r>
              <a:rPr lang="it-IT" dirty="0" err="1">
                <a:hlinkClick r:id="rId4"/>
              </a:rPr>
              <a:t>Unfamiliar</a:t>
            </a:r>
            <a:r>
              <a:rPr lang="it-IT" dirty="0">
                <a:hlinkClick r:id="rId4"/>
              </a:rPr>
              <a:t> Indoor </a:t>
            </a:r>
            <a:r>
              <a:rPr lang="it-IT" dirty="0" err="1">
                <a:hlinkClick r:id="rId4"/>
              </a:rPr>
              <a:t>Environments</a:t>
            </a:r>
            <a:r>
              <a:rPr lang="it-IT" dirty="0">
                <a:hlinkClick r:id="rId4"/>
              </a:rPr>
              <a:t> Using </a:t>
            </a:r>
            <a:r>
              <a:rPr lang="it-IT" dirty="0" err="1">
                <a:hlinkClick r:id="rId4"/>
              </a:rPr>
              <a:t>Multimodal</a:t>
            </a:r>
            <a:r>
              <a:rPr lang="it-IT" dirty="0">
                <a:hlinkClick r:id="rId4"/>
              </a:rPr>
              <a:t> LLM and Smartphone </a:t>
            </a:r>
            <a:r>
              <a:rPr lang="it-IT" dirty="0" err="1">
                <a:hlinkClick r:id="rId4"/>
              </a:rPr>
              <a:t>LiDAR</a:t>
            </a:r>
            <a:r>
              <a:rPr lang="it-IT" dirty="0">
                <a:hlinkClick r:id="rId4"/>
              </a:rPr>
              <a:t> | IEEE Conference </a:t>
            </a:r>
            <a:r>
              <a:rPr lang="it-IT" dirty="0" err="1">
                <a:hlinkClick r:id="rId4"/>
              </a:rPr>
              <a:t>Publication</a:t>
            </a:r>
            <a:r>
              <a:rPr lang="it-IT" dirty="0">
                <a:hlinkClick r:id="rId4"/>
              </a:rPr>
              <a:t> | IEEE </a:t>
            </a:r>
            <a:r>
              <a:rPr lang="it-IT" dirty="0" err="1">
                <a:hlinkClick r:id="rId4"/>
              </a:rPr>
              <a:t>Xplore</a:t>
            </a:r>
            <a:endParaRPr lang="it-IT" dirty="0"/>
          </a:p>
          <a:p>
            <a:r>
              <a:rPr lang="en-US" dirty="0">
                <a:hlinkClick r:id="rId5"/>
              </a:rPr>
              <a:t>LLMs-Enhanced Multi-Modal Navigation in UAV Systems</a:t>
            </a:r>
            <a:endParaRPr lang="it-IT" dirty="0"/>
          </a:p>
          <a:p>
            <a:endParaRPr lang="it-IT" dirty="0"/>
          </a:p>
        </p:txBody>
      </p:sp>
    </p:spTree>
    <p:extLst>
      <p:ext uri="{BB962C8B-B14F-4D97-AF65-F5344CB8AC3E}">
        <p14:creationId xmlns:p14="http://schemas.microsoft.com/office/powerpoint/2010/main" val="88020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EBF91-C836-0A82-E573-A08F4D2EC9D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87EC876-B76A-7F8D-696D-1932D7569294}"/>
              </a:ext>
            </a:extLst>
          </p:cNvPr>
          <p:cNvSpPr>
            <a:spLocks noGrp="1"/>
          </p:cNvSpPr>
          <p:nvPr>
            <p:ph type="title"/>
          </p:nvPr>
        </p:nvSpPr>
        <p:spPr>
          <a:xfrm>
            <a:off x="838200" y="0"/>
            <a:ext cx="10515600" cy="1325563"/>
          </a:xfrm>
        </p:spPr>
        <p:txBody>
          <a:bodyPr/>
          <a:lstStyle/>
          <a:p>
            <a:r>
              <a:rPr lang="it-IT" dirty="0" err="1"/>
              <a:t>Something</a:t>
            </a:r>
            <a:r>
              <a:rPr lang="it-IT" dirty="0"/>
              <a:t> </a:t>
            </a:r>
            <a:r>
              <a:rPr lang="it-IT" dirty="0" err="1"/>
              <a:t>about</a:t>
            </a:r>
            <a:r>
              <a:rPr lang="it-IT" dirty="0"/>
              <a:t> </a:t>
            </a:r>
            <a:r>
              <a:rPr lang="it-IT" dirty="0" err="1"/>
              <a:t>OpenCV</a:t>
            </a:r>
            <a:endParaRPr lang="it-IT" dirty="0"/>
          </a:p>
        </p:txBody>
      </p:sp>
      <p:sp>
        <p:nvSpPr>
          <p:cNvPr id="4" name="CasellaDiTesto 3">
            <a:extLst>
              <a:ext uri="{FF2B5EF4-FFF2-40B4-BE49-F238E27FC236}">
                <a16:creationId xmlns:a16="http://schemas.microsoft.com/office/drawing/2014/main" id="{ACBD4DE6-8BB1-3650-03E3-ED3F875BAE72}"/>
              </a:ext>
            </a:extLst>
          </p:cNvPr>
          <p:cNvSpPr txBox="1"/>
          <p:nvPr/>
        </p:nvSpPr>
        <p:spPr>
          <a:xfrm>
            <a:off x="374352" y="1696825"/>
            <a:ext cx="10899157" cy="2585323"/>
          </a:xfrm>
          <a:prstGeom prst="rect">
            <a:avLst/>
          </a:prstGeom>
          <a:noFill/>
        </p:spPr>
        <p:txBody>
          <a:bodyPr wrap="square" rtlCol="0">
            <a:spAutoFit/>
          </a:bodyPr>
          <a:lstStyle/>
          <a:p>
            <a:pPr>
              <a:buNone/>
            </a:pPr>
            <a:r>
              <a:rPr lang="en-US" dirty="0"/>
              <a:t>"We could create a system based on the use of Computer Vision.</a:t>
            </a:r>
          </a:p>
          <a:p>
            <a:pPr>
              <a:buNone/>
            </a:pPr>
            <a:endParaRPr lang="en-US" b="1" dirty="0"/>
          </a:p>
          <a:p>
            <a:pPr>
              <a:buNone/>
            </a:pPr>
            <a:r>
              <a:rPr lang="en-US" b="1" dirty="0"/>
              <a:t>Pros:</a:t>
            </a:r>
            <a:endParaRPr lang="en-US" dirty="0"/>
          </a:p>
          <a:p>
            <a:pPr marL="285750" indent="-285750">
              <a:buFont typeface="Arial" panose="020B0604020202020204" pitchFamily="34" charset="0"/>
              <a:buChar char="•"/>
            </a:pPr>
            <a:r>
              <a:rPr lang="en-US" dirty="0"/>
              <a:t>Open source and well-documented: OpenCV: OpenCV Tutorials</a:t>
            </a:r>
          </a:p>
          <a:p>
            <a:pPr marL="285750" indent="-285750">
              <a:buFont typeface="Arial" panose="020B0604020202020204" pitchFamily="34" charset="0"/>
              <a:buChar char="•"/>
            </a:pPr>
            <a:r>
              <a:rPr lang="en-US" dirty="0"/>
              <a:t>Not a very recent technology, so it's likely we'll find other usage examples</a:t>
            </a:r>
          </a:p>
          <a:p>
            <a:pPr>
              <a:buNone/>
            </a:pPr>
            <a:endParaRPr lang="en-US" b="1" dirty="0"/>
          </a:p>
          <a:p>
            <a:pPr>
              <a:buNone/>
            </a:pPr>
            <a:r>
              <a:rPr lang="en-US" b="1" dirty="0"/>
              <a:t>Cons:</a:t>
            </a:r>
            <a:endParaRPr lang="en-US" dirty="0"/>
          </a:p>
          <a:p>
            <a:pPr marL="285750" indent="-285750">
              <a:buFont typeface="Arial" panose="020B0604020202020204" pitchFamily="34" charset="0"/>
              <a:buChar char="•"/>
            </a:pPr>
            <a:r>
              <a:rPr lang="en-US" dirty="0"/>
              <a:t>In my opinion, the implementation is very complex; we would have to develop all the 'surrounding components' ourselves"</a:t>
            </a:r>
          </a:p>
        </p:txBody>
      </p:sp>
    </p:spTree>
    <p:extLst>
      <p:ext uri="{BB962C8B-B14F-4D97-AF65-F5344CB8AC3E}">
        <p14:creationId xmlns:p14="http://schemas.microsoft.com/office/powerpoint/2010/main" val="362420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C369B-B08B-6CA6-6DCB-821998C51C7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DF666EC-4F3C-F39F-8FE1-6AEFD8CA8CA0}"/>
              </a:ext>
            </a:extLst>
          </p:cNvPr>
          <p:cNvSpPr>
            <a:spLocks noGrp="1"/>
          </p:cNvSpPr>
          <p:nvPr>
            <p:ph type="title"/>
          </p:nvPr>
        </p:nvSpPr>
        <p:spPr>
          <a:xfrm>
            <a:off x="838200" y="0"/>
            <a:ext cx="10515600" cy="1325563"/>
          </a:xfrm>
        </p:spPr>
        <p:txBody>
          <a:bodyPr/>
          <a:lstStyle/>
          <a:p>
            <a:r>
              <a:rPr lang="it-IT" dirty="0" err="1"/>
              <a:t>Emulating</a:t>
            </a:r>
            <a:r>
              <a:rPr lang="it-IT" dirty="0"/>
              <a:t> the app </a:t>
            </a:r>
            <a:r>
              <a:rPr lang="it-IT" dirty="0" err="1"/>
              <a:t>Magnifier</a:t>
            </a:r>
            <a:endParaRPr lang="it-IT" dirty="0"/>
          </a:p>
        </p:txBody>
      </p:sp>
      <p:sp>
        <p:nvSpPr>
          <p:cNvPr id="4" name="CasellaDiTesto 3">
            <a:extLst>
              <a:ext uri="{FF2B5EF4-FFF2-40B4-BE49-F238E27FC236}">
                <a16:creationId xmlns:a16="http://schemas.microsoft.com/office/drawing/2014/main" id="{DBF5F3A2-D716-2BDC-7C17-F86B30C91B75}"/>
              </a:ext>
            </a:extLst>
          </p:cNvPr>
          <p:cNvSpPr txBox="1"/>
          <p:nvPr/>
        </p:nvSpPr>
        <p:spPr>
          <a:xfrm>
            <a:off x="454643" y="1113818"/>
            <a:ext cx="10899157" cy="5078313"/>
          </a:xfrm>
          <a:prstGeom prst="rect">
            <a:avLst/>
          </a:prstGeom>
          <a:noFill/>
        </p:spPr>
        <p:txBody>
          <a:bodyPr wrap="square" rtlCol="0">
            <a:spAutoFit/>
          </a:bodyPr>
          <a:lstStyle/>
          <a:p>
            <a:pPr>
              <a:buNone/>
            </a:pPr>
            <a:r>
              <a:rPr lang="en-US" b="1" dirty="0"/>
              <a:t>"Alternatively, we could try to 'emulate' the functionality of the Lens app.</a:t>
            </a:r>
            <a:endParaRPr lang="en-US" dirty="0"/>
          </a:p>
          <a:p>
            <a:pPr>
              <a:buNone/>
            </a:pPr>
            <a:r>
              <a:rPr lang="en-US" b="1" dirty="0"/>
              <a:t>Pros:</a:t>
            </a:r>
            <a:endParaRPr lang="en-US" dirty="0"/>
          </a:p>
          <a:p>
            <a:pPr>
              <a:buFont typeface="Arial" panose="020B0604020202020204" pitchFamily="34" charset="0"/>
              <a:buChar char="•"/>
            </a:pPr>
            <a:r>
              <a:rPr lang="en-US" dirty="0"/>
              <a:t>There are several well-structured frameworks we could leverage, including:</a:t>
            </a:r>
          </a:p>
          <a:p>
            <a:pPr marL="742950" lvl="1" indent="-285750">
              <a:buFont typeface="Arial" panose="020B0604020202020204" pitchFamily="34" charset="0"/>
              <a:buChar char="•"/>
            </a:pPr>
            <a:r>
              <a:rPr lang="en-US" b="1" dirty="0" err="1"/>
              <a:t>AVFoundation</a:t>
            </a:r>
            <a:r>
              <a:rPr lang="en-US" dirty="0"/>
              <a:t> for camera access and real-time image analysis (</a:t>
            </a:r>
            <a:r>
              <a:rPr lang="it-IT" dirty="0" err="1">
                <a:hlinkClick r:id="rId2"/>
              </a:rPr>
              <a:t>AVFoundation</a:t>
            </a:r>
            <a:r>
              <a:rPr lang="it-IT" dirty="0">
                <a:hlinkClick r:id="rId2"/>
              </a:rPr>
              <a:t> </a:t>
            </a:r>
            <a:r>
              <a:rPr lang="it-IT" dirty="0" err="1">
                <a:hlinkClick r:id="rId2"/>
              </a:rPr>
              <a:t>Overview</a:t>
            </a:r>
            <a:r>
              <a:rPr lang="it-IT" dirty="0">
                <a:hlinkClick r:id="rId2"/>
              </a:rPr>
              <a:t> - Apple Developer</a:t>
            </a:r>
            <a:r>
              <a:rPr lang="en-US" dirty="0"/>
              <a:t>)</a:t>
            </a:r>
          </a:p>
          <a:p>
            <a:pPr marL="742950" lvl="1" indent="-285750">
              <a:buFont typeface="Arial" panose="020B0604020202020204" pitchFamily="34" charset="0"/>
              <a:buChar char="•"/>
            </a:pPr>
            <a:r>
              <a:rPr lang="en-US" b="1" dirty="0"/>
              <a:t>Vision Framework</a:t>
            </a:r>
            <a:r>
              <a:rPr lang="en-US" dirty="0"/>
              <a:t> for text and object recognition (</a:t>
            </a:r>
            <a:r>
              <a:rPr lang="en-US" dirty="0">
                <a:hlinkClick r:id="rId3"/>
              </a:rPr>
              <a:t>Apple Vision Framework: Full Guide With Hands-On Examples</a:t>
            </a:r>
            <a:r>
              <a:rPr lang="en-US" dirty="0"/>
              <a:t>)</a:t>
            </a:r>
          </a:p>
          <a:p>
            <a:pPr marL="742950" lvl="1" indent="-285750">
              <a:buFont typeface="Arial" panose="020B0604020202020204" pitchFamily="34" charset="0"/>
              <a:buChar char="•"/>
            </a:pPr>
            <a:r>
              <a:rPr lang="en-US" b="1" dirty="0"/>
              <a:t>Core ML</a:t>
            </a:r>
            <a:r>
              <a:rPr lang="en-US" dirty="0"/>
              <a:t> for using machine learning models for environmental recognition (</a:t>
            </a:r>
            <a:r>
              <a:rPr lang="en-US" dirty="0">
                <a:hlinkClick r:id="rId4"/>
              </a:rPr>
              <a:t>Core ML Overview - Machine Learning - Apple Developer</a:t>
            </a:r>
            <a:r>
              <a:rPr lang="en-US" dirty="0"/>
              <a:t>)</a:t>
            </a:r>
          </a:p>
          <a:p>
            <a:pPr marL="742950" lvl="1" indent="-285750">
              <a:buFont typeface="Arial" panose="020B0604020202020204" pitchFamily="34" charset="0"/>
              <a:buChar char="•"/>
            </a:pPr>
            <a:r>
              <a:rPr lang="en-US" b="1" dirty="0"/>
              <a:t>ARKit</a:t>
            </a:r>
            <a:r>
              <a:rPr lang="en-US" dirty="0"/>
              <a:t> for possible integration of augmented reality to enhance user experience without visual obstruction (</a:t>
            </a:r>
            <a:r>
              <a:rPr lang="en-US" dirty="0">
                <a:hlinkClick r:id="rId5"/>
              </a:rPr>
              <a:t>ARKit 6 - Augmented Reality - Apple Developer</a:t>
            </a:r>
            <a:r>
              <a:rPr lang="en-US" dirty="0"/>
              <a:t>)</a:t>
            </a:r>
          </a:p>
          <a:p>
            <a:pPr marL="742950" lvl="1" indent="-285750">
              <a:buFont typeface="Arial" panose="020B0604020202020204" pitchFamily="34" charset="0"/>
              <a:buChar char="•"/>
            </a:pPr>
            <a:r>
              <a:rPr lang="en-US" b="1" dirty="0"/>
              <a:t>AI Voiceover</a:t>
            </a:r>
            <a:r>
              <a:rPr lang="en-US" dirty="0"/>
              <a:t> for accessibility features (</a:t>
            </a:r>
            <a:r>
              <a:rPr lang="en-US" dirty="0">
                <a:hlinkClick r:id="rId6"/>
              </a:rPr>
              <a:t>How to Create AI Voice Over Videos using an API – </a:t>
            </a:r>
            <a:r>
              <a:rPr lang="en-US" dirty="0" err="1">
                <a:hlinkClick r:id="rId6"/>
              </a:rPr>
              <a:t>Creatomate</a:t>
            </a:r>
            <a:r>
              <a:rPr lang="en-US" dirty="0"/>
              <a:t>)</a:t>
            </a:r>
          </a:p>
          <a:p>
            <a:pPr marL="742950" lvl="1" indent="-285750">
              <a:buFont typeface="Arial" panose="020B0604020202020204" pitchFamily="34" charset="0"/>
              <a:buChar char="•"/>
            </a:pPr>
            <a:r>
              <a:rPr lang="en-US" dirty="0"/>
              <a:t>Or, more simply, we could use a </a:t>
            </a:r>
            <a:r>
              <a:rPr lang="en-US" b="1" dirty="0"/>
              <a:t>RAG</a:t>
            </a:r>
            <a:r>
              <a:rPr lang="en-US" dirty="0"/>
              <a:t> (Retrieval-Augmented Generation) with a </a:t>
            </a:r>
            <a:r>
              <a:rPr lang="en-US" b="1" dirty="0"/>
              <a:t>multimodal LLM</a:t>
            </a:r>
            <a:r>
              <a:rPr lang="en-US" dirty="0"/>
              <a:t>, although in this case too we’d still need to develop the frontend, etc. (</a:t>
            </a:r>
            <a:r>
              <a:rPr lang="it-IT" dirty="0" err="1">
                <a:hlinkClick r:id="rId7"/>
              </a:rPr>
              <a:t>MultiModal</a:t>
            </a:r>
            <a:r>
              <a:rPr lang="it-IT" dirty="0">
                <a:hlinkClick r:id="rId7"/>
              </a:rPr>
              <a:t> RAG for Advanced Video Processing with </a:t>
            </a:r>
            <a:r>
              <a:rPr lang="it-IT" dirty="0" err="1">
                <a:hlinkClick r:id="rId7"/>
              </a:rPr>
              <a:t>LlamaIndex</a:t>
            </a:r>
            <a:r>
              <a:rPr lang="it-IT" dirty="0">
                <a:hlinkClick r:id="rId7"/>
              </a:rPr>
              <a:t> &amp; </a:t>
            </a:r>
            <a:r>
              <a:rPr lang="it-IT" dirty="0" err="1">
                <a:hlinkClick r:id="rId7"/>
              </a:rPr>
              <a:t>LanceDB</a:t>
            </a:r>
            <a:r>
              <a:rPr lang="it-IT" dirty="0">
                <a:hlinkClick r:id="rId7"/>
              </a:rPr>
              <a:t> | by </a:t>
            </a:r>
            <a:r>
              <a:rPr lang="it-IT" dirty="0" err="1">
                <a:hlinkClick r:id="rId7"/>
              </a:rPr>
              <a:t>Raghav</a:t>
            </a:r>
            <a:r>
              <a:rPr lang="it-IT" dirty="0">
                <a:hlinkClick r:id="rId7"/>
              </a:rPr>
              <a:t> Dixit | </a:t>
            </a:r>
            <a:r>
              <a:rPr lang="it-IT" dirty="0" err="1">
                <a:hlinkClick r:id="rId7"/>
              </a:rPr>
              <a:t>LlamaIndex</a:t>
            </a:r>
            <a:r>
              <a:rPr lang="it-IT" dirty="0">
                <a:hlinkClick r:id="rId7"/>
              </a:rPr>
              <a:t> Blog | Medium</a:t>
            </a:r>
            <a:r>
              <a:rPr lang="en-US" dirty="0"/>
              <a:t>)</a:t>
            </a:r>
          </a:p>
          <a:p>
            <a:pPr>
              <a:buNone/>
            </a:pPr>
            <a:r>
              <a:rPr lang="en-US" b="1" dirty="0"/>
              <a:t>Cons:</a:t>
            </a:r>
            <a:endParaRPr lang="en-US" dirty="0"/>
          </a:p>
          <a:p>
            <a:pPr>
              <a:buFont typeface="Arial" panose="020B0604020202020204" pitchFamily="34" charset="0"/>
              <a:buChar char="•"/>
            </a:pPr>
            <a:r>
              <a:rPr lang="en-US" dirty="0"/>
              <a:t>There are quite a few things we need to </a:t>
            </a:r>
            <a:r>
              <a:rPr lang="en-US" b="1" dirty="0"/>
              <a:t>study</a:t>
            </a:r>
            <a:r>
              <a:rPr lang="en-US" dirty="0"/>
              <a:t> and evaluate to see if they suit our needs."</a:t>
            </a:r>
          </a:p>
        </p:txBody>
      </p:sp>
    </p:spTree>
    <p:extLst>
      <p:ext uri="{BB962C8B-B14F-4D97-AF65-F5344CB8AC3E}">
        <p14:creationId xmlns:p14="http://schemas.microsoft.com/office/powerpoint/2010/main" val="343779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E38C7-5ABB-F59C-2ED9-B547AD65408C}"/>
              </a:ext>
            </a:extLst>
          </p:cNvPr>
          <p:cNvSpPr>
            <a:spLocks noGrp="1"/>
          </p:cNvSpPr>
          <p:nvPr>
            <p:ph type="title"/>
          </p:nvPr>
        </p:nvSpPr>
        <p:spPr/>
        <p:txBody>
          <a:bodyPr/>
          <a:lstStyle/>
          <a:p>
            <a:endParaRPr lang="it-IT"/>
          </a:p>
        </p:txBody>
      </p:sp>
      <p:pic>
        <p:nvPicPr>
          <p:cNvPr id="5" name="Immagine 4" descr="Immagine che contiene testo, schermata, Carattere&#10;&#10;Il contenuto generato dall'IA potrebbe non essere corretto.">
            <a:extLst>
              <a:ext uri="{FF2B5EF4-FFF2-40B4-BE49-F238E27FC236}">
                <a16:creationId xmlns:a16="http://schemas.microsoft.com/office/drawing/2014/main" id="{7D5AB928-954F-89E2-682B-44A69D86F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54" y="0"/>
            <a:ext cx="11269092" cy="6858000"/>
          </a:xfrm>
          <a:prstGeom prst="rect">
            <a:avLst/>
          </a:prstGeom>
        </p:spPr>
      </p:pic>
    </p:spTree>
    <p:extLst>
      <p:ext uri="{BB962C8B-B14F-4D97-AF65-F5344CB8AC3E}">
        <p14:creationId xmlns:p14="http://schemas.microsoft.com/office/powerpoint/2010/main" val="85916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asellaDiTesto 3">
            <a:extLst>
              <a:ext uri="{FF2B5EF4-FFF2-40B4-BE49-F238E27FC236}">
                <a16:creationId xmlns:a16="http://schemas.microsoft.com/office/drawing/2014/main" id="{54255F28-664E-1728-D21D-8E33474949F4}"/>
              </a:ext>
            </a:extLst>
          </p:cNvPr>
          <p:cNvSpPr txBox="1"/>
          <p:nvPr/>
        </p:nvSpPr>
        <p:spPr>
          <a:xfrm>
            <a:off x="6420669" y="181869"/>
            <a:ext cx="4654553" cy="6479689"/>
          </a:xfrm>
          <a:prstGeom prst="rect">
            <a:avLst/>
          </a:prstGeom>
        </p:spPr>
        <p:txBody>
          <a:bodyPr vert="horz" lIns="91440" tIns="45720" rIns="91440" bIns="45720" rtlCol="0" anchor="t">
            <a:noAutofit/>
          </a:bodyPr>
          <a:lstStyle/>
          <a:p>
            <a:pPr>
              <a:lnSpc>
                <a:spcPct val="90000"/>
              </a:lnSpc>
              <a:spcAft>
                <a:spcPts val="600"/>
              </a:spcAft>
            </a:pPr>
            <a:r>
              <a:rPr lang="en-US" sz="1600" b="1" dirty="0"/>
              <a:t>#Role</a:t>
            </a:r>
          </a:p>
          <a:p>
            <a:pPr>
              <a:lnSpc>
                <a:spcPct val="90000"/>
              </a:lnSpc>
              <a:spcAft>
                <a:spcPts val="600"/>
              </a:spcAft>
            </a:pPr>
            <a:r>
              <a:rPr lang="en-US" sz="1600" dirty="0"/>
              <a:t>You are an indoor navigation system that helps blind people navigate inside University Campus.</a:t>
            </a:r>
          </a:p>
          <a:p>
            <a:pPr>
              <a:lnSpc>
                <a:spcPct val="90000"/>
              </a:lnSpc>
              <a:spcAft>
                <a:spcPts val="600"/>
              </a:spcAft>
            </a:pPr>
            <a:r>
              <a:rPr lang="en-US" sz="1600" dirty="0"/>
              <a:t>Your role is to give context awareness and directions to reach specified destinations.</a:t>
            </a:r>
          </a:p>
          <a:p>
            <a:pPr>
              <a:lnSpc>
                <a:spcPct val="90000"/>
              </a:lnSpc>
              <a:spcAft>
                <a:spcPts val="600"/>
              </a:spcAft>
            </a:pPr>
            <a:endParaRPr lang="en-US" sz="1600" dirty="0"/>
          </a:p>
          <a:p>
            <a:pPr>
              <a:lnSpc>
                <a:spcPct val="90000"/>
              </a:lnSpc>
              <a:spcAft>
                <a:spcPts val="600"/>
              </a:spcAft>
            </a:pPr>
            <a:r>
              <a:rPr lang="en-US" sz="1600" b="1" dirty="0"/>
              <a:t>#Instructions </a:t>
            </a:r>
            <a:r>
              <a:rPr lang="en-US" sz="1600" dirty="0"/>
              <a:t>(Here it’s possible to specify which tool to use)</a:t>
            </a:r>
          </a:p>
          <a:p>
            <a:pPr>
              <a:lnSpc>
                <a:spcPct val="90000"/>
              </a:lnSpc>
              <a:spcAft>
                <a:spcPts val="600"/>
              </a:spcAft>
            </a:pPr>
            <a:r>
              <a:rPr lang="en-US" sz="1600" dirty="0"/>
              <a:t>Follow the following steps to give context awareness and navigations directions</a:t>
            </a:r>
          </a:p>
          <a:p>
            <a:pPr>
              <a:lnSpc>
                <a:spcPct val="90000"/>
              </a:lnSpc>
              <a:spcAft>
                <a:spcPts val="600"/>
              </a:spcAft>
            </a:pPr>
            <a:r>
              <a:rPr lang="en-US" sz="1600" dirty="0"/>
              <a:t>1. Search inside the documentation for the user’s selected destination. If you find it, go on with your instructions, otherwise, write an error message</a:t>
            </a:r>
          </a:p>
          <a:p>
            <a:pPr>
              <a:lnSpc>
                <a:spcPct val="90000"/>
              </a:lnSpc>
              <a:spcAft>
                <a:spcPts val="600"/>
              </a:spcAft>
            </a:pPr>
            <a:r>
              <a:rPr lang="en-US" sz="1600" dirty="0"/>
              <a:t>2. Analyze the images that you are receiving. They are real-time recorded by the user. You need to extract the relevant information for the navigation, such as object that may disturb visually impaired people, crowd, cartels and point of interest such as classroom, bathroom, vending machines.</a:t>
            </a:r>
          </a:p>
          <a:p>
            <a:pPr>
              <a:lnSpc>
                <a:spcPct val="90000"/>
              </a:lnSpc>
              <a:spcAft>
                <a:spcPts val="600"/>
              </a:spcAft>
            </a:pPr>
            <a:r>
              <a:rPr lang="en-US" sz="1600" dirty="0"/>
              <a:t>3. Compare the images with the documentation you are provided to understand the user’s positioning inside the campus</a:t>
            </a:r>
          </a:p>
          <a:p>
            <a:pPr>
              <a:lnSpc>
                <a:spcPct val="90000"/>
              </a:lnSpc>
              <a:spcAft>
                <a:spcPts val="600"/>
              </a:spcAft>
            </a:pPr>
            <a:r>
              <a:rPr lang="en-US" sz="1600" dirty="0"/>
              <a:t>4. Give instructions to reach the destinations, based on the user’s positioning(Tool </a:t>
            </a:r>
            <a:r>
              <a:rPr lang="en-US" sz="1600" dirty="0" err="1"/>
              <a:t>specifico</a:t>
            </a:r>
            <a:r>
              <a:rPr lang="en-US" sz="1600" dirty="0"/>
              <a:t> qui?).</a:t>
            </a:r>
          </a:p>
          <a:p>
            <a:pPr>
              <a:lnSpc>
                <a:spcPct val="90000"/>
              </a:lnSpc>
              <a:spcAft>
                <a:spcPts val="600"/>
              </a:spcAft>
            </a:pPr>
            <a:endParaRPr lang="en-US" sz="1600" dirty="0"/>
          </a:p>
        </p:txBody>
      </p:sp>
      <p:pic>
        <p:nvPicPr>
          <p:cNvPr id="7" name="Immagine 6" descr="Immagine che contiene testo, schermata, Carattere&#10;&#10;Il contenuto generato dall'IA potrebbe non essere corretto.">
            <a:extLst>
              <a:ext uri="{FF2B5EF4-FFF2-40B4-BE49-F238E27FC236}">
                <a16:creationId xmlns:a16="http://schemas.microsoft.com/office/drawing/2014/main" id="{D4AFB438-41A8-8824-617C-DFAA26DA7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8" y="3654803"/>
            <a:ext cx="3648550" cy="3006756"/>
          </a:xfrm>
          <a:prstGeom prst="rect">
            <a:avLst/>
          </a:prstGeom>
        </p:spPr>
      </p:pic>
      <p:sp>
        <p:nvSpPr>
          <p:cNvPr id="2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7" name="Straight Connector 2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Elemento grafico 9" descr="Segno di spunta con riempimento a tinta unita">
            <a:extLst>
              <a:ext uri="{FF2B5EF4-FFF2-40B4-BE49-F238E27FC236}">
                <a16:creationId xmlns:a16="http://schemas.microsoft.com/office/drawing/2014/main" id="{4142F7E0-A840-DC7D-EF98-0E3BA84658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5565" y="4399121"/>
            <a:ext cx="293317" cy="293317"/>
          </a:xfrm>
          <a:prstGeom prst="rect">
            <a:avLst/>
          </a:prstGeom>
        </p:spPr>
      </p:pic>
      <p:pic>
        <p:nvPicPr>
          <p:cNvPr id="11" name="Elemento grafico 10" descr="Segno di spunta con riempimento a tinta unita">
            <a:extLst>
              <a:ext uri="{FF2B5EF4-FFF2-40B4-BE49-F238E27FC236}">
                <a16:creationId xmlns:a16="http://schemas.microsoft.com/office/drawing/2014/main" id="{92BDA569-ED79-34CC-51D0-6D48C39A44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4995" y="4672146"/>
            <a:ext cx="293317" cy="293317"/>
          </a:xfrm>
          <a:prstGeom prst="rect">
            <a:avLst/>
          </a:prstGeom>
        </p:spPr>
      </p:pic>
      <p:sp>
        <p:nvSpPr>
          <p:cNvPr id="5" name="CasellaDiTesto 4">
            <a:extLst>
              <a:ext uri="{FF2B5EF4-FFF2-40B4-BE49-F238E27FC236}">
                <a16:creationId xmlns:a16="http://schemas.microsoft.com/office/drawing/2014/main" id="{F7380AAE-3D21-2135-ACF6-4A27C03021DD}"/>
              </a:ext>
            </a:extLst>
          </p:cNvPr>
          <p:cNvSpPr txBox="1"/>
          <p:nvPr/>
        </p:nvSpPr>
        <p:spPr>
          <a:xfrm>
            <a:off x="2224995" y="138424"/>
            <a:ext cx="3954876" cy="20525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300" dirty="0">
                <a:solidFill>
                  <a:schemeClr val="bg1"/>
                </a:solidFill>
                <a:latin typeface="+mj-lt"/>
                <a:ea typeface="+mj-ea"/>
                <a:cs typeface="+mj-cs"/>
              </a:rPr>
              <a:t>HOW TO: SYSTEM PROMPT</a:t>
            </a:r>
          </a:p>
        </p:txBody>
      </p:sp>
    </p:spTree>
    <p:extLst>
      <p:ext uri="{BB962C8B-B14F-4D97-AF65-F5344CB8AC3E}">
        <p14:creationId xmlns:p14="http://schemas.microsoft.com/office/powerpoint/2010/main" val="73760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7C4ADE-27F4-354C-0A80-9113884969E6}"/>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300EEA-055A-E842-CBD3-27468FAEC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43D64D39-3493-F170-DCA7-0F4BCFACE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8" name="Graphic 11">
              <a:extLst>
                <a:ext uri="{FF2B5EF4-FFF2-40B4-BE49-F238E27FC236}">
                  <a16:creationId xmlns:a16="http://schemas.microsoft.com/office/drawing/2014/main" id="{0D38FE53-CB90-44E3-9574-2D115C486D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A38686A6-11DE-6B7C-6A7B-C0BD2154C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4E512A34-F1FF-7655-3EB7-64F6E9866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73F7EC32-5710-BDAB-5AC5-995156B90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asellaDiTesto 3">
            <a:extLst>
              <a:ext uri="{FF2B5EF4-FFF2-40B4-BE49-F238E27FC236}">
                <a16:creationId xmlns:a16="http://schemas.microsoft.com/office/drawing/2014/main" id="{C0AD05F7-9EFE-AAB5-6554-62445A0E9A66}"/>
              </a:ext>
            </a:extLst>
          </p:cNvPr>
          <p:cNvSpPr txBox="1"/>
          <p:nvPr/>
        </p:nvSpPr>
        <p:spPr>
          <a:xfrm>
            <a:off x="6249092" y="2129706"/>
            <a:ext cx="4654553" cy="2913873"/>
          </a:xfrm>
          <a:prstGeom prst="rect">
            <a:avLst/>
          </a:prstGeom>
        </p:spPr>
        <p:txBody>
          <a:bodyPr vert="horz" lIns="91440" tIns="45720" rIns="91440" bIns="45720" rtlCol="0" anchor="t">
            <a:noAutofit/>
          </a:bodyPr>
          <a:lstStyle/>
          <a:p>
            <a:pPr>
              <a:lnSpc>
                <a:spcPct val="90000"/>
              </a:lnSpc>
              <a:spcAft>
                <a:spcPts val="600"/>
              </a:spcAft>
            </a:pPr>
            <a:r>
              <a:rPr lang="en-US" sz="2000" b="1" dirty="0"/>
              <a:t>#Rules </a:t>
            </a:r>
          </a:p>
          <a:p>
            <a:pPr>
              <a:lnSpc>
                <a:spcPct val="90000"/>
              </a:lnSpc>
              <a:spcAft>
                <a:spcPts val="600"/>
              </a:spcAft>
            </a:pPr>
            <a:r>
              <a:rPr lang="en-US" sz="2000" dirty="0"/>
              <a:t>-Always give spatial distance when providing context awareness information</a:t>
            </a:r>
          </a:p>
          <a:p>
            <a:pPr>
              <a:lnSpc>
                <a:spcPct val="90000"/>
              </a:lnSpc>
              <a:spcAft>
                <a:spcPts val="600"/>
              </a:spcAft>
            </a:pPr>
            <a:r>
              <a:rPr lang="en-US" sz="2000" dirty="0"/>
              <a:t>-Don’t make things up, provide only the information about the environment that you can extract from analyzing the user’s recorded images</a:t>
            </a:r>
          </a:p>
        </p:txBody>
      </p:sp>
      <p:pic>
        <p:nvPicPr>
          <p:cNvPr id="7" name="Immagine 6" descr="Immagine che contiene testo, schermata, Carattere&#10;&#10;Il contenuto generato dall'IA potrebbe non essere corretto.">
            <a:extLst>
              <a:ext uri="{FF2B5EF4-FFF2-40B4-BE49-F238E27FC236}">
                <a16:creationId xmlns:a16="http://schemas.microsoft.com/office/drawing/2014/main" id="{59873F8B-32E0-4ECB-068F-CEDA42B2C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8" y="3654803"/>
            <a:ext cx="3648550" cy="3006756"/>
          </a:xfrm>
          <a:prstGeom prst="rect">
            <a:avLst/>
          </a:prstGeom>
        </p:spPr>
      </p:pic>
      <p:sp>
        <p:nvSpPr>
          <p:cNvPr id="25" name="Graphic 10">
            <a:extLst>
              <a:ext uri="{FF2B5EF4-FFF2-40B4-BE49-F238E27FC236}">
                <a16:creationId xmlns:a16="http://schemas.microsoft.com/office/drawing/2014/main" id="{E585A710-342E-217F-EC34-0D05B4E67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7" name="Straight Connector 26">
            <a:extLst>
              <a:ext uri="{FF2B5EF4-FFF2-40B4-BE49-F238E27FC236}">
                <a16:creationId xmlns:a16="http://schemas.microsoft.com/office/drawing/2014/main" id="{9EC46161-A3B4-987D-97D1-A01A12BB7B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Elemento grafico 9" descr="Segno di spunta con riempimento a tinta unita">
            <a:extLst>
              <a:ext uri="{FF2B5EF4-FFF2-40B4-BE49-F238E27FC236}">
                <a16:creationId xmlns:a16="http://schemas.microsoft.com/office/drawing/2014/main" id="{77A9575A-598B-D4FC-5D41-34D1F3F107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5565" y="4399121"/>
            <a:ext cx="293317" cy="293317"/>
          </a:xfrm>
          <a:prstGeom prst="rect">
            <a:avLst/>
          </a:prstGeom>
        </p:spPr>
      </p:pic>
      <p:pic>
        <p:nvPicPr>
          <p:cNvPr id="11" name="Elemento grafico 10" descr="Segno di spunta con riempimento a tinta unita">
            <a:extLst>
              <a:ext uri="{FF2B5EF4-FFF2-40B4-BE49-F238E27FC236}">
                <a16:creationId xmlns:a16="http://schemas.microsoft.com/office/drawing/2014/main" id="{658EFD29-929E-DE7B-23FF-D30BB9114E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4995" y="4672146"/>
            <a:ext cx="293317" cy="293317"/>
          </a:xfrm>
          <a:prstGeom prst="rect">
            <a:avLst/>
          </a:prstGeom>
        </p:spPr>
      </p:pic>
      <p:sp>
        <p:nvSpPr>
          <p:cNvPr id="5" name="CasellaDiTesto 4">
            <a:extLst>
              <a:ext uri="{FF2B5EF4-FFF2-40B4-BE49-F238E27FC236}">
                <a16:creationId xmlns:a16="http://schemas.microsoft.com/office/drawing/2014/main" id="{5A9A5AFD-55A6-94E1-D81A-D4F36B96A259}"/>
              </a:ext>
            </a:extLst>
          </p:cNvPr>
          <p:cNvSpPr txBox="1"/>
          <p:nvPr/>
        </p:nvSpPr>
        <p:spPr>
          <a:xfrm>
            <a:off x="2224995" y="138424"/>
            <a:ext cx="3954876" cy="20525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300" dirty="0">
                <a:solidFill>
                  <a:schemeClr val="bg1"/>
                </a:solidFill>
                <a:latin typeface="+mj-lt"/>
                <a:ea typeface="+mj-ea"/>
                <a:cs typeface="+mj-cs"/>
              </a:rPr>
              <a:t>HOW TO: SYSTEM PROMPT</a:t>
            </a:r>
          </a:p>
        </p:txBody>
      </p:sp>
      <p:pic>
        <p:nvPicPr>
          <p:cNvPr id="2" name="Elemento grafico 1" descr="Segno di spunta con riempimento a tinta unita">
            <a:extLst>
              <a:ext uri="{FF2B5EF4-FFF2-40B4-BE49-F238E27FC236}">
                <a16:creationId xmlns:a16="http://schemas.microsoft.com/office/drawing/2014/main" id="{D8362540-9F6C-2D7C-2AE7-36AE37096A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5873" y="5000158"/>
            <a:ext cx="293317" cy="293317"/>
          </a:xfrm>
          <a:prstGeom prst="rect">
            <a:avLst/>
          </a:prstGeom>
        </p:spPr>
      </p:pic>
    </p:spTree>
    <p:extLst>
      <p:ext uri="{BB962C8B-B14F-4D97-AF65-F5344CB8AC3E}">
        <p14:creationId xmlns:p14="http://schemas.microsoft.com/office/powerpoint/2010/main" val="147777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217664-7064-A646-F0AD-FDE2D2020AB3}"/>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9B5E1BE-9D6E-B826-899B-254F550E2F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5198AE2-D4E5-7771-8C4C-B684CDF16E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8" name="Graphic 11">
              <a:extLst>
                <a:ext uri="{FF2B5EF4-FFF2-40B4-BE49-F238E27FC236}">
                  <a16:creationId xmlns:a16="http://schemas.microsoft.com/office/drawing/2014/main" id="{CC9AF68B-3630-2C29-7949-AB0FD1224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88496D3D-0BB8-2E92-1321-A6A8528AB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52B984BE-C06C-43EC-87EB-4D5826B3A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E729AA01-1ED3-8CD0-C360-952534E0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asellaDiTesto 3">
            <a:extLst>
              <a:ext uri="{FF2B5EF4-FFF2-40B4-BE49-F238E27FC236}">
                <a16:creationId xmlns:a16="http://schemas.microsoft.com/office/drawing/2014/main" id="{89E5E118-B7CC-ACC1-3232-0756F7CE48EA}"/>
              </a:ext>
            </a:extLst>
          </p:cNvPr>
          <p:cNvSpPr txBox="1"/>
          <p:nvPr/>
        </p:nvSpPr>
        <p:spPr>
          <a:xfrm>
            <a:off x="6406565" y="90934"/>
            <a:ext cx="5165489" cy="6676131"/>
          </a:xfrm>
          <a:prstGeom prst="rect">
            <a:avLst/>
          </a:prstGeom>
        </p:spPr>
        <p:txBody>
          <a:bodyPr vert="horz" lIns="91440" tIns="45720" rIns="91440" bIns="45720" rtlCol="0" anchor="t">
            <a:noAutofit/>
          </a:bodyPr>
          <a:lstStyle/>
          <a:p>
            <a:pPr>
              <a:lnSpc>
                <a:spcPct val="90000"/>
              </a:lnSpc>
              <a:spcAft>
                <a:spcPts val="600"/>
              </a:spcAft>
            </a:pPr>
            <a:r>
              <a:rPr lang="en-US" sz="1600" dirty="0"/>
              <a:t>The answers could be structured as provided examples or as a JSON schema</a:t>
            </a:r>
          </a:p>
          <a:p>
            <a:pPr>
              <a:lnSpc>
                <a:spcPct val="90000"/>
              </a:lnSpc>
              <a:spcAft>
                <a:spcPts val="600"/>
              </a:spcAft>
            </a:pPr>
            <a:endParaRPr lang="en-US" sz="1600" dirty="0"/>
          </a:p>
          <a:p>
            <a:pPr>
              <a:lnSpc>
                <a:spcPct val="90000"/>
              </a:lnSpc>
              <a:spcAft>
                <a:spcPts val="600"/>
              </a:spcAft>
            </a:pPr>
            <a:r>
              <a:rPr lang="en-US" sz="1600" b="1" dirty="0"/>
              <a:t>#Examples</a:t>
            </a:r>
          </a:p>
          <a:p>
            <a:pPr>
              <a:lnSpc>
                <a:spcPct val="90000"/>
              </a:lnSpc>
              <a:spcAft>
                <a:spcPts val="600"/>
              </a:spcAft>
            </a:pPr>
            <a:r>
              <a:rPr lang="en-US" sz="1600" dirty="0"/>
              <a:t>Use the following examples when you need to extract the relevant information for the navigation, such as object that may disturb visually impaired people, crowd, cartels and point of interest such as classroom, bathroom, vending machines.</a:t>
            </a:r>
          </a:p>
          <a:p>
            <a:pPr>
              <a:lnSpc>
                <a:spcPct val="90000"/>
              </a:lnSpc>
              <a:spcAft>
                <a:spcPts val="600"/>
              </a:spcAft>
            </a:pPr>
            <a:r>
              <a:rPr lang="en-US" sz="1600" dirty="0"/>
              <a:t>&lt;examples&gt;</a:t>
            </a:r>
          </a:p>
          <a:p>
            <a:pPr>
              <a:lnSpc>
                <a:spcPct val="90000"/>
              </a:lnSpc>
              <a:spcAft>
                <a:spcPts val="600"/>
              </a:spcAft>
            </a:pPr>
            <a:r>
              <a:rPr lang="en-US" sz="1600" dirty="0"/>
              <a:t>&lt;example&gt;</a:t>
            </a:r>
          </a:p>
          <a:p>
            <a:pPr>
              <a:lnSpc>
                <a:spcPct val="90000"/>
              </a:lnSpc>
              <a:spcAft>
                <a:spcPts val="600"/>
              </a:spcAft>
            </a:pPr>
            <a:r>
              <a:rPr lang="en-US" sz="1600" dirty="0"/>
              <a:t>Vending machines 100 meters in front on you</a:t>
            </a:r>
          </a:p>
          <a:p>
            <a:pPr>
              <a:lnSpc>
                <a:spcPct val="90000"/>
              </a:lnSpc>
              <a:spcAft>
                <a:spcPts val="600"/>
              </a:spcAft>
            </a:pPr>
            <a:r>
              <a:rPr lang="en-US" sz="1600" dirty="0"/>
              <a:t>&lt;/example&gt; </a:t>
            </a:r>
          </a:p>
          <a:p>
            <a:pPr>
              <a:lnSpc>
                <a:spcPct val="90000"/>
              </a:lnSpc>
              <a:spcAft>
                <a:spcPts val="600"/>
              </a:spcAft>
            </a:pPr>
            <a:r>
              <a:rPr lang="en-US" sz="1600" dirty="0"/>
              <a:t>&lt;example&gt;</a:t>
            </a:r>
          </a:p>
          <a:p>
            <a:pPr>
              <a:lnSpc>
                <a:spcPct val="90000"/>
              </a:lnSpc>
              <a:spcAft>
                <a:spcPts val="600"/>
              </a:spcAft>
            </a:pPr>
            <a:r>
              <a:rPr lang="en-US" sz="1600" dirty="0"/>
              <a:t>Cartel saying “Classroom T.0.2”  300 meters on you right</a:t>
            </a:r>
          </a:p>
          <a:p>
            <a:pPr>
              <a:lnSpc>
                <a:spcPct val="90000"/>
              </a:lnSpc>
              <a:spcAft>
                <a:spcPts val="600"/>
              </a:spcAft>
            </a:pPr>
            <a:r>
              <a:rPr lang="en-US" sz="1600" dirty="0"/>
              <a:t>&lt;/example&gt; </a:t>
            </a:r>
          </a:p>
          <a:p>
            <a:pPr>
              <a:lnSpc>
                <a:spcPct val="90000"/>
              </a:lnSpc>
              <a:spcAft>
                <a:spcPts val="600"/>
              </a:spcAft>
            </a:pPr>
            <a:r>
              <a:rPr lang="en-US" sz="1600" dirty="0"/>
              <a:t>&lt;example&gt;</a:t>
            </a:r>
          </a:p>
          <a:p>
            <a:pPr>
              <a:lnSpc>
                <a:spcPct val="90000"/>
              </a:lnSpc>
              <a:spcAft>
                <a:spcPts val="600"/>
              </a:spcAft>
            </a:pPr>
            <a:r>
              <a:rPr lang="en-US" sz="1600" dirty="0"/>
              <a:t>Very crowded hallway in front of you</a:t>
            </a:r>
          </a:p>
          <a:p>
            <a:pPr>
              <a:lnSpc>
                <a:spcPct val="90000"/>
              </a:lnSpc>
              <a:spcAft>
                <a:spcPts val="600"/>
              </a:spcAft>
            </a:pPr>
            <a:r>
              <a:rPr lang="en-US" sz="1600" dirty="0"/>
              <a:t>&lt;/example&gt; </a:t>
            </a:r>
          </a:p>
          <a:p>
            <a:pPr>
              <a:lnSpc>
                <a:spcPct val="90000"/>
              </a:lnSpc>
              <a:spcAft>
                <a:spcPts val="600"/>
              </a:spcAft>
            </a:pPr>
            <a:r>
              <a:rPr lang="en-US" sz="1600" dirty="0"/>
              <a:t>&lt;example&gt;</a:t>
            </a:r>
          </a:p>
          <a:p>
            <a:pPr>
              <a:lnSpc>
                <a:spcPct val="90000"/>
              </a:lnSpc>
              <a:spcAft>
                <a:spcPts val="600"/>
              </a:spcAft>
            </a:pPr>
            <a:r>
              <a:rPr lang="en-US" sz="1600" dirty="0"/>
              <a:t>Tables in the corridor in front of you </a:t>
            </a:r>
          </a:p>
          <a:p>
            <a:pPr>
              <a:lnSpc>
                <a:spcPct val="90000"/>
              </a:lnSpc>
              <a:spcAft>
                <a:spcPts val="600"/>
              </a:spcAft>
            </a:pPr>
            <a:r>
              <a:rPr lang="en-US" sz="1600" dirty="0"/>
              <a:t>&lt;/example&gt; </a:t>
            </a:r>
          </a:p>
          <a:p>
            <a:pPr>
              <a:lnSpc>
                <a:spcPct val="90000"/>
              </a:lnSpc>
              <a:spcAft>
                <a:spcPts val="600"/>
              </a:spcAft>
            </a:pPr>
            <a:r>
              <a:rPr lang="en-US" sz="1600" dirty="0"/>
              <a:t>&lt;/examples&gt;</a:t>
            </a:r>
          </a:p>
          <a:p>
            <a:pPr>
              <a:lnSpc>
                <a:spcPct val="90000"/>
              </a:lnSpc>
              <a:spcAft>
                <a:spcPts val="600"/>
              </a:spcAft>
            </a:pPr>
            <a:endParaRPr lang="en-US" sz="1600" dirty="0"/>
          </a:p>
        </p:txBody>
      </p:sp>
      <p:pic>
        <p:nvPicPr>
          <p:cNvPr id="7" name="Immagine 6" descr="Immagine che contiene testo, schermata, Carattere&#10;&#10;Il contenuto generato dall'IA potrebbe non essere corretto.">
            <a:extLst>
              <a:ext uri="{FF2B5EF4-FFF2-40B4-BE49-F238E27FC236}">
                <a16:creationId xmlns:a16="http://schemas.microsoft.com/office/drawing/2014/main" id="{97D78666-9888-094C-D612-0B65D71D1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8" y="3654803"/>
            <a:ext cx="3648550" cy="3006756"/>
          </a:xfrm>
          <a:prstGeom prst="rect">
            <a:avLst/>
          </a:prstGeom>
        </p:spPr>
      </p:pic>
      <p:sp>
        <p:nvSpPr>
          <p:cNvPr id="25" name="Graphic 10">
            <a:extLst>
              <a:ext uri="{FF2B5EF4-FFF2-40B4-BE49-F238E27FC236}">
                <a16:creationId xmlns:a16="http://schemas.microsoft.com/office/drawing/2014/main" id="{B15EF417-461E-FAF0-1376-3D0720DC18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7" name="Straight Connector 26">
            <a:extLst>
              <a:ext uri="{FF2B5EF4-FFF2-40B4-BE49-F238E27FC236}">
                <a16:creationId xmlns:a16="http://schemas.microsoft.com/office/drawing/2014/main" id="{236C4036-A2E3-708E-E64E-BA538281F4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Elemento grafico 9" descr="Segno di spunta con riempimento a tinta unita">
            <a:extLst>
              <a:ext uri="{FF2B5EF4-FFF2-40B4-BE49-F238E27FC236}">
                <a16:creationId xmlns:a16="http://schemas.microsoft.com/office/drawing/2014/main" id="{323E946F-C95F-40C5-38FB-99F5A6F8B4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5565" y="4399121"/>
            <a:ext cx="293317" cy="293317"/>
          </a:xfrm>
          <a:prstGeom prst="rect">
            <a:avLst/>
          </a:prstGeom>
        </p:spPr>
      </p:pic>
      <p:pic>
        <p:nvPicPr>
          <p:cNvPr id="11" name="Elemento grafico 10" descr="Segno di spunta con riempimento a tinta unita">
            <a:extLst>
              <a:ext uri="{FF2B5EF4-FFF2-40B4-BE49-F238E27FC236}">
                <a16:creationId xmlns:a16="http://schemas.microsoft.com/office/drawing/2014/main" id="{44AD162A-AB9F-0428-1B43-5A1B278562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4995" y="4672146"/>
            <a:ext cx="293317" cy="293317"/>
          </a:xfrm>
          <a:prstGeom prst="rect">
            <a:avLst/>
          </a:prstGeom>
        </p:spPr>
      </p:pic>
      <p:sp>
        <p:nvSpPr>
          <p:cNvPr id="5" name="CasellaDiTesto 4">
            <a:extLst>
              <a:ext uri="{FF2B5EF4-FFF2-40B4-BE49-F238E27FC236}">
                <a16:creationId xmlns:a16="http://schemas.microsoft.com/office/drawing/2014/main" id="{C1D43275-643B-9E66-55E2-CAB25CAC2DEC}"/>
              </a:ext>
            </a:extLst>
          </p:cNvPr>
          <p:cNvSpPr txBox="1"/>
          <p:nvPr/>
        </p:nvSpPr>
        <p:spPr>
          <a:xfrm>
            <a:off x="2224995" y="138424"/>
            <a:ext cx="3954876" cy="20525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300" dirty="0">
                <a:solidFill>
                  <a:schemeClr val="bg1"/>
                </a:solidFill>
                <a:latin typeface="+mj-lt"/>
                <a:ea typeface="+mj-ea"/>
                <a:cs typeface="+mj-cs"/>
              </a:rPr>
              <a:t>HOW TO: SYSTEM PROMPT</a:t>
            </a:r>
          </a:p>
        </p:txBody>
      </p:sp>
      <p:pic>
        <p:nvPicPr>
          <p:cNvPr id="2" name="Elemento grafico 1" descr="Segno di spunta con riempimento a tinta unita">
            <a:extLst>
              <a:ext uri="{FF2B5EF4-FFF2-40B4-BE49-F238E27FC236}">
                <a16:creationId xmlns:a16="http://schemas.microsoft.com/office/drawing/2014/main" id="{EB73B348-6A8F-8F09-7275-D5B8CFAC75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5873" y="5000158"/>
            <a:ext cx="293317" cy="293317"/>
          </a:xfrm>
          <a:prstGeom prst="rect">
            <a:avLst/>
          </a:prstGeom>
        </p:spPr>
      </p:pic>
      <p:pic>
        <p:nvPicPr>
          <p:cNvPr id="3" name="Elemento grafico 2" descr="Segno di spunta con riempimento a tinta unita">
            <a:extLst>
              <a:ext uri="{FF2B5EF4-FFF2-40B4-BE49-F238E27FC236}">
                <a16:creationId xmlns:a16="http://schemas.microsoft.com/office/drawing/2014/main" id="{6975CC2C-29EB-9F28-2E7D-4777AC81D0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0920" y="5293475"/>
            <a:ext cx="293317" cy="293317"/>
          </a:xfrm>
          <a:prstGeom prst="rect">
            <a:avLst/>
          </a:prstGeom>
        </p:spPr>
      </p:pic>
    </p:spTree>
    <p:extLst>
      <p:ext uri="{BB962C8B-B14F-4D97-AF65-F5344CB8AC3E}">
        <p14:creationId xmlns:p14="http://schemas.microsoft.com/office/powerpoint/2010/main" val="336926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DF449B-251D-1E86-CA51-CBE64BF945D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7CDCF11-3919-7C6A-1658-B649A033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72AEDB3E-999D-CA60-A692-41B58C00A5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8" name="Graphic 11">
              <a:extLst>
                <a:ext uri="{FF2B5EF4-FFF2-40B4-BE49-F238E27FC236}">
                  <a16:creationId xmlns:a16="http://schemas.microsoft.com/office/drawing/2014/main" id="{9EDAF288-A6B7-FB7F-4E8E-9071A355F7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9" name="Graphic 12">
              <a:extLst>
                <a:ext uri="{FF2B5EF4-FFF2-40B4-BE49-F238E27FC236}">
                  <a16:creationId xmlns:a16="http://schemas.microsoft.com/office/drawing/2014/main" id="{7749DC11-08EB-C94D-9492-0EEB08EF6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21" name="Freeform: Shape 20">
            <a:extLst>
              <a:ext uri="{FF2B5EF4-FFF2-40B4-BE49-F238E27FC236}">
                <a16:creationId xmlns:a16="http://schemas.microsoft.com/office/drawing/2014/main" id="{7BD69A19-BF0E-2F8E-5B26-D1D1EDE66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B519DF15-68B3-DE79-4E9C-12FB80AB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CasellaDiTesto 3">
            <a:extLst>
              <a:ext uri="{FF2B5EF4-FFF2-40B4-BE49-F238E27FC236}">
                <a16:creationId xmlns:a16="http://schemas.microsoft.com/office/drawing/2014/main" id="{8816A90F-215A-4C21-90B0-4C6E295CDF95}"/>
              </a:ext>
            </a:extLst>
          </p:cNvPr>
          <p:cNvSpPr txBox="1"/>
          <p:nvPr/>
        </p:nvSpPr>
        <p:spPr>
          <a:xfrm>
            <a:off x="6329274" y="2243337"/>
            <a:ext cx="5165489" cy="2371326"/>
          </a:xfrm>
          <a:prstGeom prst="rect">
            <a:avLst/>
          </a:prstGeom>
        </p:spPr>
        <p:txBody>
          <a:bodyPr vert="horz" lIns="91440" tIns="45720" rIns="91440" bIns="45720" rtlCol="0" anchor="t">
            <a:noAutofit/>
          </a:bodyPr>
          <a:lstStyle/>
          <a:p>
            <a:pPr>
              <a:lnSpc>
                <a:spcPct val="90000"/>
              </a:lnSpc>
              <a:spcAft>
                <a:spcPts val="600"/>
              </a:spcAft>
            </a:pPr>
            <a:r>
              <a:rPr lang="en-US" sz="1600" b="1" dirty="0"/>
              <a:t>#Additional context</a:t>
            </a:r>
          </a:p>
          <a:p>
            <a:pPr marL="285750" indent="-285750">
              <a:lnSpc>
                <a:spcPct val="90000"/>
              </a:lnSpc>
              <a:spcAft>
                <a:spcPts val="600"/>
              </a:spcAft>
              <a:buFontTx/>
              <a:buChar char="-"/>
            </a:pPr>
            <a:r>
              <a:rPr lang="en-US" sz="1600" dirty="0"/>
              <a:t>The user is navigating inside the </a:t>
            </a:r>
            <a:r>
              <a:rPr lang="en-US" sz="1600" dirty="0" err="1"/>
              <a:t>Politecnico</a:t>
            </a:r>
            <a:r>
              <a:rPr lang="en-US" sz="1600" dirty="0"/>
              <a:t> Campus</a:t>
            </a:r>
          </a:p>
          <a:p>
            <a:pPr marL="285750" indent="-285750">
              <a:lnSpc>
                <a:spcPct val="90000"/>
              </a:lnSpc>
              <a:spcAft>
                <a:spcPts val="600"/>
              </a:spcAft>
              <a:buFontTx/>
              <a:buChar char="-"/>
            </a:pPr>
            <a:r>
              <a:rPr lang="en-US" sz="1600" dirty="0"/>
              <a:t>The users can be fully blinded to low vision</a:t>
            </a:r>
          </a:p>
          <a:p>
            <a:pPr>
              <a:lnSpc>
                <a:spcPct val="90000"/>
              </a:lnSpc>
              <a:spcAft>
                <a:spcPts val="600"/>
              </a:spcAft>
            </a:pPr>
            <a:endParaRPr lang="en-US" sz="1600" dirty="0"/>
          </a:p>
        </p:txBody>
      </p:sp>
      <p:pic>
        <p:nvPicPr>
          <p:cNvPr id="7" name="Immagine 6" descr="Immagine che contiene testo, schermata, Carattere&#10;&#10;Il contenuto generato dall'IA potrebbe non essere corretto.">
            <a:extLst>
              <a:ext uri="{FF2B5EF4-FFF2-40B4-BE49-F238E27FC236}">
                <a16:creationId xmlns:a16="http://schemas.microsoft.com/office/drawing/2014/main" id="{265DEB44-E517-ACC8-EC4E-3EC95917E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98" y="3654803"/>
            <a:ext cx="3648550" cy="3006756"/>
          </a:xfrm>
          <a:prstGeom prst="rect">
            <a:avLst/>
          </a:prstGeom>
        </p:spPr>
      </p:pic>
      <p:sp>
        <p:nvSpPr>
          <p:cNvPr id="25" name="Graphic 10">
            <a:extLst>
              <a:ext uri="{FF2B5EF4-FFF2-40B4-BE49-F238E27FC236}">
                <a16:creationId xmlns:a16="http://schemas.microsoft.com/office/drawing/2014/main" id="{6B78875B-D974-0E0C-A96C-0C905C28D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7" name="Straight Connector 26">
            <a:extLst>
              <a:ext uri="{FF2B5EF4-FFF2-40B4-BE49-F238E27FC236}">
                <a16:creationId xmlns:a16="http://schemas.microsoft.com/office/drawing/2014/main" id="{39B9897C-C59A-34AD-0DDF-5718C37F4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0" name="Elemento grafico 9" descr="Segno di spunta con riempimento a tinta unita">
            <a:extLst>
              <a:ext uri="{FF2B5EF4-FFF2-40B4-BE49-F238E27FC236}">
                <a16:creationId xmlns:a16="http://schemas.microsoft.com/office/drawing/2014/main" id="{9B3BCCA5-BAA2-5BA5-7F8A-290BCE7A03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5565" y="4399121"/>
            <a:ext cx="293317" cy="293317"/>
          </a:xfrm>
          <a:prstGeom prst="rect">
            <a:avLst/>
          </a:prstGeom>
        </p:spPr>
      </p:pic>
      <p:pic>
        <p:nvPicPr>
          <p:cNvPr id="11" name="Elemento grafico 10" descr="Segno di spunta con riempimento a tinta unita">
            <a:extLst>
              <a:ext uri="{FF2B5EF4-FFF2-40B4-BE49-F238E27FC236}">
                <a16:creationId xmlns:a16="http://schemas.microsoft.com/office/drawing/2014/main" id="{55289004-2891-DD2C-0AFB-B604DCA22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4995" y="4672146"/>
            <a:ext cx="293317" cy="293317"/>
          </a:xfrm>
          <a:prstGeom prst="rect">
            <a:avLst/>
          </a:prstGeom>
        </p:spPr>
      </p:pic>
      <p:sp>
        <p:nvSpPr>
          <p:cNvPr id="5" name="CasellaDiTesto 4">
            <a:extLst>
              <a:ext uri="{FF2B5EF4-FFF2-40B4-BE49-F238E27FC236}">
                <a16:creationId xmlns:a16="http://schemas.microsoft.com/office/drawing/2014/main" id="{F6FC8FD7-E8FC-CBD2-A1FE-AB65F7EB338F}"/>
              </a:ext>
            </a:extLst>
          </p:cNvPr>
          <p:cNvSpPr txBox="1"/>
          <p:nvPr/>
        </p:nvSpPr>
        <p:spPr>
          <a:xfrm>
            <a:off x="2224995" y="138424"/>
            <a:ext cx="3954876" cy="20525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300" dirty="0">
                <a:solidFill>
                  <a:schemeClr val="bg1"/>
                </a:solidFill>
                <a:latin typeface="+mj-lt"/>
                <a:ea typeface="+mj-ea"/>
                <a:cs typeface="+mj-cs"/>
              </a:rPr>
              <a:t>HOW TO: SYSTEM PROMPT</a:t>
            </a:r>
          </a:p>
        </p:txBody>
      </p:sp>
      <p:pic>
        <p:nvPicPr>
          <p:cNvPr id="2" name="Elemento grafico 1" descr="Segno di spunta con riempimento a tinta unita">
            <a:extLst>
              <a:ext uri="{FF2B5EF4-FFF2-40B4-BE49-F238E27FC236}">
                <a16:creationId xmlns:a16="http://schemas.microsoft.com/office/drawing/2014/main" id="{EA20E027-1D6B-1474-61A7-8B77397036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95873" y="5000158"/>
            <a:ext cx="293317" cy="293317"/>
          </a:xfrm>
          <a:prstGeom prst="rect">
            <a:avLst/>
          </a:prstGeom>
        </p:spPr>
      </p:pic>
      <p:pic>
        <p:nvPicPr>
          <p:cNvPr id="3" name="Elemento grafico 2" descr="Segno di spunta con riempimento a tinta unita">
            <a:extLst>
              <a:ext uri="{FF2B5EF4-FFF2-40B4-BE49-F238E27FC236}">
                <a16:creationId xmlns:a16="http://schemas.microsoft.com/office/drawing/2014/main" id="{BC0EB3A9-BB12-DAD7-931F-562F4D360A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00920" y="5293475"/>
            <a:ext cx="293317" cy="293317"/>
          </a:xfrm>
          <a:prstGeom prst="rect">
            <a:avLst/>
          </a:prstGeom>
        </p:spPr>
      </p:pic>
      <p:pic>
        <p:nvPicPr>
          <p:cNvPr id="6" name="Elemento grafico 5" descr="Segno di spunta con riempimento a tinta unita">
            <a:extLst>
              <a:ext uri="{FF2B5EF4-FFF2-40B4-BE49-F238E27FC236}">
                <a16:creationId xmlns:a16="http://schemas.microsoft.com/office/drawing/2014/main" id="{3A877DB4-E014-D585-CF94-2BCB49FFB6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7163" y="5605148"/>
            <a:ext cx="293317" cy="293317"/>
          </a:xfrm>
          <a:prstGeom prst="rect">
            <a:avLst/>
          </a:prstGeom>
        </p:spPr>
      </p:pic>
    </p:spTree>
    <p:extLst>
      <p:ext uri="{BB962C8B-B14F-4D97-AF65-F5344CB8AC3E}">
        <p14:creationId xmlns:p14="http://schemas.microsoft.com/office/powerpoint/2010/main" val="140463275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1008</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17</vt:i4>
      </vt:variant>
    </vt:vector>
  </HeadingPairs>
  <TitlesOfParts>
    <vt:vector size="21" baseType="lpstr">
      <vt:lpstr>Aptos</vt:lpstr>
      <vt:lpstr>Aptos Display</vt:lpstr>
      <vt:lpstr>Arial</vt:lpstr>
      <vt:lpstr>Tema di Office</vt:lpstr>
      <vt:lpstr>State of the Art analysis – Indoor Navigation Systems</vt:lpstr>
      <vt:lpstr>Some general references</vt:lpstr>
      <vt:lpstr>Something about OpenCV</vt:lpstr>
      <vt:lpstr>Emulating the app Magnifier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An example: the Cheshire Cat AI</vt:lpstr>
      <vt:lpstr>An example: the Cheshire Cat AI</vt:lpstr>
      <vt:lpstr>An example: the Cheshire Cat AI</vt:lpstr>
      <vt:lpstr>An example: the Cheshire Cat AI</vt:lpstr>
      <vt:lpstr>An example: the Cheshire Cat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Quattrone</dc:creator>
  <cp:lastModifiedBy>Diego Quattrone</cp:lastModifiedBy>
  <cp:revision>5</cp:revision>
  <dcterms:created xsi:type="dcterms:W3CDTF">2025-04-02T12:52:29Z</dcterms:created>
  <dcterms:modified xsi:type="dcterms:W3CDTF">2025-05-28T08:59:47Z</dcterms:modified>
</cp:coreProperties>
</file>