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87" r:id="rId3"/>
    <p:sldId id="257" r:id="rId4"/>
    <p:sldId id="258" r:id="rId5"/>
    <p:sldId id="259" r:id="rId6"/>
    <p:sldId id="308" r:id="rId7"/>
    <p:sldId id="262" r:id="rId8"/>
    <p:sldId id="260" r:id="rId9"/>
    <p:sldId id="264" r:id="rId10"/>
    <p:sldId id="319" r:id="rId11"/>
    <p:sldId id="320" r:id="rId12"/>
    <p:sldId id="261" r:id="rId13"/>
    <p:sldId id="321" r:id="rId14"/>
    <p:sldId id="322" r:id="rId15"/>
    <p:sldId id="323" r:id="rId16"/>
    <p:sldId id="324" r:id="rId17"/>
    <p:sldId id="325" r:id="rId18"/>
    <p:sldId id="326" r:id="rId19"/>
    <p:sldId id="327" r:id="rId20"/>
    <p:sldId id="328" r:id="rId21"/>
    <p:sldId id="329" r:id="rId22"/>
    <p:sldId id="342" r:id="rId23"/>
    <p:sldId id="343" r:id="rId24"/>
    <p:sldId id="330" r:id="rId25"/>
    <p:sldId id="331" r:id="rId26"/>
    <p:sldId id="332" r:id="rId27"/>
    <p:sldId id="334" r:id="rId28"/>
    <p:sldId id="333" r:id="rId29"/>
    <p:sldId id="335" r:id="rId30"/>
    <p:sldId id="336" r:id="rId31"/>
    <p:sldId id="337" r:id="rId32"/>
    <p:sldId id="339" r:id="rId33"/>
    <p:sldId id="338" r:id="rId34"/>
    <p:sldId id="340" r:id="rId35"/>
    <p:sldId id="302" r:id="rId36"/>
    <p:sldId id="303" r:id="rId37"/>
    <p:sldId id="304" r:id="rId38"/>
    <p:sldId id="305" r:id="rId39"/>
    <p:sldId id="344" r:id="rId40"/>
    <p:sldId id="34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p:cViewPr>
        <p:scale>
          <a:sx n="75" d="100"/>
          <a:sy n="75" d="100"/>
        </p:scale>
        <p:origin x="1236"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25546F-F6EF-4DC7-A6A1-1AE77A9D9B5E}" type="datetimeFigureOut">
              <a:rPr lang="en-US" smtClean="0"/>
              <a:pPr/>
              <a:t>04-Jun-17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850CDE-11C4-4D96-9736-62F33DCD58CC}" type="slidenum">
              <a:rPr lang="en-US" smtClean="0"/>
              <a:pPr/>
              <a:t>‹#›</a:t>
            </a:fld>
            <a:endParaRPr lang="en-US"/>
          </a:p>
        </p:txBody>
      </p:sp>
    </p:spTree>
    <p:extLst>
      <p:ext uri="{BB962C8B-B14F-4D97-AF65-F5344CB8AC3E}">
        <p14:creationId xmlns:p14="http://schemas.microsoft.com/office/powerpoint/2010/main" val="1840732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850CDE-11C4-4D96-9736-62F33DCD58CC}" type="slidenum">
              <a:rPr lang="en-US" smtClean="0"/>
              <a:pPr/>
              <a:t>2</a:t>
            </a:fld>
            <a:endParaRPr lang="en-US"/>
          </a:p>
        </p:txBody>
      </p:sp>
    </p:spTree>
    <p:extLst>
      <p:ext uri="{BB962C8B-B14F-4D97-AF65-F5344CB8AC3E}">
        <p14:creationId xmlns:p14="http://schemas.microsoft.com/office/powerpoint/2010/main" val="3312882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8E850CDE-11C4-4D96-9736-62F33DCD58CC}" type="slidenum">
              <a:rPr lang="en-US" smtClean="0"/>
              <a:pPr/>
              <a:t>9</a:t>
            </a:fld>
            <a:endParaRPr lang="en-US"/>
          </a:p>
        </p:txBody>
      </p:sp>
    </p:spTree>
    <p:extLst>
      <p:ext uri="{BB962C8B-B14F-4D97-AF65-F5344CB8AC3E}">
        <p14:creationId xmlns:p14="http://schemas.microsoft.com/office/powerpoint/2010/main" val="3031703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850CDE-11C4-4D96-9736-62F33DCD58CC}" type="slidenum">
              <a:rPr lang="en-US" smtClean="0"/>
              <a:pPr/>
              <a:t>18</a:t>
            </a:fld>
            <a:endParaRPr lang="en-US"/>
          </a:p>
        </p:txBody>
      </p:sp>
    </p:spTree>
    <p:extLst>
      <p:ext uri="{BB962C8B-B14F-4D97-AF65-F5344CB8AC3E}">
        <p14:creationId xmlns:p14="http://schemas.microsoft.com/office/powerpoint/2010/main" val="87285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DE985D-C3EE-460C-89AC-09BD3D1F6D96}" type="datetime1">
              <a:rPr lang="en-US" smtClean="0"/>
              <a:t>04-Jun-17</a:t>
            </a:fld>
            <a:endParaRPr lang="en-US"/>
          </a:p>
        </p:txBody>
      </p:sp>
      <p:sp>
        <p:nvSpPr>
          <p:cNvPr id="5" name="Footer Placeholder 4"/>
          <p:cNvSpPr>
            <a:spLocks noGrp="1"/>
          </p:cNvSpPr>
          <p:nvPr>
            <p:ph type="ftr" sz="quarter" idx="11"/>
          </p:nvPr>
        </p:nvSpPr>
        <p:spPr/>
        <p:txBody>
          <a:bodyPr/>
          <a:lstStyle/>
          <a:p>
            <a:r>
              <a:rPr lang="en-US" smtClean="0"/>
              <a:t>HPA 301</a:t>
            </a:r>
            <a:endParaRPr lang="en-US"/>
          </a:p>
        </p:txBody>
      </p:sp>
      <p:sp>
        <p:nvSpPr>
          <p:cNvPr id="6" name="Slide Number Placeholder 5"/>
          <p:cNvSpPr>
            <a:spLocks noGrp="1"/>
          </p:cNvSpPr>
          <p:nvPr>
            <p:ph type="sldNum" sz="quarter" idx="12"/>
          </p:nvPr>
        </p:nvSpPr>
        <p:spPr/>
        <p:txBody>
          <a:bodyPr/>
          <a:lstStyle/>
          <a:p>
            <a:fld id="{42FCE787-C06D-43FF-83A0-C07876ADFF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5A8114-D2C0-4868-9B0C-591B97130A55}" type="datetime1">
              <a:rPr lang="en-US" smtClean="0"/>
              <a:t>04-Jun-17</a:t>
            </a:fld>
            <a:endParaRPr lang="en-US"/>
          </a:p>
        </p:txBody>
      </p:sp>
      <p:sp>
        <p:nvSpPr>
          <p:cNvPr id="5" name="Footer Placeholder 4"/>
          <p:cNvSpPr>
            <a:spLocks noGrp="1"/>
          </p:cNvSpPr>
          <p:nvPr>
            <p:ph type="ftr" sz="quarter" idx="11"/>
          </p:nvPr>
        </p:nvSpPr>
        <p:spPr/>
        <p:txBody>
          <a:bodyPr/>
          <a:lstStyle/>
          <a:p>
            <a:r>
              <a:rPr lang="en-US" smtClean="0"/>
              <a:t>HPA 301</a:t>
            </a:r>
            <a:endParaRPr lang="en-US"/>
          </a:p>
        </p:txBody>
      </p:sp>
      <p:sp>
        <p:nvSpPr>
          <p:cNvPr id="6" name="Slide Number Placeholder 5"/>
          <p:cNvSpPr>
            <a:spLocks noGrp="1"/>
          </p:cNvSpPr>
          <p:nvPr>
            <p:ph type="sldNum" sz="quarter" idx="12"/>
          </p:nvPr>
        </p:nvSpPr>
        <p:spPr/>
        <p:txBody>
          <a:bodyPr/>
          <a:lstStyle/>
          <a:p>
            <a:fld id="{42FCE787-C06D-43FF-83A0-C07876ADFF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21255-25A0-4577-901D-4BB57700FCC8}" type="datetime1">
              <a:rPr lang="en-US" smtClean="0"/>
              <a:t>04-Jun-17</a:t>
            </a:fld>
            <a:endParaRPr lang="en-US"/>
          </a:p>
        </p:txBody>
      </p:sp>
      <p:sp>
        <p:nvSpPr>
          <p:cNvPr id="5" name="Footer Placeholder 4"/>
          <p:cNvSpPr>
            <a:spLocks noGrp="1"/>
          </p:cNvSpPr>
          <p:nvPr>
            <p:ph type="ftr" sz="quarter" idx="11"/>
          </p:nvPr>
        </p:nvSpPr>
        <p:spPr/>
        <p:txBody>
          <a:bodyPr/>
          <a:lstStyle/>
          <a:p>
            <a:r>
              <a:rPr lang="en-US" smtClean="0"/>
              <a:t>HPA 301</a:t>
            </a:r>
            <a:endParaRPr lang="en-US"/>
          </a:p>
        </p:txBody>
      </p:sp>
      <p:sp>
        <p:nvSpPr>
          <p:cNvPr id="6" name="Slide Number Placeholder 5"/>
          <p:cNvSpPr>
            <a:spLocks noGrp="1"/>
          </p:cNvSpPr>
          <p:nvPr>
            <p:ph type="sldNum" sz="quarter" idx="12"/>
          </p:nvPr>
        </p:nvSpPr>
        <p:spPr/>
        <p:txBody>
          <a:bodyPr/>
          <a:lstStyle/>
          <a:p>
            <a:fld id="{42FCE787-C06D-43FF-83A0-C07876ADFF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5E650-7811-4FB0-AE05-248B5C710FDA}" type="datetime1">
              <a:rPr lang="en-US" smtClean="0"/>
              <a:t>04-Jun-17</a:t>
            </a:fld>
            <a:endParaRPr lang="en-US"/>
          </a:p>
        </p:txBody>
      </p:sp>
      <p:sp>
        <p:nvSpPr>
          <p:cNvPr id="5" name="Footer Placeholder 4"/>
          <p:cNvSpPr>
            <a:spLocks noGrp="1"/>
          </p:cNvSpPr>
          <p:nvPr>
            <p:ph type="ftr" sz="quarter" idx="11"/>
          </p:nvPr>
        </p:nvSpPr>
        <p:spPr/>
        <p:txBody>
          <a:bodyPr/>
          <a:lstStyle/>
          <a:p>
            <a:r>
              <a:rPr lang="en-US" smtClean="0"/>
              <a:t>HPA 301</a:t>
            </a:r>
            <a:endParaRPr lang="en-US"/>
          </a:p>
        </p:txBody>
      </p:sp>
      <p:sp>
        <p:nvSpPr>
          <p:cNvPr id="6" name="Slide Number Placeholder 5"/>
          <p:cNvSpPr>
            <a:spLocks noGrp="1"/>
          </p:cNvSpPr>
          <p:nvPr>
            <p:ph type="sldNum" sz="quarter" idx="12"/>
          </p:nvPr>
        </p:nvSpPr>
        <p:spPr/>
        <p:txBody>
          <a:bodyPr/>
          <a:lstStyle/>
          <a:p>
            <a:fld id="{42FCE787-C06D-43FF-83A0-C07876ADFF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57C133-F925-4EF6-8A44-FF09D2A95FB7}" type="datetime1">
              <a:rPr lang="en-US" smtClean="0"/>
              <a:t>04-Jun-17</a:t>
            </a:fld>
            <a:endParaRPr lang="en-US"/>
          </a:p>
        </p:txBody>
      </p:sp>
      <p:sp>
        <p:nvSpPr>
          <p:cNvPr id="5" name="Footer Placeholder 4"/>
          <p:cNvSpPr>
            <a:spLocks noGrp="1"/>
          </p:cNvSpPr>
          <p:nvPr>
            <p:ph type="ftr" sz="quarter" idx="11"/>
          </p:nvPr>
        </p:nvSpPr>
        <p:spPr/>
        <p:txBody>
          <a:bodyPr/>
          <a:lstStyle/>
          <a:p>
            <a:r>
              <a:rPr lang="en-US" smtClean="0"/>
              <a:t>HPA 301</a:t>
            </a:r>
            <a:endParaRPr lang="en-US"/>
          </a:p>
        </p:txBody>
      </p:sp>
      <p:sp>
        <p:nvSpPr>
          <p:cNvPr id="6" name="Slide Number Placeholder 5"/>
          <p:cNvSpPr>
            <a:spLocks noGrp="1"/>
          </p:cNvSpPr>
          <p:nvPr>
            <p:ph type="sldNum" sz="quarter" idx="12"/>
          </p:nvPr>
        </p:nvSpPr>
        <p:spPr/>
        <p:txBody>
          <a:bodyPr/>
          <a:lstStyle/>
          <a:p>
            <a:fld id="{42FCE787-C06D-43FF-83A0-C07876ADFF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1BF26E-3C0E-4626-90B7-B2454EB834F1}" type="datetime1">
              <a:rPr lang="en-US" smtClean="0"/>
              <a:t>04-Jun-17</a:t>
            </a:fld>
            <a:endParaRPr lang="en-US"/>
          </a:p>
        </p:txBody>
      </p:sp>
      <p:sp>
        <p:nvSpPr>
          <p:cNvPr id="6" name="Footer Placeholder 5"/>
          <p:cNvSpPr>
            <a:spLocks noGrp="1"/>
          </p:cNvSpPr>
          <p:nvPr>
            <p:ph type="ftr" sz="quarter" idx="11"/>
          </p:nvPr>
        </p:nvSpPr>
        <p:spPr/>
        <p:txBody>
          <a:bodyPr/>
          <a:lstStyle/>
          <a:p>
            <a:r>
              <a:rPr lang="en-US" smtClean="0"/>
              <a:t>HPA 301</a:t>
            </a:r>
            <a:endParaRPr lang="en-US"/>
          </a:p>
        </p:txBody>
      </p:sp>
      <p:sp>
        <p:nvSpPr>
          <p:cNvPr id="7" name="Slide Number Placeholder 6"/>
          <p:cNvSpPr>
            <a:spLocks noGrp="1"/>
          </p:cNvSpPr>
          <p:nvPr>
            <p:ph type="sldNum" sz="quarter" idx="12"/>
          </p:nvPr>
        </p:nvSpPr>
        <p:spPr/>
        <p:txBody>
          <a:bodyPr/>
          <a:lstStyle/>
          <a:p>
            <a:fld id="{42FCE787-C06D-43FF-83A0-C07876ADFF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DC09B5-BDD0-4935-93DE-946CB8F9F71A}" type="datetime1">
              <a:rPr lang="en-US" smtClean="0"/>
              <a:t>04-Jun-17</a:t>
            </a:fld>
            <a:endParaRPr lang="en-US"/>
          </a:p>
        </p:txBody>
      </p:sp>
      <p:sp>
        <p:nvSpPr>
          <p:cNvPr id="8" name="Footer Placeholder 7"/>
          <p:cNvSpPr>
            <a:spLocks noGrp="1"/>
          </p:cNvSpPr>
          <p:nvPr>
            <p:ph type="ftr" sz="quarter" idx="11"/>
          </p:nvPr>
        </p:nvSpPr>
        <p:spPr/>
        <p:txBody>
          <a:bodyPr/>
          <a:lstStyle/>
          <a:p>
            <a:r>
              <a:rPr lang="en-US" smtClean="0"/>
              <a:t>HPA 301</a:t>
            </a:r>
            <a:endParaRPr lang="en-US"/>
          </a:p>
        </p:txBody>
      </p:sp>
      <p:sp>
        <p:nvSpPr>
          <p:cNvPr id="9" name="Slide Number Placeholder 8"/>
          <p:cNvSpPr>
            <a:spLocks noGrp="1"/>
          </p:cNvSpPr>
          <p:nvPr>
            <p:ph type="sldNum" sz="quarter" idx="12"/>
          </p:nvPr>
        </p:nvSpPr>
        <p:spPr/>
        <p:txBody>
          <a:bodyPr/>
          <a:lstStyle/>
          <a:p>
            <a:fld id="{42FCE787-C06D-43FF-83A0-C07876ADFF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B065BE-9CFE-410D-AC6B-142018CB5F55}" type="datetime1">
              <a:rPr lang="en-US" smtClean="0"/>
              <a:t>04-Jun-17</a:t>
            </a:fld>
            <a:endParaRPr lang="en-US"/>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B7D8A9-D1D5-4934-8686-B655831D8D71}" type="datetime1">
              <a:rPr lang="en-US" smtClean="0"/>
              <a:t>04-Jun-17</a:t>
            </a:fld>
            <a:endParaRPr lang="en-US"/>
          </a:p>
        </p:txBody>
      </p:sp>
      <p:sp>
        <p:nvSpPr>
          <p:cNvPr id="3" name="Footer Placeholder 2"/>
          <p:cNvSpPr>
            <a:spLocks noGrp="1"/>
          </p:cNvSpPr>
          <p:nvPr>
            <p:ph type="ftr" sz="quarter" idx="11"/>
          </p:nvPr>
        </p:nvSpPr>
        <p:spPr/>
        <p:txBody>
          <a:bodyPr/>
          <a:lstStyle/>
          <a:p>
            <a:r>
              <a:rPr lang="en-US" smtClean="0"/>
              <a:t>HPA 301</a:t>
            </a:r>
            <a:endParaRPr lang="en-US"/>
          </a:p>
        </p:txBody>
      </p:sp>
      <p:sp>
        <p:nvSpPr>
          <p:cNvPr id="4" name="Slide Number Placeholder 3"/>
          <p:cNvSpPr>
            <a:spLocks noGrp="1"/>
          </p:cNvSpPr>
          <p:nvPr>
            <p:ph type="sldNum" sz="quarter" idx="12"/>
          </p:nvPr>
        </p:nvSpPr>
        <p:spPr/>
        <p:txBody>
          <a:bodyPr/>
          <a:lstStyle/>
          <a:p>
            <a:fld id="{42FCE787-C06D-43FF-83A0-C07876ADFF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59240B-A535-43A2-B342-EB900F39D569}" type="datetime1">
              <a:rPr lang="en-US" smtClean="0"/>
              <a:t>04-Jun-17</a:t>
            </a:fld>
            <a:endParaRPr lang="en-US"/>
          </a:p>
        </p:txBody>
      </p:sp>
      <p:sp>
        <p:nvSpPr>
          <p:cNvPr id="6" name="Footer Placeholder 5"/>
          <p:cNvSpPr>
            <a:spLocks noGrp="1"/>
          </p:cNvSpPr>
          <p:nvPr>
            <p:ph type="ftr" sz="quarter" idx="11"/>
          </p:nvPr>
        </p:nvSpPr>
        <p:spPr/>
        <p:txBody>
          <a:bodyPr/>
          <a:lstStyle/>
          <a:p>
            <a:r>
              <a:rPr lang="en-US" smtClean="0"/>
              <a:t>HPA 301</a:t>
            </a:r>
            <a:endParaRPr lang="en-US"/>
          </a:p>
        </p:txBody>
      </p:sp>
      <p:sp>
        <p:nvSpPr>
          <p:cNvPr id="7" name="Slide Number Placeholder 6"/>
          <p:cNvSpPr>
            <a:spLocks noGrp="1"/>
          </p:cNvSpPr>
          <p:nvPr>
            <p:ph type="sldNum" sz="quarter" idx="12"/>
          </p:nvPr>
        </p:nvSpPr>
        <p:spPr/>
        <p:txBody>
          <a:bodyPr/>
          <a:lstStyle/>
          <a:p>
            <a:fld id="{42FCE787-C06D-43FF-83A0-C07876ADFF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5C364D-79A0-452F-9F65-33B00058A6A3}" type="datetime1">
              <a:rPr lang="en-US" smtClean="0"/>
              <a:t>04-Jun-17</a:t>
            </a:fld>
            <a:endParaRPr lang="en-US"/>
          </a:p>
        </p:txBody>
      </p:sp>
      <p:sp>
        <p:nvSpPr>
          <p:cNvPr id="6" name="Footer Placeholder 5"/>
          <p:cNvSpPr>
            <a:spLocks noGrp="1"/>
          </p:cNvSpPr>
          <p:nvPr>
            <p:ph type="ftr" sz="quarter" idx="11"/>
          </p:nvPr>
        </p:nvSpPr>
        <p:spPr/>
        <p:txBody>
          <a:bodyPr/>
          <a:lstStyle/>
          <a:p>
            <a:r>
              <a:rPr lang="en-US" smtClean="0"/>
              <a:t>HPA 301</a:t>
            </a:r>
            <a:endParaRPr lang="en-US"/>
          </a:p>
        </p:txBody>
      </p:sp>
      <p:sp>
        <p:nvSpPr>
          <p:cNvPr id="7" name="Slide Number Placeholder 6"/>
          <p:cNvSpPr>
            <a:spLocks noGrp="1"/>
          </p:cNvSpPr>
          <p:nvPr>
            <p:ph type="sldNum" sz="quarter" idx="12"/>
          </p:nvPr>
        </p:nvSpPr>
        <p:spPr/>
        <p:txBody>
          <a:bodyPr/>
          <a:lstStyle/>
          <a:p>
            <a:fld id="{42FCE787-C06D-43FF-83A0-C07876ADFF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79875-9D6B-4E3D-BE96-C2FCB476911E}" type="datetime1">
              <a:rPr lang="en-US" smtClean="0"/>
              <a:t>04-Jun-17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HPA 301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CE787-C06D-43FF-83A0-C07876ADFF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Chemical </a:t>
            </a:r>
            <a:r>
              <a:rPr lang="en-GB" dirty="0" smtClean="0"/>
              <a:t>Pathology</a:t>
            </a:r>
            <a:endParaRPr lang="en-US" dirty="0"/>
          </a:p>
        </p:txBody>
      </p:sp>
      <p:sp>
        <p:nvSpPr>
          <p:cNvPr id="3" name="Subtitle 2"/>
          <p:cNvSpPr>
            <a:spLocks noGrp="1"/>
          </p:cNvSpPr>
          <p:nvPr>
            <p:ph type="subTitle" idx="1"/>
          </p:nvPr>
        </p:nvSpPr>
        <p:spPr/>
        <p:txBody>
          <a:bodyPr/>
          <a:lstStyle/>
          <a:p>
            <a:r>
              <a:rPr lang="en-US" dirty="0" smtClean="0"/>
              <a:t>DR</a:t>
            </a:r>
            <a:r>
              <a:rPr lang="en-US" dirty="0" smtClean="0"/>
              <a:t>. P. THAMAINI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Preparation</a:t>
            </a:r>
            <a:endParaRPr lang="en-US" dirty="0"/>
          </a:p>
        </p:txBody>
      </p:sp>
      <p:sp>
        <p:nvSpPr>
          <p:cNvPr id="3" name="Content Placeholder 2"/>
          <p:cNvSpPr>
            <a:spLocks noGrp="1"/>
          </p:cNvSpPr>
          <p:nvPr>
            <p:ph idx="1"/>
          </p:nvPr>
        </p:nvSpPr>
        <p:spPr/>
        <p:txBody>
          <a:bodyPr/>
          <a:lstStyle/>
          <a:p>
            <a:r>
              <a:rPr lang="en-US" dirty="0" smtClean="0"/>
              <a:t>Some tests require prior preparation before sampling e.g. fasting, positioning, relaxing</a:t>
            </a:r>
          </a:p>
          <a:p>
            <a:r>
              <a:rPr lang="en-US" dirty="0" smtClean="0"/>
              <a:t>Time of day</a:t>
            </a:r>
            <a:endParaRPr lang="en-US" dirty="0"/>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10</a:t>
            </a:fld>
            <a:endParaRPr lang="en-US"/>
          </a:p>
        </p:txBody>
      </p:sp>
    </p:spTree>
    <p:extLst>
      <p:ext uri="{BB962C8B-B14F-4D97-AF65-F5344CB8AC3E}">
        <p14:creationId xmlns:p14="http://schemas.microsoft.com/office/powerpoint/2010/main" val="337356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752600" y="304800"/>
            <a:ext cx="4976619" cy="5971943"/>
          </a:xfrm>
          <a:prstGeom prst="rect">
            <a:avLst/>
          </a:prstGeom>
        </p:spPr>
      </p:pic>
      <p:sp>
        <p:nvSpPr>
          <p:cNvPr id="4" name="Footer Placeholder 3"/>
          <p:cNvSpPr>
            <a:spLocks noGrp="1"/>
          </p:cNvSpPr>
          <p:nvPr>
            <p:ph type="ftr" sz="quarter" idx="11"/>
          </p:nvPr>
        </p:nvSpPr>
        <p:spPr/>
        <p:txBody>
          <a:bodyPr/>
          <a:lstStyle/>
          <a:p>
            <a:r>
              <a:rPr lang="en-US" dirty="0"/>
              <a:t>H</a:t>
            </a:r>
            <a:r>
              <a:rPr lang="en-US" dirty="0" smtClean="0"/>
              <a:t>PA 301</a:t>
            </a:r>
            <a:endParaRPr lang="en-US" dirty="0"/>
          </a:p>
        </p:txBody>
      </p:sp>
      <p:sp>
        <p:nvSpPr>
          <p:cNvPr id="6" name="Slide Number Placeholder 5"/>
          <p:cNvSpPr>
            <a:spLocks noGrp="1"/>
          </p:cNvSpPr>
          <p:nvPr>
            <p:ph type="sldNum" sz="quarter" idx="12"/>
          </p:nvPr>
        </p:nvSpPr>
        <p:spPr/>
        <p:txBody>
          <a:bodyPr/>
          <a:lstStyle/>
          <a:p>
            <a:fld id="{42FCE787-C06D-43FF-83A0-C07876ADFF24}" type="slidenum">
              <a:rPr lang="en-US" smtClean="0"/>
              <a:pPr/>
              <a:t>11</a:t>
            </a:fld>
            <a:endParaRPr lang="en-US"/>
          </a:p>
        </p:txBody>
      </p:sp>
    </p:spTree>
    <p:extLst>
      <p:ext uri="{BB962C8B-B14F-4D97-AF65-F5344CB8AC3E}">
        <p14:creationId xmlns:p14="http://schemas.microsoft.com/office/powerpoint/2010/main" val="261421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Blood specimens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6028" y="1371600"/>
            <a:ext cx="9100633" cy="4952999"/>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dirty="0" smtClean="0"/>
              <a:t>HPA </a:t>
            </a:r>
            <a:r>
              <a:rPr lang="en-US" dirty="0" smtClean="0"/>
              <a:t>301</a:t>
            </a:r>
            <a:endParaRPr lang="en-US" dirty="0"/>
          </a:p>
        </p:txBody>
      </p:sp>
      <p:sp>
        <p:nvSpPr>
          <p:cNvPr id="3" name="Slide Number Placeholder 2"/>
          <p:cNvSpPr>
            <a:spLocks noGrp="1"/>
          </p:cNvSpPr>
          <p:nvPr>
            <p:ph type="sldNum" sz="quarter" idx="12"/>
          </p:nvPr>
        </p:nvSpPr>
        <p:spPr/>
        <p:txBody>
          <a:bodyPr/>
          <a:lstStyle/>
          <a:p>
            <a:fld id="{42FCE787-C06D-43FF-83A0-C07876ADFF2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samples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ideal analytical method </a:t>
            </a:r>
            <a:r>
              <a:rPr lang="en-US" dirty="0" smtClean="0"/>
              <a:t>is</a:t>
            </a:r>
          </a:p>
          <a:p>
            <a:pPr lvl="1"/>
            <a:r>
              <a:rPr lang="en-US" dirty="0" smtClean="0"/>
              <a:t>Accurate: </a:t>
            </a:r>
            <a:r>
              <a:rPr lang="en-US" dirty="0"/>
              <a:t>It gives a correct </a:t>
            </a:r>
            <a:r>
              <a:rPr lang="en-US" dirty="0" smtClean="0"/>
              <a:t>result</a:t>
            </a:r>
          </a:p>
          <a:p>
            <a:pPr lvl="1"/>
            <a:r>
              <a:rPr lang="en-US" dirty="0" smtClean="0"/>
              <a:t>Precise - </a:t>
            </a:r>
            <a:r>
              <a:rPr lang="en-US" dirty="0"/>
              <a:t>that is the same if repeated </a:t>
            </a:r>
            <a:endParaRPr lang="en-US" dirty="0" smtClean="0"/>
          </a:p>
          <a:p>
            <a:pPr lvl="1"/>
            <a:r>
              <a:rPr lang="en-US" dirty="0" smtClean="0"/>
              <a:t>Sensitive - measures </a:t>
            </a:r>
            <a:r>
              <a:rPr lang="en-US" dirty="0"/>
              <a:t>low concentrations of the </a:t>
            </a:r>
            <a:r>
              <a:rPr lang="en-US" dirty="0" err="1"/>
              <a:t>analyte</a:t>
            </a:r>
            <a:r>
              <a:rPr lang="en-US" dirty="0"/>
              <a:t> </a:t>
            </a:r>
            <a:endParaRPr lang="en-US" dirty="0" smtClean="0"/>
          </a:p>
          <a:p>
            <a:pPr lvl="1"/>
            <a:r>
              <a:rPr lang="en-US" dirty="0" smtClean="0"/>
              <a:t>Specific - not </a:t>
            </a:r>
            <a:r>
              <a:rPr lang="en-US" dirty="0"/>
              <a:t>subject to interference by other substances </a:t>
            </a:r>
            <a:endParaRPr lang="en-US" dirty="0" smtClean="0"/>
          </a:p>
          <a:p>
            <a:r>
              <a:rPr lang="en-US" dirty="0" smtClean="0"/>
              <a:t>Other ideals:</a:t>
            </a:r>
          </a:p>
          <a:p>
            <a:pPr lvl="1"/>
            <a:r>
              <a:rPr lang="en-US" dirty="0" smtClean="0"/>
              <a:t>cheap</a:t>
            </a:r>
            <a:r>
              <a:rPr lang="en-US" dirty="0"/>
              <a:t>, simple and quick to </a:t>
            </a:r>
            <a:r>
              <a:rPr lang="en-US" dirty="0" smtClean="0"/>
              <a:t>perform</a:t>
            </a:r>
          </a:p>
          <a:p>
            <a:r>
              <a:rPr lang="en-US" dirty="0" smtClean="0"/>
              <a:t>Most analytical </a:t>
            </a:r>
            <a:r>
              <a:rPr lang="en-US" dirty="0"/>
              <a:t>methods </a:t>
            </a:r>
            <a:r>
              <a:rPr lang="en-US" dirty="0" smtClean="0"/>
              <a:t>today are </a:t>
            </a:r>
            <a:r>
              <a:rPr lang="en-US" dirty="0"/>
              <a:t>subject to rigorous quality control and quality assurance procedures</a:t>
            </a:r>
            <a:r>
              <a:rPr lang="en-US" dirty="0" smtClean="0"/>
              <a:t>.</a:t>
            </a:r>
          </a:p>
          <a:p>
            <a:r>
              <a:rPr lang="en-US" dirty="0" smtClean="0"/>
              <a:t>Nevertheless a degree </a:t>
            </a:r>
            <a:r>
              <a:rPr lang="en-US" dirty="0"/>
              <a:t>of imprecision or </a:t>
            </a:r>
            <a:r>
              <a:rPr lang="en-US" b="1" dirty="0"/>
              <a:t>analytical variation</a:t>
            </a:r>
            <a:r>
              <a:rPr lang="en-US" dirty="0"/>
              <a:t> in a result.</a:t>
            </a:r>
            <a:endParaRPr lang="en-US" dirty="0"/>
          </a:p>
          <a:p>
            <a:endParaRPr lang="en-US" dirty="0"/>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13</a:t>
            </a:fld>
            <a:endParaRPr lang="en-US"/>
          </a:p>
        </p:txBody>
      </p:sp>
    </p:spTree>
    <p:extLst>
      <p:ext uri="{BB962C8B-B14F-4D97-AF65-F5344CB8AC3E}">
        <p14:creationId xmlns:p14="http://schemas.microsoft.com/office/powerpoint/2010/main" val="280380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89192" y="1066800"/>
            <a:ext cx="8565615" cy="3782048"/>
          </a:xfrm>
          <a:prstGeom prst="rect">
            <a:avLst/>
          </a:prstGeom>
        </p:spPr>
      </p:pic>
      <p:sp>
        <p:nvSpPr>
          <p:cNvPr id="4" name="Footer Placeholder 3"/>
          <p:cNvSpPr>
            <a:spLocks noGrp="1"/>
          </p:cNvSpPr>
          <p:nvPr>
            <p:ph type="ftr" sz="quarter" idx="11"/>
          </p:nvPr>
        </p:nvSpPr>
        <p:spPr/>
        <p:txBody>
          <a:bodyPr/>
          <a:lstStyle/>
          <a:p>
            <a:r>
              <a:rPr lang="en-US" smtClean="0"/>
              <a:t>HPA 301</a:t>
            </a:r>
            <a:endParaRPr lang="en-US"/>
          </a:p>
        </p:txBody>
      </p:sp>
      <p:sp>
        <p:nvSpPr>
          <p:cNvPr id="6" name="Slide Number Placeholder 5"/>
          <p:cNvSpPr>
            <a:spLocks noGrp="1"/>
          </p:cNvSpPr>
          <p:nvPr>
            <p:ph type="sldNum" sz="quarter" idx="12"/>
          </p:nvPr>
        </p:nvSpPr>
        <p:spPr/>
        <p:txBody>
          <a:bodyPr/>
          <a:lstStyle/>
          <a:p>
            <a:fld id="{42FCE787-C06D-43FF-83A0-C07876ADFF24}" type="slidenum">
              <a:rPr lang="en-US" smtClean="0"/>
              <a:pPr/>
              <a:t>14</a:t>
            </a:fld>
            <a:endParaRPr lang="en-US"/>
          </a:p>
        </p:txBody>
      </p:sp>
    </p:spTree>
    <p:extLst>
      <p:ext uri="{BB962C8B-B14F-4D97-AF65-F5344CB8AC3E}">
        <p14:creationId xmlns:p14="http://schemas.microsoft.com/office/powerpoint/2010/main" val="1044402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Sources of </a:t>
            </a:r>
            <a:r>
              <a:rPr lang="en-US" b="1" dirty="0" smtClean="0"/>
              <a:t>error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Errors </a:t>
            </a:r>
            <a:r>
              <a:rPr lang="en-US" dirty="0"/>
              <a:t>can occur at various stages in the process:</a:t>
            </a:r>
          </a:p>
          <a:p>
            <a:pPr lvl="1"/>
            <a:r>
              <a:rPr lang="en-US" dirty="0" smtClean="0"/>
              <a:t>Pre-analytical</a:t>
            </a:r>
            <a:endParaRPr lang="en-US" dirty="0"/>
          </a:p>
          <a:p>
            <a:pPr lvl="1"/>
            <a:r>
              <a:rPr lang="en-US" dirty="0" smtClean="0"/>
              <a:t>Analytical</a:t>
            </a:r>
            <a:endParaRPr lang="en-US" dirty="0"/>
          </a:p>
          <a:p>
            <a:pPr lvl="1"/>
            <a:r>
              <a:rPr lang="en-US" dirty="0" smtClean="0"/>
              <a:t>Post-analytical</a:t>
            </a:r>
          </a:p>
          <a:p>
            <a:r>
              <a:rPr lang="en-US" dirty="0" smtClean="0"/>
              <a:t>Analytical </a:t>
            </a:r>
            <a:r>
              <a:rPr lang="en-US" dirty="0"/>
              <a:t>errors can be </a:t>
            </a:r>
            <a:r>
              <a:rPr lang="en-US" i="1" dirty="0"/>
              <a:t>systematic</a:t>
            </a:r>
            <a:r>
              <a:rPr lang="en-US" dirty="0"/>
              <a:t> (also known as </a:t>
            </a:r>
            <a:r>
              <a:rPr lang="en-US" dirty="0" smtClean="0"/>
              <a:t>bias) or </a:t>
            </a:r>
            <a:r>
              <a:rPr lang="en-US" i="1" dirty="0" smtClean="0"/>
              <a:t>random</a:t>
            </a:r>
            <a:r>
              <a:rPr lang="en-US" dirty="0"/>
              <a:t>. </a:t>
            </a:r>
            <a:endParaRPr lang="en-US" dirty="0" smtClean="0"/>
          </a:p>
          <a:p>
            <a:r>
              <a:rPr lang="en-US" dirty="0" smtClean="0"/>
              <a:t>Many </a:t>
            </a:r>
            <a:r>
              <a:rPr lang="en-US" dirty="0"/>
              <a:t>of the few errors that do occur even in good laboratories are detected by quality control procedures, </a:t>
            </a:r>
            <a:endParaRPr lang="en-US" dirty="0" smtClean="0"/>
          </a:p>
          <a:p>
            <a:r>
              <a:rPr lang="en-US" dirty="0" smtClean="0"/>
              <a:t>The risk </a:t>
            </a:r>
            <a:r>
              <a:rPr lang="en-US" dirty="0"/>
              <a:t>of errors occurring can never be entirely eliminated.</a:t>
            </a:r>
          </a:p>
          <a:p>
            <a:endParaRPr lang="en-US" dirty="0"/>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15</a:t>
            </a:fld>
            <a:endParaRPr lang="en-US"/>
          </a:p>
        </p:txBody>
      </p:sp>
    </p:spTree>
    <p:extLst>
      <p:ext uri="{BB962C8B-B14F-4D97-AF65-F5344CB8AC3E}">
        <p14:creationId xmlns:p14="http://schemas.microsoft.com/office/powerpoint/2010/main" val="2910093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0"/>
            <a:ext cx="5830888" cy="795338"/>
          </a:xfrm>
        </p:spPr>
        <p:txBody>
          <a:bodyPr>
            <a:noAutofit/>
          </a:bodyPr>
          <a:lstStyle/>
          <a:p>
            <a:r>
              <a:rPr lang="en-US" sz="3600" dirty="0" smtClean="0"/>
              <a:t>Accuracy and precision </a:t>
            </a:r>
            <a:endParaRPr lang="en-US" sz="3600" dirty="0"/>
          </a:p>
        </p:txBody>
      </p:sp>
      <p:pic>
        <p:nvPicPr>
          <p:cNvPr id="7170" name="Picture 2"/>
          <p:cNvPicPr>
            <a:picLocks noGrp="1" noChangeAspect="1" noChangeArrowheads="1"/>
          </p:cNvPicPr>
          <p:nvPr>
            <p:ph type="pic" idx="1"/>
          </p:nvPr>
        </p:nvPicPr>
        <p:blipFill>
          <a:blip r:embed="rId2"/>
          <a:srcRect/>
          <a:stretch>
            <a:fillRect/>
          </a:stretch>
        </p:blipFill>
        <p:spPr bwMode="auto">
          <a:xfrm>
            <a:off x="254626" y="612775"/>
            <a:ext cx="8561701" cy="4114800"/>
          </a:xfrm>
          <a:prstGeom prst="rect">
            <a:avLst/>
          </a:prstGeom>
          <a:noFill/>
          <a:ln w="9525">
            <a:noFill/>
            <a:miter lim="800000"/>
            <a:headEnd/>
            <a:tailEnd/>
          </a:ln>
          <a:effectLst/>
        </p:spPr>
      </p:pic>
      <p:sp>
        <p:nvSpPr>
          <p:cNvPr id="5" name="Text Placeholder 4"/>
          <p:cNvSpPr>
            <a:spLocks noGrp="1"/>
          </p:cNvSpPr>
          <p:nvPr>
            <p:ph type="body" sz="half" idx="2"/>
          </p:nvPr>
        </p:nvSpPr>
        <p:spPr>
          <a:xfrm>
            <a:off x="457200" y="5367338"/>
            <a:ext cx="7543800" cy="1185862"/>
          </a:xfrm>
        </p:spPr>
        <p:txBody>
          <a:bodyPr>
            <a:noAutofit/>
          </a:bodyPr>
          <a:lstStyle/>
          <a:p>
            <a:pPr>
              <a:buFont typeface="Arial" pitchFamily="34" charset="0"/>
              <a:buChar char="•"/>
            </a:pPr>
            <a:r>
              <a:rPr lang="en-US" sz="2400" dirty="0" smtClean="0"/>
              <a:t>Precision is reproducibility of an analytical method</a:t>
            </a:r>
          </a:p>
          <a:p>
            <a:pPr>
              <a:buFont typeface="Arial" pitchFamily="34" charset="0"/>
              <a:buChar char="•"/>
            </a:pPr>
            <a:r>
              <a:rPr lang="en-US" sz="2400" dirty="0" smtClean="0"/>
              <a:t>Accuracy refers to how close to the measured value is to the actual value.</a:t>
            </a:r>
            <a:endParaRPr lang="en-US" sz="2400" dirty="0"/>
          </a:p>
        </p:txBody>
      </p:sp>
      <p:sp>
        <p:nvSpPr>
          <p:cNvPr id="6" name="Footer Placeholder 5"/>
          <p:cNvSpPr>
            <a:spLocks noGrp="1"/>
          </p:cNvSpPr>
          <p:nvPr>
            <p:ph type="ftr" sz="quarter" idx="11"/>
          </p:nvPr>
        </p:nvSpPr>
        <p:spPr/>
        <p:txBody>
          <a:bodyPr/>
          <a:lstStyle/>
          <a:p>
            <a:r>
              <a:rPr lang="en-US" smtClean="0"/>
              <a:t>HPA 301</a:t>
            </a:r>
            <a:endParaRPr lang="en-US"/>
          </a:p>
        </p:txBody>
      </p:sp>
      <p:sp>
        <p:nvSpPr>
          <p:cNvPr id="3" name="Slide Number Placeholder 2"/>
          <p:cNvSpPr>
            <a:spLocks noGrp="1"/>
          </p:cNvSpPr>
          <p:nvPr>
            <p:ph type="sldNum" sz="quarter" idx="12"/>
          </p:nvPr>
        </p:nvSpPr>
        <p:spPr/>
        <p:txBody>
          <a:bodyPr/>
          <a:lstStyle/>
          <a:p>
            <a:fld id="{42FCE787-C06D-43FF-83A0-C07876ADFF24}" type="slidenum">
              <a:rPr lang="en-US" smtClean="0"/>
              <a:pPr/>
              <a:t>16</a:t>
            </a:fld>
            <a:endParaRPr lang="en-US"/>
          </a:p>
        </p:txBody>
      </p:sp>
    </p:spTree>
    <p:extLst>
      <p:ext uri="{BB962C8B-B14F-4D97-AF65-F5344CB8AC3E}">
        <p14:creationId xmlns:p14="http://schemas.microsoft.com/office/powerpoint/2010/main" val="1202443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Interpretation of </a:t>
            </a:r>
            <a:r>
              <a:rPr lang="en-US" b="1" dirty="0" smtClean="0"/>
              <a:t>results</a:t>
            </a:r>
            <a:endParaRPr lang="en-US" dirty="0"/>
          </a:p>
        </p:txBody>
      </p:sp>
      <p:sp>
        <p:nvSpPr>
          <p:cNvPr id="3" name="Content Placeholder 2"/>
          <p:cNvSpPr>
            <a:spLocks noGrp="1"/>
          </p:cNvSpPr>
          <p:nvPr>
            <p:ph idx="1"/>
          </p:nvPr>
        </p:nvSpPr>
        <p:spPr/>
        <p:txBody>
          <a:bodyPr/>
          <a:lstStyle/>
          <a:p>
            <a:r>
              <a:rPr lang="en-US" dirty="0" smtClean="0"/>
              <a:t>Is </a:t>
            </a:r>
            <a:r>
              <a:rPr lang="en-US" dirty="0"/>
              <a:t>it normal?</a:t>
            </a:r>
          </a:p>
          <a:p>
            <a:r>
              <a:rPr lang="en-US" dirty="0" smtClean="0"/>
              <a:t>Is </a:t>
            </a:r>
            <a:r>
              <a:rPr lang="en-US" dirty="0"/>
              <a:t>it significantly different from any previous results?</a:t>
            </a:r>
          </a:p>
          <a:p>
            <a:r>
              <a:rPr lang="en-US" dirty="0" smtClean="0"/>
              <a:t>Is </a:t>
            </a:r>
            <a:r>
              <a:rPr lang="en-US" dirty="0"/>
              <a:t>it consistent with the clinical findings?</a:t>
            </a:r>
          </a:p>
          <a:p>
            <a:endParaRPr lang="en-US" dirty="0"/>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17</a:t>
            </a:fld>
            <a:endParaRPr lang="en-US"/>
          </a:p>
        </p:txBody>
      </p:sp>
    </p:spTree>
    <p:extLst>
      <p:ext uri="{BB962C8B-B14F-4D97-AF65-F5344CB8AC3E}">
        <p14:creationId xmlns:p14="http://schemas.microsoft.com/office/powerpoint/2010/main" val="621175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normal?</a:t>
            </a:r>
            <a:endParaRPr lang="en-US" dirty="0"/>
          </a:p>
        </p:txBody>
      </p:sp>
      <p:sp>
        <p:nvSpPr>
          <p:cNvPr id="3" name="Content Placeholder 2"/>
          <p:cNvSpPr>
            <a:spLocks noGrp="1"/>
          </p:cNvSpPr>
          <p:nvPr>
            <p:ph idx="1"/>
          </p:nvPr>
        </p:nvSpPr>
        <p:spPr>
          <a:xfrm>
            <a:off x="457200" y="1447800"/>
            <a:ext cx="8229600" cy="5029200"/>
          </a:xfrm>
        </p:spPr>
        <p:txBody>
          <a:bodyPr>
            <a:noAutofit/>
          </a:bodyPr>
          <a:lstStyle/>
          <a:p>
            <a:r>
              <a:rPr lang="en-US" sz="2800" dirty="0" smtClean="0"/>
              <a:t>Biochemical results are usually compared to a set of values considered to represent he values in a healthy population.</a:t>
            </a:r>
          </a:p>
          <a:p>
            <a:r>
              <a:rPr lang="en-US" sz="2800" dirty="0" smtClean="0"/>
              <a:t>Most of these values are chosen arbitrarily to include 95% of the population so by definition 5% of normal healthy population will fall outside the reference range.</a:t>
            </a:r>
          </a:p>
          <a:p>
            <a:r>
              <a:rPr lang="en-US" sz="2800" b="1" dirty="0"/>
              <a:t>An abnormal result does not always indicate the presence of a pathological process, nor a normal result its absence.</a:t>
            </a:r>
            <a:r>
              <a:rPr lang="en-US" sz="2800" dirty="0"/>
              <a:t> </a:t>
            </a:r>
            <a:endParaRPr lang="en-US" sz="2800" dirty="0" smtClean="0"/>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18</a:t>
            </a:fld>
            <a:endParaRPr lang="en-US"/>
          </a:p>
        </p:txBody>
      </p:sp>
    </p:spTree>
    <p:extLst>
      <p:ext uri="{BB962C8B-B14F-4D97-AF65-F5344CB8AC3E}">
        <p14:creationId xmlns:p14="http://schemas.microsoft.com/office/powerpoint/2010/main" val="3312213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sz="half" idx="2"/>
          </p:nvPr>
        </p:nvPicPr>
        <p:blipFill>
          <a:blip r:embed="rId2"/>
          <a:srcRect/>
          <a:stretch>
            <a:fillRect/>
          </a:stretch>
        </p:blipFill>
        <p:spPr bwMode="auto">
          <a:xfrm>
            <a:off x="156984" y="762000"/>
            <a:ext cx="4316532" cy="4267200"/>
          </a:xfrm>
          <a:prstGeom prst="rect">
            <a:avLst/>
          </a:prstGeom>
          <a:noFill/>
          <a:ln w="9525">
            <a:noFill/>
            <a:miter lim="800000"/>
            <a:headEnd/>
            <a:tailEnd/>
          </a:ln>
          <a:effectLst/>
        </p:spPr>
      </p:pic>
      <p:pic>
        <p:nvPicPr>
          <p:cNvPr id="8195" name="Picture 3"/>
          <p:cNvPicPr>
            <a:picLocks noGrp="1" noChangeAspect="1" noChangeArrowheads="1"/>
          </p:cNvPicPr>
          <p:nvPr>
            <p:ph sz="quarter" idx="4"/>
          </p:nvPr>
        </p:nvPicPr>
        <p:blipFill>
          <a:blip r:embed="rId3"/>
          <a:srcRect/>
          <a:stretch>
            <a:fillRect/>
          </a:stretch>
        </p:blipFill>
        <p:spPr bwMode="auto">
          <a:xfrm>
            <a:off x="4343400" y="838200"/>
            <a:ext cx="4403651" cy="4267200"/>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HPA 301</a:t>
            </a:r>
            <a:endParaRPr lang="en-US"/>
          </a:p>
        </p:txBody>
      </p:sp>
      <p:sp>
        <p:nvSpPr>
          <p:cNvPr id="2" name="Slide Number Placeholder 1"/>
          <p:cNvSpPr>
            <a:spLocks noGrp="1"/>
          </p:cNvSpPr>
          <p:nvPr>
            <p:ph type="sldNum" sz="quarter" idx="12"/>
          </p:nvPr>
        </p:nvSpPr>
        <p:spPr/>
        <p:txBody>
          <a:bodyPr/>
          <a:lstStyle/>
          <a:p>
            <a:fld id="{42FCE787-C06D-43FF-83A0-C07876ADFF24}" type="slidenum">
              <a:rPr lang="en-US" smtClean="0"/>
              <a:pPr/>
              <a:t>19</a:t>
            </a:fld>
            <a:endParaRPr lang="en-US"/>
          </a:p>
        </p:txBody>
      </p:sp>
    </p:spTree>
    <p:extLst>
      <p:ext uri="{BB962C8B-B14F-4D97-AF65-F5344CB8AC3E}">
        <p14:creationId xmlns:p14="http://schemas.microsoft.com/office/powerpoint/2010/main" val="360232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sz="2400" dirty="0" smtClean="0"/>
              <a:t>Define clinical chemistry.</a:t>
            </a:r>
          </a:p>
          <a:p>
            <a:r>
              <a:rPr lang="en-US" sz="2400" dirty="0" smtClean="0"/>
              <a:t>Describe the role of clinical chemistry in medicine practice.</a:t>
            </a:r>
          </a:p>
          <a:p>
            <a:r>
              <a:rPr lang="en-US" sz="2400" dirty="0" smtClean="0"/>
              <a:t>Principles of requesting tests</a:t>
            </a:r>
          </a:p>
          <a:p>
            <a:r>
              <a:rPr lang="en-US" sz="2400" dirty="0" smtClean="0"/>
              <a:t>Interpretation of laboratory results</a:t>
            </a:r>
          </a:p>
          <a:p>
            <a:r>
              <a:rPr lang="en-US" sz="2400" dirty="0" smtClean="0"/>
              <a:t>Effects of analytical errors and physiological factors and disease on results</a:t>
            </a:r>
          </a:p>
          <a:p>
            <a:r>
              <a:rPr lang="en-US" sz="2400" dirty="0" smtClean="0"/>
              <a:t>Role of biochemistry in screening and differential diagnosis</a:t>
            </a:r>
          </a:p>
        </p:txBody>
      </p:sp>
      <p:sp>
        <p:nvSpPr>
          <p:cNvPr id="4" name="Footer Placeholder 3"/>
          <p:cNvSpPr>
            <a:spLocks noGrp="1"/>
          </p:cNvSpPr>
          <p:nvPr>
            <p:ph type="ftr" sz="quarter" idx="11"/>
          </p:nvPr>
        </p:nvSpPr>
        <p:spPr/>
        <p:txBody>
          <a:bodyPr/>
          <a:lstStyle/>
          <a:p>
            <a:r>
              <a:rPr lang="en-US" dirty="0" smtClean="0"/>
              <a:t>HPA </a:t>
            </a:r>
            <a:r>
              <a:rPr lang="en-US" dirty="0" smtClean="0"/>
              <a:t>301</a:t>
            </a:r>
            <a:endParaRPr lang="en-US" dirty="0"/>
          </a:p>
        </p:txBody>
      </p:sp>
      <p:sp>
        <p:nvSpPr>
          <p:cNvPr id="5" name="Slide Number Placeholder 4"/>
          <p:cNvSpPr>
            <a:spLocks noGrp="1"/>
          </p:cNvSpPr>
          <p:nvPr>
            <p:ph type="sldNum" sz="quarter" idx="12"/>
          </p:nvPr>
        </p:nvSpPr>
        <p:spPr/>
        <p:txBody>
          <a:bodyPr/>
          <a:lstStyle/>
          <a:p>
            <a:fld id="{42FCE787-C06D-43FF-83A0-C07876ADFF24}"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t>Is it different</a:t>
            </a:r>
            <a:r>
              <a:rPr lang="en-US" b="1" dirty="0" smtClean="0"/>
              <a:t>?</a:t>
            </a:r>
            <a:endParaRPr lang="en-US" dirty="0"/>
          </a:p>
        </p:txBody>
      </p:sp>
      <p:sp>
        <p:nvSpPr>
          <p:cNvPr id="9" name="Content Placeholder 8"/>
          <p:cNvSpPr>
            <a:spLocks noGrp="1"/>
          </p:cNvSpPr>
          <p:nvPr>
            <p:ph idx="1"/>
          </p:nvPr>
        </p:nvSpPr>
        <p:spPr/>
        <p:txBody>
          <a:bodyPr>
            <a:normAutofit lnSpcReduction="10000"/>
          </a:bodyPr>
          <a:lstStyle/>
          <a:p>
            <a:r>
              <a:rPr lang="en-US" dirty="0" smtClean="0"/>
              <a:t>If </a:t>
            </a:r>
            <a:r>
              <a:rPr lang="en-US" dirty="0"/>
              <a:t>the result of a previous test is available, the clinician will be able to compare the results and decide whether any difference between them is significant. </a:t>
            </a:r>
            <a:endParaRPr lang="en-US" dirty="0" smtClean="0"/>
          </a:p>
          <a:p>
            <a:r>
              <a:rPr lang="en-US" dirty="0" smtClean="0"/>
              <a:t>This </a:t>
            </a:r>
            <a:r>
              <a:rPr lang="en-US" dirty="0"/>
              <a:t>will depend on the </a:t>
            </a:r>
            <a:r>
              <a:rPr lang="en-US" dirty="0" smtClean="0"/>
              <a:t>analytical precision </a:t>
            </a:r>
            <a:r>
              <a:rPr lang="en-US" dirty="0"/>
              <a:t>of the assay </a:t>
            </a:r>
            <a:r>
              <a:rPr lang="en-US" dirty="0" smtClean="0"/>
              <a:t>and </a:t>
            </a:r>
            <a:r>
              <a:rPr lang="en-US" dirty="0"/>
              <a:t>the </a:t>
            </a:r>
            <a:r>
              <a:rPr lang="en-US" b="1" dirty="0" smtClean="0"/>
              <a:t>biological variation</a:t>
            </a:r>
          </a:p>
          <a:p>
            <a:r>
              <a:rPr lang="en-US" i="1" dirty="0" smtClean="0"/>
              <a:t>Biological </a:t>
            </a:r>
            <a:r>
              <a:rPr lang="en-US" i="1" dirty="0"/>
              <a:t>variation:</a:t>
            </a:r>
            <a:r>
              <a:rPr lang="en-US" dirty="0"/>
              <a:t> </a:t>
            </a:r>
            <a:r>
              <a:rPr lang="en-US" dirty="0" smtClean="0"/>
              <a:t>deviations </a:t>
            </a:r>
            <a:r>
              <a:rPr lang="en-US" dirty="0"/>
              <a:t>for repeated measurements made </a:t>
            </a:r>
            <a:r>
              <a:rPr lang="en-US" dirty="0" smtClean="0"/>
              <a:t>in </a:t>
            </a:r>
            <a:r>
              <a:rPr lang="en-US" dirty="0"/>
              <a:t>a group of healthy subjects over a </a:t>
            </a:r>
            <a:r>
              <a:rPr lang="en-US" dirty="0" smtClean="0"/>
              <a:t>period. </a:t>
            </a:r>
            <a:endParaRPr lang="en-US" dirty="0"/>
          </a:p>
        </p:txBody>
      </p:sp>
      <p:sp>
        <p:nvSpPr>
          <p:cNvPr id="7" name="Footer Placeholder 6"/>
          <p:cNvSpPr>
            <a:spLocks noGrp="1"/>
          </p:cNvSpPr>
          <p:nvPr>
            <p:ph type="ftr" sz="quarter" idx="11"/>
          </p:nvPr>
        </p:nvSpPr>
        <p:spPr/>
        <p:txBody>
          <a:bodyPr/>
          <a:lstStyle/>
          <a:p>
            <a:r>
              <a:rPr lang="en-US" smtClean="0"/>
              <a:t>HPA 301</a:t>
            </a:r>
            <a:endParaRPr lang="en-US"/>
          </a:p>
        </p:txBody>
      </p:sp>
      <p:sp>
        <p:nvSpPr>
          <p:cNvPr id="10" name="Slide Number Placeholder 9"/>
          <p:cNvSpPr>
            <a:spLocks noGrp="1"/>
          </p:cNvSpPr>
          <p:nvPr>
            <p:ph type="sldNum" sz="quarter" idx="12"/>
          </p:nvPr>
        </p:nvSpPr>
        <p:spPr/>
        <p:txBody>
          <a:bodyPr/>
          <a:lstStyle/>
          <a:p>
            <a:fld id="{42FCE787-C06D-43FF-83A0-C07876ADFF24}" type="slidenum">
              <a:rPr lang="en-US" smtClean="0"/>
              <a:pPr/>
              <a:t>20</a:t>
            </a:fld>
            <a:endParaRPr lang="en-US"/>
          </a:p>
        </p:txBody>
      </p:sp>
    </p:spTree>
    <p:extLst>
      <p:ext uri="{BB962C8B-B14F-4D97-AF65-F5344CB8AC3E}">
        <p14:creationId xmlns:p14="http://schemas.microsoft.com/office/powerpoint/2010/main" val="1397936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133600" y="381000"/>
            <a:ext cx="4519419" cy="5840480"/>
          </a:xfrm>
          <a:prstGeom prst="rect">
            <a:avLst/>
          </a:prstGeom>
        </p:spPr>
      </p:pic>
      <p:sp>
        <p:nvSpPr>
          <p:cNvPr id="4" name="Footer Placeholder 3"/>
          <p:cNvSpPr>
            <a:spLocks noGrp="1"/>
          </p:cNvSpPr>
          <p:nvPr>
            <p:ph type="ftr" sz="quarter" idx="11"/>
          </p:nvPr>
        </p:nvSpPr>
        <p:spPr/>
        <p:txBody>
          <a:bodyPr/>
          <a:lstStyle/>
          <a:p>
            <a:r>
              <a:rPr lang="en-US" smtClean="0"/>
              <a:t>HPA 301</a:t>
            </a:r>
            <a:endParaRPr lang="en-US"/>
          </a:p>
        </p:txBody>
      </p:sp>
      <p:sp>
        <p:nvSpPr>
          <p:cNvPr id="6" name="Slide Number Placeholder 5"/>
          <p:cNvSpPr>
            <a:spLocks noGrp="1"/>
          </p:cNvSpPr>
          <p:nvPr>
            <p:ph type="sldNum" sz="quarter" idx="12"/>
          </p:nvPr>
        </p:nvSpPr>
        <p:spPr/>
        <p:txBody>
          <a:bodyPr/>
          <a:lstStyle/>
          <a:p>
            <a:fld id="{42FCE787-C06D-43FF-83A0-C07876ADFF24}" type="slidenum">
              <a:rPr lang="en-US" smtClean="0"/>
              <a:pPr/>
              <a:t>21</a:t>
            </a:fld>
            <a:endParaRPr lang="en-US"/>
          </a:p>
        </p:txBody>
      </p:sp>
    </p:spTree>
    <p:extLst>
      <p:ext uri="{BB962C8B-B14F-4D97-AF65-F5344CB8AC3E}">
        <p14:creationId xmlns:p14="http://schemas.microsoft.com/office/powerpoint/2010/main" val="2197183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sources of variation</a:t>
            </a:r>
            <a:endParaRPr lang="en-US" dirty="0"/>
          </a:p>
        </p:txBody>
      </p:sp>
      <p:sp>
        <p:nvSpPr>
          <p:cNvPr id="3" name="Content Placeholder 2"/>
          <p:cNvSpPr>
            <a:spLocks noGrp="1"/>
          </p:cNvSpPr>
          <p:nvPr>
            <p:ph idx="1"/>
          </p:nvPr>
        </p:nvSpPr>
        <p:spPr/>
        <p:txBody>
          <a:bodyPr>
            <a:normAutofit/>
          </a:bodyPr>
          <a:lstStyle/>
          <a:p>
            <a:r>
              <a:rPr lang="en-US" sz="2400" dirty="0" smtClean="0"/>
              <a:t>Within individual variation</a:t>
            </a:r>
          </a:p>
          <a:p>
            <a:pPr lvl="1"/>
            <a:r>
              <a:rPr lang="en-US" sz="2400" dirty="0" smtClean="0"/>
              <a:t>Diet</a:t>
            </a:r>
          </a:p>
          <a:p>
            <a:pPr lvl="1"/>
            <a:r>
              <a:rPr lang="en-US" sz="2400" dirty="0" smtClean="0"/>
              <a:t>Exercise</a:t>
            </a:r>
            <a:endParaRPr lang="en-US" sz="2400" dirty="0" smtClean="0"/>
          </a:p>
          <a:p>
            <a:pPr lvl="1"/>
            <a:r>
              <a:rPr lang="en-US" sz="2400" dirty="0" smtClean="0"/>
              <a:t>Posture</a:t>
            </a:r>
          </a:p>
          <a:p>
            <a:pPr lvl="1"/>
            <a:r>
              <a:rPr lang="en-US" sz="2400" dirty="0" smtClean="0"/>
              <a:t>Drugs</a:t>
            </a:r>
          </a:p>
          <a:p>
            <a:pPr lvl="1"/>
            <a:r>
              <a:rPr lang="en-US" sz="2400" dirty="0" smtClean="0"/>
              <a:t>Previous medical history</a:t>
            </a:r>
          </a:p>
          <a:p>
            <a:pPr lvl="1"/>
            <a:r>
              <a:rPr lang="en-US" sz="2400" dirty="0" smtClean="0"/>
              <a:t>Time of day</a:t>
            </a:r>
          </a:p>
          <a:p>
            <a:pPr lvl="1"/>
            <a:r>
              <a:rPr lang="en-US" sz="2400" dirty="0" smtClean="0"/>
              <a:t>Stress/ anxiety</a:t>
            </a:r>
          </a:p>
          <a:p>
            <a:pPr lvl="1"/>
            <a:r>
              <a:rPr lang="en-US" sz="2400" dirty="0" smtClean="0"/>
              <a:t>Menstrual cycle</a:t>
            </a:r>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22</a:t>
            </a:fld>
            <a:endParaRPr lang="en-US"/>
          </a:p>
        </p:txBody>
      </p:sp>
    </p:spTree>
    <p:extLst>
      <p:ext uri="{BB962C8B-B14F-4D97-AF65-F5344CB8AC3E}">
        <p14:creationId xmlns:p14="http://schemas.microsoft.com/office/powerpoint/2010/main" val="2371286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sources of variation</a:t>
            </a:r>
            <a:endParaRPr lang="en-US" dirty="0"/>
          </a:p>
        </p:txBody>
      </p:sp>
      <p:sp>
        <p:nvSpPr>
          <p:cNvPr id="3" name="Content Placeholder 2"/>
          <p:cNvSpPr>
            <a:spLocks noGrp="1"/>
          </p:cNvSpPr>
          <p:nvPr>
            <p:ph idx="1"/>
          </p:nvPr>
        </p:nvSpPr>
        <p:spPr/>
        <p:txBody>
          <a:bodyPr>
            <a:normAutofit/>
          </a:bodyPr>
          <a:lstStyle/>
          <a:p>
            <a:r>
              <a:rPr lang="en-US" sz="2400" dirty="0" smtClean="0"/>
              <a:t>Between individual variation</a:t>
            </a:r>
          </a:p>
          <a:p>
            <a:pPr lvl="1"/>
            <a:r>
              <a:rPr lang="en-US" sz="2400" dirty="0" smtClean="0"/>
              <a:t>Sex</a:t>
            </a:r>
          </a:p>
          <a:p>
            <a:pPr lvl="1"/>
            <a:r>
              <a:rPr lang="en-US" sz="2400" dirty="0" smtClean="0"/>
              <a:t>Age</a:t>
            </a:r>
          </a:p>
          <a:p>
            <a:pPr lvl="1"/>
            <a:r>
              <a:rPr lang="en-US" sz="2400" dirty="0" smtClean="0"/>
              <a:t>Race </a:t>
            </a:r>
          </a:p>
          <a:p>
            <a:endParaRPr lang="en-US" dirty="0"/>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23</a:t>
            </a:fld>
            <a:endParaRPr lang="en-US"/>
          </a:p>
        </p:txBody>
      </p:sp>
    </p:spTree>
    <p:extLst>
      <p:ext uri="{BB962C8B-B14F-4D97-AF65-F5344CB8AC3E}">
        <p14:creationId xmlns:p14="http://schemas.microsoft.com/office/powerpoint/2010/main" val="1566138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Is it consistent with clinical findings</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If </a:t>
            </a:r>
            <a:r>
              <a:rPr lang="en-US" dirty="0"/>
              <a:t>the result is consistent with clinical findings, it is evidence in </a:t>
            </a:r>
            <a:r>
              <a:rPr lang="en-US" dirty="0" err="1"/>
              <a:t>favour</a:t>
            </a:r>
            <a:r>
              <a:rPr lang="en-US" dirty="0"/>
              <a:t> of the clinical diagnosis. </a:t>
            </a:r>
            <a:endParaRPr lang="en-US" dirty="0" smtClean="0"/>
          </a:p>
          <a:p>
            <a:r>
              <a:rPr lang="en-US" dirty="0" smtClean="0"/>
              <a:t>If </a:t>
            </a:r>
            <a:r>
              <a:rPr lang="en-US" dirty="0"/>
              <a:t>it is not consistent, the explanation must be </a:t>
            </a:r>
            <a:r>
              <a:rPr lang="en-US" dirty="0" smtClean="0"/>
              <a:t>sought</a:t>
            </a:r>
            <a:r>
              <a:rPr lang="en-US" dirty="0"/>
              <a:t> </a:t>
            </a:r>
            <a:r>
              <a:rPr lang="en-US" dirty="0" smtClean="0"/>
              <a:t>– see mistakes</a:t>
            </a:r>
          </a:p>
          <a:p>
            <a:r>
              <a:rPr lang="en-US" dirty="0" smtClean="0"/>
              <a:t>If </a:t>
            </a:r>
            <a:r>
              <a:rPr lang="en-US" dirty="0"/>
              <a:t>the result is </a:t>
            </a:r>
            <a:r>
              <a:rPr lang="en-US" dirty="0" smtClean="0"/>
              <a:t>confirmed on repeat testing, </a:t>
            </a:r>
            <a:r>
              <a:rPr lang="en-US" dirty="0"/>
              <a:t>the utility of the test in the clinical context should be considered and the clinical diagnosis itself may have to be reviewed</a:t>
            </a:r>
            <a:r>
              <a:rPr lang="en-US" dirty="0" smtClean="0"/>
              <a:t>. (D-dimer)</a:t>
            </a:r>
            <a:endParaRPr lang="en-US" dirty="0"/>
          </a:p>
          <a:p>
            <a:endParaRPr lang="en-US" dirty="0"/>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24</a:t>
            </a:fld>
            <a:endParaRPr lang="en-US"/>
          </a:p>
        </p:txBody>
      </p:sp>
    </p:spTree>
    <p:extLst>
      <p:ext uri="{BB962C8B-B14F-4D97-AF65-F5344CB8AC3E}">
        <p14:creationId xmlns:p14="http://schemas.microsoft.com/office/powerpoint/2010/main" val="425120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clinical utility of laboratory </a:t>
            </a:r>
            <a:r>
              <a:rPr lang="en-US" b="1" dirty="0" smtClean="0"/>
              <a:t>investigations</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using the result of a test, it is important to know how reliable the test is and how suitable it is for its intended purpose. </a:t>
            </a:r>
            <a:endParaRPr lang="en-US" dirty="0" smtClean="0"/>
          </a:p>
          <a:p>
            <a:r>
              <a:rPr lang="en-US" dirty="0" smtClean="0"/>
              <a:t>Various </a:t>
            </a:r>
            <a:r>
              <a:rPr lang="en-US" dirty="0"/>
              <a:t>properties of a test can be calculated to provide this information.</a:t>
            </a:r>
          </a:p>
          <a:p>
            <a:endParaRPr lang="en-US" dirty="0"/>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25</a:t>
            </a:fld>
            <a:endParaRPr lang="en-US"/>
          </a:p>
        </p:txBody>
      </p:sp>
    </p:spTree>
    <p:extLst>
      <p:ext uri="{BB962C8B-B14F-4D97-AF65-F5344CB8AC3E}">
        <p14:creationId xmlns:p14="http://schemas.microsoft.com/office/powerpoint/2010/main" val="2354458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clinical utility of laboratory investigations</a:t>
            </a:r>
            <a:endParaRPr lang="en-US" dirty="0"/>
          </a:p>
        </p:txBody>
      </p:sp>
      <p:sp>
        <p:nvSpPr>
          <p:cNvPr id="3" name="Content Placeholder 2"/>
          <p:cNvSpPr>
            <a:spLocks noGrp="1"/>
          </p:cNvSpPr>
          <p:nvPr>
            <p:ph idx="1"/>
          </p:nvPr>
        </p:nvSpPr>
        <p:spPr/>
        <p:txBody>
          <a:bodyPr>
            <a:normAutofit/>
          </a:bodyPr>
          <a:lstStyle/>
          <a:p>
            <a:r>
              <a:rPr lang="en-US" sz="2800" b="1" dirty="0" smtClean="0"/>
              <a:t>Sensitivity</a:t>
            </a:r>
            <a:r>
              <a:rPr lang="en-US" sz="2800" dirty="0" smtClean="0"/>
              <a:t> </a:t>
            </a:r>
            <a:r>
              <a:rPr lang="en-US" sz="2800" dirty="0" smtClean="0"/>
              <a:t>refers to percentage of positive results in patients with a particular disease. (true positive value</a:t>
            </a:r>
            <a:r>
              <a:rPr lang="en-US" sz="2800" dirty="0" smtClean="0"/>
              <a:t>)</a:t>
            </a:r>
          </a:p>
          <a:p>
            <a:r>
              <a:rPr lang="en-US" sz="2800" b="1" dirty="0"/>
              <a:t>Specificity</a:t>
            </a:r>
            <a:r>
              <a:rPr lang="en-US" sz="2800" dirty="0"/>
              <a:t> refers to the percentage of negative results of a test in people without the disease. (True Negative Value)</a:t>
            </a:r>
          </a:p>
          <a:p>
            <a:endParaRPr lang="en-US" dirty="0" smtClean="0"/>
          </a:p>
        </p:txBody>
      </p:sp>
      <p:sp>
        <p:nvSpPr>
          <p:cNvPr id="4" name="Footer Placeholder 3"/>
          <p:cNvSpPr>
            <a:spLocks noGrp="1"/>
          </p:cNvSpPr>
          <p:nvPr>
            <p:ph type="ftr" sz="quarter" idx="11"/>
          </p:nvPr>
        </p:nvSpPr>
        <p:spPr/>
        <p:txBody>
          <a:bodyPr/>
          <a:lstStyle/>
          <a:p>
            <a:r>
              <a:rPr lang="en-US" smtClean="0"/>
              <a:t>HPA 301</a:t>
            </a:r>
            <a:endParaRPr lang="en-US"/>
          </a:p>
        </p:txBody>
      </p:sp>
      <p:pic>
        <p:nvPicPr>
          <p:cNvPr id="6" name="Picture 5"/>
          <p:cNvPicPr>
            <a:picLocks noChangeAspect="1"/>
          </p:cNvPicPr>
          <p:nvPr/>
        </p:nvPicPr>
        <p:blipFill>
          <a:blip r:embed="rId2"/>
          <a:stretch>
            <a:fillRect/>
          </a:stretch>
        </p:blipFill>
        <p:spPr>
          <a:xfrm>
            <a:off x="685799" y="4953000"/>
            <a:ext cx="3552381" cy="495238"/>
          </a:xfrm>
          <a:prstGeom prst="rect">
            <a:avLst/>
          </a:prstGeom>
        </p:spPr>
      </p:pic>
      <p:pic>
        <p:nvPicPr>
          <p:cNvPr id="7" name="Picture 6"/>
          <p:cNvPicPr>
            <a:picLocks noChangeAspect="1"/>
          </p:cNvPicPr>
          <p:nvPr/>
        </p:nvPicPr>
        <p:blipFill>
          <a:blip r:embed="rId3"/>
          <a:stretch>
            <a:fillRect/>
          </a:stretch>
        </p:blipFill>
        <p:spPr>
          <a:xfrm>
            <a:off x="4805347" y="4953000"/>
            <a:ext cx="3314286" cy="495238"/>
          </a:xfrm>
          <a:prstGeom prst="rect">
            <a:avLst/>
          </a:prstGeom>
        </p:spPr>
      </p:pic>
      <p:sp>
        <p:nvSpPr>
          <p:cNvPr id="8" name="Slide Number Placeholder 7"/>
          <p:cNvSpPr>
            <a:spLocks noGrp="1"/>
          </p:cNvSpPr>
          <p:nvPr>
            <p:ph type="sldNum" sz="quarter" idx="12"/>
          </p:nvPr>
        </p:nvSpPr>
        <p:spPr/>
        <p:txBody>
          <a:bodyPr/>
          <a:lstStyle/>
          <a:p>
            <a:fld id="{42FCE787-C06D-43FF-83A0-C07876ADFF24}" type="slidenum">
              <a:rPr lang="en-US" smtClean="0"/>
              <a:pPr/>
              <a:t>26</a:t>
            </a:fld>
            <a:endParaRPr lang="en-US"/>
          </a:p>
        </p:txBody>
      </p:sp>
    </p:spTree>
    <p:extLst>
      <p:ext uri="{BB962C8B-B14F-4D97-AF65-F5344CB8AC3E}">
        <p14:creationId xmlns:p14="http://schemas.microsoft.com/office/powerpoint/2010/main" val="3506677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clinical utility of laboratory investigations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Because </a:t>
            </a:r>
            <a:r>
              <a:rPr lang="en-US" dirty="0"/>
              <a:t>the ranges of values for a test result in health and disease </a:t>
            </a:r>
            <a:r>
              <a:rPr lang="en-US" dirty="0" smtClean="0"/>
              <a:t>overlap, </a:t>
            </a:r>
            <a:r>
              <a:rPr lang="en-US" dirty="0"/>
              <a:t>some patients with disease will have results within the reference range (false negatives), while some individuals free of disease will have results outside this range (false positives). </a:t>
            </a:r>
            <a:endParaRPr lang="en-US" dirty="0" smtClean="0"/>
          </a:p>
          <a:p>
            <a:r>
              <a:rPr lang="en-US" dirty="0" smtClean="0"/>
              <a:t>If </a:t>
            </a:r>
            <a:r>
              <a:rPr lang="en-US" dirty="0"/>
              <a:t>the diagnostic cut-off value for a test is set too </a:t>
            </a:r>
            <a:r>
              <a:rPr lang="en-US" dirty="0" smtClean="0"/>
              <a:t>high, </a:t>
            </a:r>
            <a:r>
              <a:rPr lang="en-US" dirty="0"/>
              <a:t>there will be no false positives, but many false negatives; specificity is increased but sensitivity decreases</a:t>
            </a:r>
            <a:r>
              <a:rPr lang="en-US" dirty="0" smtClean="0"/>
              <a:t>.</a:t>
            </a:r>
          </a:p>
          <a:p>
            <a:r>
              <a:rPr lang="en-US" dirty="0" smtClean="0"/>
              <a:t>If </a:t>
            </a:r>
            <a:r>
              <a:rPr lang="en-US" dirty="0"/>
              <a:t>the diagnostic cut-off value is set too </a:t>
            </a:r>
            <a:r>
              <a:rPr lang="en-US" dirty="0" smtClean="0"/>
              <a:t>low, </a:t>
            </a:r>
            <a:r>
              <a:rPr lang="en-US" dirty="0"/>
              <a:t>the number of false positives, and sensitivity, increases, at the expense of a decrease in specificity.</a:t>
            </a:r>
            <a:endParaRPr lang="en-US" dirty="0" smtClean="0"/>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27</a:t>
            </a:fld>
            <a:endParaRPr lang="en-US"/>
          </a:p>
        </p:txBody>
      </p:sp>
    </p:spTree>
    <p:extLst>
      <p:ext uri="{BB962C8B-B14F-4D97-AF65-F5344CB8AC3E}">
        <p14:creationId xmlns:p14="http://schemas.microsoft.com/office/powerpoint/2010/main" val="3506677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362200" y="192361"/>
            <a:ext cx="4419600" cy="6163989"/>
          </a:xfrm>
          <a:prstGeom prst="rect">
            <a:avLst/>
          </a:prstGeom>
        </p:spPr>
      </p:pic>
      <p:sp>
        <p:nvSpPr>
          <p:cNvPr id="4" name="Footer Placeholder 3"/>
          <p:cNvSpPr>
            <a:spLocks noGrp="1"/>
          </p:cNvSpPr>
          <p:nvPr>
            <p:ph type="ftr" sz="quarter" idx="11"/>
          </p:nvPr>
        </p:nvSpPr>
        <p:spPr/>
        <p:txBody>
          <a:bodyPr/>
          <a:lstStyle/>
          <a:p>
            <a:r>
              <a:rPr lang="en-US" smtClean="0"/>
              <a:t>HPA 301</a:t>
            </a:r>
            <a:endParaRPr lang="en-US"/>
          </a:p>
        </p:txBody>
      </p:sp>
      <p:sp>
        <p:nvSpPr>
          <p:cNvPr id="6" name="Slide Number Placeholder 5"/>
          <p:cNvSpPr>
            <a:spLocks noGrp="1"/>
          </p:cNvSpPr>
          <p:nvPr>
            <p:ph type="sldNum" sz="quarter" idx="12"/>
          </p:nvPr>
        </p:nvSpPr>
        <p:spPr/>
        <p:txBody>
          <a:bodyPr/>
          <a:lstStyle/>
          <a:p>
            <a:fld id="{42FCE787-C06D-43FF-83A0-C07876ADFF24}" type="slidenum">
              <a:rPr lang="en-US" smtClean="0"/>
              <a:pPr/>
              <a:t>28</a:t>
            </a:fld>
            <a:endParaRPr lang="en-US"/>
          </a:p>
        </p:txBody>
      </p:sp>
    </p:spTree>
    <p:extLst>
      <p:ext uri="{BB962C8B-B14F-4D97-AF65-F5344CB8AC3E}">
        <p14:creationId xmlns:p14="http://schemas.microsoft.com/office/powerpoint/2010/main" val="1365592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clinical utility of laboratory investigations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a:t>Whether it is desirable to maximize specificity or </a:t>
            </a:r>
            <a:r>
              <a:rPr lang="en-US" dirty="0" smtClean="0"/>
              <a:t>sensitivity depends </a:t>
            </a:r>
            <a:r>
              <a:rPr lang="en-US" dirty="0"/>
              <a:t>on the nature of the condition that the test is used to diagnose and the consequences of making an incorrect diagnosis. </a:t>
            </a:r>
            <a:endParaRPr lang="en-US" dirty="0" smtClean="0"/>
          </a:p>
          <a:p>
            <a:r>
              <a:rPr lang="en-US" dirty="0" smtClean="0"/>
              <a:t>Sensitivity </a:t>
            </a:r>
            <a:r>
              <a:rPr lang="en-US" dirty="0"/>
              <a:t>is paramount in a screening test for a harmful condition, but the inevitable false positive results mean that all positive results will have to be investigated further. </a:t>
            </a:r>
            <a:endParaRPr lang="en-US" dirty="0" smtClean="0"/>
          </a:p>
          <a:p>
            <a:r>
              <a:rPr lang="en-US" dirty="0" smtClean="0"/>
              <a:t>However</a:t>
            </a:r>
            <a:r>
              <a:rPr lang="en-US" dirty="0"/>
              <a:t>, in selecting patients for a trial of a new treatment, a highly specific test is more appropriate to ensure that the treatment is being given only to patients who have a particular condition. </a:t>
            </a:r>
            <a:endParaRPr lang="en-US" dirty="0" smtClean="0"/>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29</a:t>
            </a:fld>
            <a:endParaRPr lang="en-US"/>
          </a:p>
        </p:txBody>
      </p:sp>
    </p:spTree>
    <p:extLst>
      <p:ext uri="{BB962C8B-B14F-4D97-AF65-F5344CB8AC3E}">
        <p14:creationId xmlns:p14="http://schemas.microsoft.com/office/powerpoint/2010/main" val="85219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Definitions</a:t>
            </a:r>
            <a:endParaRPr lang="en-US" dirty="0"/>
          </a:p>
        </p:txBody>
      </p:sp>
      <p:sp>
        <p:nvSpPr>
          <p:cNvPr id="7" name="Content Placeholder 6"/>
          <p:cNvSpPr>
            <a:spLocks noGrp="1"/>
          </p:cNvSpPr>
          <p:nvPr>
            <p:ph idx="1"/>
          </p:nvPr>
        </p:nvSpPr>
        <p:spPr/>
        <p:txBody>
          <a:bodyPr>
            <a:normAutofit/>
          </a:bodyPr>
          <a:lstStyle/>
          <a:p>
            <a:r>
              <a:rPr lang="en-US" sz="2400" dirty="0" smtClean="0"/>
              <a:t>Clinical Biochemistry, Clinical Chemistry and chemical pathology are all terms which refer to the branch of laboratory medicine in which chemical and biochemical methods are applied to the study of disease.</a:t>
            </a:r>
          </a:p>
          <a:p>
            <a:r>
              <a:rPr lang="en-US" sz="2400" dirty="0" smtClean="0"/>
              <a:t>This includes all non morphological pathology tests.</a:t>
            </a:r>
          </a:p>
          <a:p>
            <a:r>
              <a:rPr lang="en-US" sz="2400" dirty="0" smtClean="0"/>
              <a:t>These tests are usually carried out on blood and urine but may also be applied to other body fluids such as gastric aspirates and cerebrospinal fluids.</a:t>
            </a:r>
          </a:p>
          <a:p>
            <a:r>
              <a:rPr lang="en-US" sz="2400" dirty="0" smtClean="0"/>
              <a:t>In most laboratories these tests comprise one third to half the total volume of tests performed.</a:t>
            </a:r>
            <a:endParaRPr lang="en-US" sz="2400" dirty="0"/>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2" name="Slide Number Placeholder 1"/>
          <p:cNvSpPr>
            <a:spLocks noGrp="1"/>
          </p:cNvSpPr>
          <p:nvPr>
            <p:ph type="sldNum" sz="quarter" idx="12"/>
          </p:nvPr>
        </p:nvSpPr>
        <p:spPr/>
        <p:txBody>
          <a:bodyPr/>
          <a:lstStyle/>
          <a:p>
            <a:fld id="{42FCE787-C06D-43FF-83A0-C07876ADFF24}"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clinical utility of laboratory investigations</a:t>
            </a:r>
            <a:endParaRPr lang="en-US" dirty="0"/>
          </a:p>
        </p:txBody>
      </p:sp>
      <p:sp>
        <p:nvSpPr>
          <p:cNvPr id="3" name="Content Placeholder 2"/>
          <p:cNvSpPr>
            <a:spLocks noGrp="1"/>
          </p:cNvSpPr>
          <p:nvPr>
            <p:ph idx="1"/>
          </p:nvPr>
        </p:nvSpPr>
        <p:spPr/>
        <p:txBody>
          <a:bodyPr>
            <a:normAutofit/>
          </a:bodyPr>
          <a:lstStyle/>
          <a:p>
            <a:r>
              <a:rPr lang="en-US" sz="2800" b="1" dirty="0" smtClean="0"/>
              <a:t>Efficiency - </a:t>
            </a:r>
            <a:r>
              <a:rPr lang="en-US" sz="2800" dirty="0" smtClean="0"/>
              <a:t>the </a:t>
            </a:r>
            <a:r>
              <a:rPr lang="en-US" sz="2800" dirty="0"/>
              <a:t>number of correct results divided by the total number of tests. </a:t>
            </a:r>
            <a:endParaRPr lang="en-US" sz="2800" dirty="0" smtClean="0"/>
          </a:p>
          <a:p>
            <a:r>
              <a:rPr lang="en-US" sz="2800" dirty="0"/>
              <a:t>When sensitivity and specificity are equally important, the test with the greatest efficiency should be </a:t>
            </a:r>
            <a:r>
              <a:rPr lang="en-US" sz="2800" dirty="0" smtClean="0"/>
              <a:t>used.</a:t>
            </a:r>
            <a:endParaRPr lang="en-US" sz="2800" dirty="0"/>
          </a:p>
        </p:txBody>
      </p:sp>
      <p:sp>
        <p:nvSpPr>
          <p:cNvPr id="4" name="Footer Placeholder 3"/>
          <p:cNvSpPr>
            <a:spLocks noGrp="1"/>
          </p:cNvSpPr>
          <p:nvPr>
            <p:ph type="ftr" sz="quarter" idx="11"/>
          </p:nvPr>
        </p:nvSpPr>
        <p:spPr/>
        <p:txBody>
          <a:bodyPr/>
          <a:lstStyle/>
          <a:p>
            <a:r>
              <a:rPr lang="en-US" smtClean="0"/>
              <a:t>HPA 301</a:t>
            </a:r>
            <a:endParaRPr lang="en-US"/>
          </a:p>
        </p:txBody>
      </p:sp>
      <p:pic>
        <p:nvPicPr>
          <p:cNvPr id="7" name="Picture 6"/>
          <p:cNvPicPr>
            <a:picLocks noChangeAspect="1"/>
          </p:cNvPicPr>
          <p:nvPr/>
        </p:nvPicPr>
        <p:blipFill>
          <a:blip r:embed="rId2"/>
          <a:stretch>
            <a:fillRect/>
          </a:stretch>
        </p:blipFill>
        <p:spPr>
          <a:xfrm>
            <a:off x="1905000" y="4419600"/>
            <a:ext cx="5072060" cy="1143000"/>
          </a:xfrm>
          <a:prstGeom prst="rect">
            <a:avLst/>
          </a:prstGeom>
        </p:spPr>
      </p:pic>
      <p:sp>
        <p:nvSpPr>
          <p:cNvPr id="8" name="Slide Number Placeholder 7"/>
          <p:cNvSpPr>
            <a:spLocks noGrp="1"/>
          </p:cNvSpPr>
          <p:nvPr>
            <p:ph type="sldNum" sz="quarter" idx="12"/>
          </p:nvPr>
        </p:nvSpPr>
        <p:spPr/>
        <p:txBody>
          <a:bodyPr/>
          <a:lstStyle/>
          <a:p>
            <a:fld id="{42FCE787-C06D-43FF-83A0-C07876ADFF24}" type="slidenum">
              <a:rPr lang="en-US" smtClean="0"/>
              <a:pPr/>
              <a:t>30</a:t>
            </a:fld>
            <a:endParaRPr lang="en-US"/>
          </a:p>
        </p:txBody>
      </p:sp>
    </p:spTree>
    <p:extLst>
      <p:ext uri="{BB962C8B-B14F-4D97-AF65-F5344CB8AC3E}">
        <p14:creationId xmlns:p14="http://schemas.microsoft.com/office/powerpoint/2010/main" val="1648447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clinical utility of laboratory investigations</a:t>
            </a:r>
            <a:endParaRPr lang="en-US" dirty="0"/>
          </a:p>
        </p:txBody>
      </p:sp>
      <p:sp>
        <p:nvSpPr>
          <p:cNvPr id="3" name="Content Placeholder 2"/>
          <p:cNvSpPr>
            <a:spLocks noGrp="1"/>
          </p:cNvSpPr>
          <p:nvPr>
            <p:ph idx="1"/>
          </p:nvPr>
        </p:nvSpPr>
        <p:spPr/>
        <p:txBody>
          <a:bodyPr>
            <a:normAutofit/>
          </a:bodyPr>
          <a:lstStyle/>
          <a:p>
            <a:r>
              <a:rPr lang="en-US" sz="2800" dirty="0" smtClean="0"/>
              <a:t>The </a:t>
            </a:r>
            <a:r>
              <a:rPr lang="en-US" sz="2800" dirty="0"/>
              <a:t>ability of a test to diagnose disease depends on the prevalence of the condition in the population being studied (prevalence is the number of people with the condition in relation to the population). </a:t>
            </a:r>
            <a:endParaRPr lang="en-US" sz="2800" dirty="0" smtClean="0"/>
          </a:p>
          <a:p>
            <a:r>
              <a:rPr lang="en-US" sz="2800" dirty="0" smtClean="0"/>
              <a:t>This </a:t>
            </a:r>
            <a:r>
              <a:rPr lang="en-US" sz="2800" dirty="0"/>
              <a:t>ability is given by the ‘</a:t>
            </a:r>
            <a:r>
              <a:rPr lang="en-US" sz="2800" b="1" dirty="0"/>
              <a:t>predictive value</a:t>
            </a:r>
            <a:r>
              <a:rPr lang="en-US" sz="2800" b="1" dirty="0" smtClean="0"/>
              <a:t>’.</a:t>
            </a:r>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8" name="Slide Number Placeholder 7"/>
          <p:cNvSpPr>
            <a:spLocks noGrp="1"/>
          </p:cNvSpPr>
          <p:nvPr>
            <p:ph type="sldNum" sz="quarter" idx="12"/>
          </p:nvPr>
        </p:nvSpPr>
        <p:spPr/>
        <p:txBody>
          <a:bodyPr/>
          <a:lstStyle/>
          <a:p>
            <a:fld id="{42FCE787-C06D-43FF-83A0-C07876ADFF24}" type="slidenum">
              <a:rPr lang="en-US" smtClean="0"/>
              <a:pPr/>
              <a:t>31</a:t>
            </a:fld>
            <a:endParaRPr lang="en-US"/>
          </a:p>
        </p:txBody>
      </p:sp>
    </p:spTree>
    <p:extLst>
      <p:ext uri="{BB962C8B-B14F-4D97-AF65-F5344CB8AC3E}">
        <p14:creationId xmlns:p14="http://schemas.microsoft.com/office/powerpoint/2010/main" val="2612838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clinical utility of laboratory investigations</a:t>
            </a:r>
            <a:endParaRPr lang="en-US" dirty="0"/>
          </a:p>
        </p:txBody>
      </p:sp>
      <p:sp>
        <p:nvSpPr>
          <p:cNvPr id="3" name="Content Placeholder 2"/>
          <p:cNvSpPr>
            <a:spLocks noGrp="1"/>
          </p:cNvSpPr>
          <p:nvPr>
            <p:ph idx="1"/>
          </p:nvPr>
        </p:nvSpPr>
        <p:spPr/>
        <p:txBody>
          <a:bodyPr>
            <a:normAutofit/>
          </a:bodyPr>
          <a:lstStyle/>
          <a:p>
            <a:r>
              <a:rPr lang="en-US" sz="2800" dirty="0" smtClean="0"/>
              <a:t>A </a:t>
            </a:r>
            <a:r>
              <a:rPr lang="en-US" sz="2800" dirty="0"/>
              <a:t>high predictive value for a positive test is important if the management of a patient with a true positive result would be dangerous if applied to someone with a false positive result. </a:t>
            </a:r>
          </a:p>
          <a:p>
            <a:endParaRPr lang="en-US" sz="2800" dirty="0"/>
          </a:p>
        </p:txBody>
      </p:sp>
      <p:sp>
        <p:nvSpPr>
          <p:cNvPr id="4" name="Footer Placeholder 3"/>
          <p:cNvSpPr>
            <a:spLocks noGrp="1"/>
          </p:cNvSpPr>
          <p:nvPr>
            <p:ph type="ftr" sz="quarter" idx="11"/>
          </p:nvPr>
        </p:nvSpPr>
        <p:spPr/>
        <p:txBody>
          <a:bodyPr/>
          <a:lstStyle/>
          <a:p>
            <a:r>
              <a:rPr lang="en-US" smtClean="0"/>
              <a:t>HPA 301</a:t>
            </a:r>
            <a:endParaRPr lang="en-US"/>
          </a:p>
        </p:txBody>
      </p:sp>
      <p:pic>
        <p:nvPicPr>
          <p:cNvPr id="7" name="Picture 6"/>
          <p:cNvPicPr>
            <a:picLocks noChangeAspect="1"/>
          </p:cNvPicPr>
          <p:nvPr/>
        </p:nvPicPr>
        <p:blipFill>
          <a:blip r:embed="rId2"/>
          <a:stretch>
            <a:fillRect/>
          </a:stretch>
        </p:blipFill>
        <p:spPr>
          <a:xfrm>
            <a:off x="2514600" y="4038600"/>
            <a:ext cx="3844923" cy="1066800"/>
          </a:xfrm>
          <a:prstGeom prst="rect">
            <a:avLst/>
          </a:prstGeom>
        </p:spPr>
      </p:pic>
      <p:sp>
        <p:nvSpPr>
          <p:cNvPr id="5" name="Slide Number Placeholder 4"/>
          <p:cNvSpPr>
            <a:spLocks noGrp="1"/>
          </p:cNvSpPr>
          <p:nvPr>
            <p:ph type="sldNum" sz="quarter" idx="12"/>
          </p:nvPr>
        </p:nvSpPr>
        <p:spPr/>
        <p:txBody>
          <a:bodyPr/>
          <a:lstStyle/>
          <a:p>
            <a:fld id="{42FCE787-C06D-43FF-83A0-C07876ADFF24}" type="slidenum">
              <a:rPr lang="en-US" smtClean="0"/>
              <a:pPr/>
              <a:t>32</a:t>
            </a:fld>
            <a:endParaRPr lang="en-US"/>
          </a:p>
        </p:txBody>
      </p:sp>
    </p:spTree>
    <p:extLst>
      <p:ext uri="{BB962C8B-B14F-4D97-AF65-F5344CB8AC3E}">
        <p14:creationId xmlns:p14="http://schemas.microsoft.com/office/powerpoint/2010/main" val="2612838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clinical utility of laboratory investigations</a:t>
            </a:r>
            <a:endParaRPr lang="en-US" dirty="0"/>
          </a:p>
        </p:txBody>
      </p:sp>
      <p:sp>
        <p:nvSpPr>
          <p:cNvPr id="3" name="Content Placeholder 2"/>
          <p:cNvSpPr>
            <a:spLocks noGrp="1"/>
          </p:cNvSpPr>
          <p:nvPr>
            <p:ph idx="1"/>
          </p:nvPr>
        </p:nvSpPr>
        <p:spPr/>
        <p:txBody>
          <a:bodyPr>
            <a:normAutofit/>
          </a:bodyPr>
          <a:lstStyle/>
          <a:p>
            <a:r>
              <a:rPr lang="en-US" sz="2800" dirty="0" smtClean="0"/>
              <a:t>However</a:t>
            </a:r>
            <a:r>
              <a:rPr lang="en-US" sz="2800" dirty="0"/>
              <a:t>, when a test is used for </a:t>
            </a:r>
            <a:r>
              <a:rPr lang="en-US" sz="2800" b="1" dirty="0"/>
              <a:t>screening</a:t>
            </a:r>
            <a:r>
              <a:rPr lang="en-US" sz="2800" dirty="0"/>
              <a:t> </a:t>
            </a:r>
            <a:r>
              <a:rPr lang="en-US" sz="2800" dirty="0" smtClean="0"/>
              <a:t>the </a:t>
            </a:r>
            <a:r>
              <a:rPr lang="en-US" sz="2800" dirty="0"/>
              <a:t>appropriate management is to perform further </a:t>
            </a:r>
            <a:r>
              <a:rPr lang="en-US" sz="2800" dirty="0" smtClean="0"/>
              <a:t>tests.</a:t>
            </a:r>
          </a:p>
          <a:p>
            <a:r>
              <a:rPr lang="en-US" sz="2800" dirty="0"/>
              <a:t>In order not to miss cases, a screening test should have a very </a:t>
            </a:r>
            <a:r>
              <a:rPr lang="en-US" sz="2800" dirty="0" smtClean="0"/>
              <a:t>high negative predictive value</a:t>
            </a:r>
          </a:p>
          <a:p>
            <a:endParaRPr lang="en-US" dirty="0"/>
          </a:p>
        </p:txBody>
      </p:sp>
      <p:sp>
        <p:nvSpPr>
          <p:cNvPr id="4" name="Footer Placeholder 3"/>
          <p:cNvSpPr>
            <a:spLocks noGrp="1"/>
          </p:cNvSpPr>
          <p:nvPr>
            <p:ph type="ftr" sz="quarter" idx="11"/>
          </p:nvPr>
        </p:nvSpPr>
        <p:spPr/>
        <p:txBody>
          <a:bodyPr/>
          <a:lstStyle/>
          <a:p>
            <a:r>
              <a:rPr lang="en-US" smtClean="0"/>
              <a:t>HPA 301</a:t>
            </a:r>
            <a:endParaRPr lang="en-US"/>
          </a:p>
        </p:txBody>
      </p:sp>
      <p:pic>
        <p:nvPicPr>
          <p:cNvPr id="7" name="Picture 6"/>
          <p:cNvPicPr>
            <a:picLocks noChangeAspect="1"/>
          </p:cNvPicPr>
          <p:nvPr/>
        </p:nvPicPr>
        <p:blipFill>
          <a:blip r:embed="rId2"/>
          <a:stretch>
            <a:fillRect/>
          </a:stretch>
        </p:blipFill>
        <p:spPr>
          <a:xfrm>
            <a:off x="2325688" y="4267200"/>
            <a:ext cx="3694112" cy="990600"/>
          </a:xfrm>
          <a:prstGeom prst="rect">
            <a:avLst/>
          </a:prstGeom>
        </p:spPr>
      </p:pic>
      <p:sp>
        <p:nvSpPr>
          <p:cNvPr id="8" name="Slide Number Placeholder 7"/>
          <p:cNvSpPr>
            <a:spLocks noGrp="1"/>
          </p:cNvSpPr>
          <p:nvPr>
            <p:ph type="sldNum" sz="quarter" idx="12"/>
          </p:nvPr>
        </p:nvSpPr>
        <p:spPr/>
        <p:txBody>
          <a:bodyPr/>
          <a:lstStyle/>
          <a:p>
            <a:fld id="{42FCE787-C06D-43FF-83A0-C07876ADFF24}" type="slidenum">
              <a:rPr lang="en-US" smtClean="0"/>
              <a:pPr/>
              <a:t>33</a:t>
            </a:fld>
            <a:endParaRPr lang="en-US"/>
          </a:p>
        </p:txBody>
      </p:sp>
    </p:spTree>
    <p:extLst>
      <p:ext uri="{BB962C8B-B14F-4D97-AF65-F5344CB8AC3E}">
        <p14:creationId xmlns:p14="http://schemas.microsoft.com/office/powerpoint/2010/main" val="39533649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Evidence-based clinical </a:t>
            </a:r>
            <a:r>
              <a:rPr lang="en-US" b="1" dirty="0" smtClean="0"/>
              <a:t>biochemistry</a:t>
            </a:r>
            <a:endParaRPr lang="en-US" dirty="0"/>
          </a:p>
        </p:txBody>
      </p:sp>
      <p:sp>
        <p:nvSpPr>
          <p:cNvPr id="3" name="Content Placeholder 2"/>
          <p:cNvSpPr>
            <a:spLocks noGrp="1"/>
          </p:cNvSpPr>
          <p:nvPr>
            <p:ph idx="1"/>
          </p:nvPr>
        </p:nvSpPr>
        <p:spPr/>
        <p:txBody>
          <a:bodyPr>
            <a:normAutofit/>
          </a:bodyPr>
          <a:lstStyle/>
          <a:p>
            <a:r>
              <a:rPr lang="en-US" sz="2400" dirty="0" smtClean="0"/>
              <a:t>Most </a:t>
            </a:r>
            <a:r>
              <a:rPr lang="en-US" sz="2400" dirty="0"/>
              <a:t>clinicians use laboratory tests primarily on the basis of their own clinical </a:t>
            </a:r>
            <a:r>
              <a:rPr lang="en-US" sz="2400" dirty="0" smtClean="0"/>
              <a:t>expertise</a:t>
            </a:r>
          </a:p>
          <a:p>
            <a:r>
              <a:rPr lang="en-US" sz="2400" dirty="0" smtClean="0"/>
              <a:t>Ideally</a:t>
            </a:r>
            <a:r>
              <a:rPr lang="en-US" sz="2400" dirty="0"/>
              <a:t>, tests should be chosen on the basis of evidence of their utility, and their results used on the basis of outcome measures. Such an approach is advocated as part of the practice of evidence-based medicine, and could be facilitated by the use of test characteristics such as have been discussed above. </a:t>
            </a:r>
            <a:endParaRPr lang="en-US" sz="2400" dirty="0" smtClean="0"/>
          </a:p>
          <a:p>
            <a:endParaRPr lang="en-US" dirty="0"/>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34</a:t>
            </a:fld>
            <a:endParaRPr lang="en-US"/>
          </a:p>
        </p:txBody>
      </p:sp>
    </p:spTree>
    <p:extLst>
      <p:ext uri="{BB962C8B-B14F-4D97-AF65-F5344CB8AC3E}">
        <p14:creationId xmlns:p14="http://schemas.microsoft.com/office/powerpoint/2010/main" val="2543561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Screening</a:t>
            </a:r>
            <a:endParaRPr lang="en-US" dirty="0"/>
          </a:p>
        </p:txBody>
      </p:sp>
      <p:sp>
        <p:nvSpPr>
          <p:cNvPr id="3" name="Content Placeholder 2"/>
          <p:cNvSpPr>
            <a:spLocks noGrp="1"/>
          </p:cNvSpPr>
          <p:nvPr>
            <p:ph idx="1"/>
          </p:nvPr>
        </p:nvSpPr>
        <p:spPr/>
        <p:txBody>
          <a:bodyPr>
            <a:noAutofit/>
          </a:bodyPr>
          <a:lstStyle/>
          <a:p>
            <a:r>
              <a:rPr lang="en-US" sz="2400" dirty="0" smtClean="0"/>
              <a:t>Tests </a:t>
            </a:r>
            <a:r>
              <a:rPr lang="en-US" sz="2400" dirty="0" smtClean="0"/>
              <a:t>are carried out on a healthy population to try and detect </a:t>
            </a:r>
            <a:r>
              <a:rPr lang="en-US" sz="2400" dirty="0" err="1" smtClean="0"/>
              <a:t>presymptomatic</a:t>
            </a:r>
            <a:r>
              <a:rPr lang="en-US" sz="2400" dirty="0" smtClean="0"/>
              <a:t> or early disease.</a:t>
            </a:r>
          </a:p>
          <a:p>
            <a:r>
              <a:rPr lang="en-US" sz="2400" dirty="0" smtClean="0"/>
              <a:t>Done when:</a:t>
            </a:r>
          </a:p>
          <a:p>
            <a:pPr lvl="1"/>
            <a:r>
              <a:rPr lang="en-US" sz="2400" dirty="0" smtClean="0"/>
              <a:t>Disease is common or life threatening.</a:t>
            </a:r>
          </a:p>
          <a:p>
            <a:pPr lvl="1"/>
            <a:r>
              <a:rPr lang="en-US" sz="2400" dirty="0" smtClean="0"/>
              <a:t>Test used is sensitive and specific and acceptable to the population being screened.</a:t>
            </a:r>
          </a:p>
          <a:p>
            <a:pPr lvl="1"/>
            <a:r>
              <a:rPr lang="en-US" sz="2400" dirty="0" smtClean="0"/>
              <a:t>Facilities for follow-up and treatment are available if disease diagnosed.</a:t>
            </a:r>
          </a:p>
          <a:p>
            <a:pPr lvl="1"/>
            <a:r>
              <a:rPr lang="en-US" sz="2400" dirty="0" smtClean="0"/>
              <a:t>Effective treatment available.</a:t>
            </a:r>
          </a:p>
          <a:p>
            <a:pPr lvl="1"/>
            <a:r>
              <a:rPr lang="en-US" sz="2400" dirty="0" smtClean="0"/>
              <a:t>Financial viability is assured.</a:t>
            </a:r>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Point of care testing</a:t>
            </a:r>
            <a:endParaRPr lang="en-US" dirty="0"/>
          </a:p>
        </p:txBody>
      </p:sp>
      <p:sp>
        <p:nvSpPr>
          <p:cNvPr id="3" name="Content Placeholder 2"/>
          <p:cNvSpPr>
            <a:spLocks noGrp="1"/>
          </p:cNvSpPr>
          <p:nvPr>
            <p:ph idx="1"/>
          </p:nvPr>
        </p:nvSpPr>
        <p:spPr/>
        <p:txBody>
          <a:bodyPr>
            <a:normAutofit/>
          </a:bodyPr>
          <a:lstStyle/>
          <a:p>
            <a:r>
              <a:rPr lang="en-US" sz="2400" dirty="0" smtClean="0"/>
              <a:t>Why?</a:t>
            </a:r>
          </a:p>
          <a:p>
            <a:pPr lvl="1"/>
            <a:r>
              <a:rPr lang="en-US" sz="2400" dirty="0" smtClean="0"/>
              <a:t>Convenience</a:t>
            </a:r>
          </a:p>
          <a:p>
            <a:pPr lvl="1"/>
            <a:r>
              <a:rPr lang="en-US" sz="2400" dirty="0" smtClean="0"/>
              <a:t>Rapidity of result</a:t>
            </a:r>
          </a:p>
          <a:p>
            <a:pPr lvl="1"/>
            <a:r>
              <a:rPr lang="en-US" sz="2400" dirty="0" smtClean="0"/>
              <a:t>Commercial profit</a:t>
            </a:r>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 outside the laboratory</a:t>
            </a:r>
            <a:endParaRPr lang="en-US" dirty="0"/>
          </a:p>
        </p:txBody>
      </p:sp>
      <p:sp>
        <p:nvSpPr>
          <p:cNvPr id="3" name="Content Placeholder 2"/>
          <p:cNvSpPr>
            <a:spLocks noGrp="1"/>
          </p:cNvSpPr>
          <p:nvPr>
            <p:ph idx="1"/>
          </p:nvPr>
        </p:nvSpPr>
        <p:spPr/>
        <p:txBody>
          <a:bodyPr>
            <a:normAutofit/>
          </a:bodyPr>
          <a:lstStyle/>
          <a:p>
            <a:r>
              <a:rPr lang="en-US" sz="2400" dirty="0" smtClean="0"/>
              <a:t>Examples</a:t>
            </a:r>
          </a:p>
          <a:p>
            <a:pPr lvl="1"/>
            <a:r>
              <a:rPr lang="en-US" sz="2400" dirty="0" smtClean="0"/>
              <a:t>Home glucose monitoring</a:t>
            </a:r>
          </a:p>
          <a:p>
            <a:pPr lvl="1"/>
            <a:r>
              <a:rPr lang="en-US" sz="2400" dirty="0" smtClean="0"/>
              <a:t>Home pregnancy kits</a:t>
            </a:r>
          </a:p>
          <a:p>
            <a:pPr lvl="1"/>
            <a:r>
              <a:rPr lang="en-US" sz="2400" dirty="0" smtClean="0"/>
              <a:t>Alcohol testing by police</a:t>
            </a:r>
          </a:p>
          <a:p>
            <a:pPr lvl="1"/>
            <a:r>
              <a:rPr lang="en-US" sz="2400" dirty="0" smtClean="0"/>
              <a:t>Urinalysis in doctor’s office</a:t>
            </a:r>
          </a:p>
          <a:p>
            <a:pPr lvl="1"/>
            <a:r>
              <a:rPr lang="en-US" sz="2400" dirty="0" smtClean="0"/>
              <a:t>Blood gases in ICU and emergency room setting</a:t>
            </a:r>
          </a:p>
          <a:p>
            <a:pPr lvl="1"/>
            <a:r>
              <a:rPr lang="en-US" sz="2400" dirty="0" err="1" smtClean="0"/>
              <a:t>Bilirubin</a:t>
            </a:r>
            <a:r>
              <a:rPr lang="en-US" sz="2400" dirty="0" smtClean="0"/>
              <a:t> sticks in neonatal units</a:t>
            </a:r>
          </a:p>
          <a:p>
            <a:pPr lvl="1"/>
            <a:endParaRPr lang="en-US" dirty="0" smtClean="0"/>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 outside the laboratory</a:t>
            </a:r>
            <a:endParaRPr lang="en-US" dirty="0"/>
          </a:p>
        </p:txBody>
      </p:sp>
      <p:sp>
        <p:nvSpPr>
          <p:cNvPr id="3" name="Content Placeholder 2"/>
          <p:cNvSpPr>
            <a:spLocks noGrp="1"/>
          </p:cNvSpPr>
          <p:nvPr>
            <p:ph idx="1"/>
          </p:nvPr>
        </p:nvSpPr>
        <p:spPr/>
        <p:txBody>
          <a:bodyPr>
            <a:normAutofit/>
          </a:bodyPr>
          <a:lstStyle/>
          <a:p>
            <a:r>
              <a:rPr lang="en-US" sz="2400" dirty="0" smtClean="0"/>
              <a:t>Problems in outside laboratory testing</a:t>
            </a:r>
          </a:p>
          <a:p>
            <a:pPr lvl="1"/>
            <a:r>
              <a:rPr lang="en-US" sz="2400" dirty="0" smtClean="0"/>
              <a:t>Costs are higher</a:t>
            </a:r>
          </a:p>
          <a:p>
            <a:pPr lvl="1"/>
            <a:r>
              <a:rPr lang="en-US" sz="2400" dirty="0" smtClean="0"/>
              <a:t>Responsibility for testing falls on untrained person</a:t>
            </a:r>
          </a:p>
          <a:p>
            <a:pPr lvl="1"/>
            <a:r>
              <a:rPr lang="en-US" sz="2400" dirty="0" smtClean="0"/>
              <a:t>Analytical problems due usually to operator error e.g. not calibrating the machine for testing</a:t>
            </a:r>
          </a:p>
          <a:p>
            <a:pPr lvl="1"/>
            <a:r>
              <a:rPr lang="en-US" sz="2400" dirty="0" smtClean="0"/>
              <a:t>Interpretation problems for example if performed on wrong sample or wrong patient.</a:t>
            </a:r>
            <a:endParaRPr lang="en-US" sz="2400" dirty="0"/>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normAutofit/>
          </a:bodyPr>
          <a:lstStyle/>
          <a:p>
            <a:r>
              <a:rPr lang="en-US" sz="2400" dirty="0" smtClean="0"/>
              <a:t>What you should know by now:</a:t>
            </a:r>
          </a:p>
          <a:p>
            <a:pPr lvl="1"/>
            <a:r>
              <a:rPr lang="en-US" sz="2400" dirty="0" smtClean="0"/>
              <a:t>What is clinical biochemistry, what does the chemical laboratory do for you?</a:t>
            </a:r>
          </a:p>
          <a:p>
            <a:pPr lvl="1"/>
            <a:r>
              <a:rPr lang="en-US" sz="2400" dirty="0" smtClean="0"/>
              <a:t>How to use the chemical pathology laboratory i.e. what test to do and how to do collect the necessary specimen.</a:t>
            </a:r>
          </a:p>
          <a:p>
            <a:pPr lvl="1"/>
            <a:r>
              <a:rPr lang="en-US" sz="2400" dirty="0" smtClean="0"/>
              <a:t>Interpreting a chemical pathology laboratory result- what is normal, what is abnormal, what to do with the abnormal</a:t>
            </a:r>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39</a:t>
            </a:fld>
            <a:endParaRPr lang="en-US"/>
          </a:p>
        </p:txBody>
      </p:sp>
    </p:spTree>
    <p:extLst>
      <p:ext uri="{BB962C8B-B14F-4D97-AF65-F5344CB8AC3E}">
        <p14:creationId xmlns:p14="http://schemas.microsoft.com/office/powerpoint/2010/main" val="410772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dirty="0" smtClean="0"/>
              <a:t>The place of clinical biochemistry in medicine</a:t>
            </a:r>
            <a:endParaRPr lang="en-US" sz="3600" dirty="0"/>
          </a:p>
        </p:txBody>
      </p:sp>
      <p:pic>
        <p:nvPicPr>
          <p:cNvPr id="2050" name="Picture 2"/>
          <p:cNvPicPr>
            <a:picLocks noGrp="1" noChangeAspect="1" noChangeArrowheads="1"/>
          </p:cNvPicPr>
          <p:nvPr>
            <p:ph idx="1"/>
          </p:nvPr>
        </p:nvPicPr>
        <p:blipFill>
          <a:blip r:embed="rId2"/>
          <a:srcRect/>
          <a:stretch>
            <a:fillRect/>
          </a:stretch>
        </p:blipFill>
        <p:spPr bwMode="auto">
          <a:xfrm>
            <a:off x="1600200" y="1295400"/>
            <a:ext cx="4953000" cy="5203750"/>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HPA 301</a:t>
            </a:r>
            <a:endParaRPr lang="en-US"/>
          </a:p>
        </p:txBody>
      </p:sp>
      <p:sp>
        <p:nvSpPr>
          <p:cNvPr id="3" name="Slide Number Placeholder 2"/>
          <p:cNvSpPr>
            <a:spLocks noGrp="1"/>
          </p:cNvSpPr>
          <p:nvPr>
            <p:ph type="sldNum" sz="quarter" idx="12"/>
          </p:nvPr>
        </p:nvSpPr>
        <p:spPr/>
        <p:txBody>
          <a:bodyPr/>
          <a:lstStyle/>
          <a:p>
            <a:fld id="{42FCE787-C06D-43FF-83A0-C07876ADFF24}"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400" dirty="0" smtClean="0"/>
              <a:t>Clinical Biochemistry: An Illustrated Color </a:t>
            </a:r>
            <a:r>
              <a:rPr lang="en-US" sz="2400" dirty="0" smtClean="0"/>
              <a:t>Text</a:t>
            </a:r>
          </a:p>
          <a:p>
            <a:r>
              <a:rPr lang="en-US" sz="2400" dirty="0"/>
              <a:t>Clinical Chemistry, </a:t>
            </a:r>
            <a:r>
              <a:rPr lang="en-US" sz="2400" b="1"/>
              <a:t>Seventh </a:t>
            </a:r>
            <a:r>
              <a:rPr lang="en-US" sz="2400" b="1" smtClean="0"/>
              <a:t>Edition</a:t>
            </a:r>
            <a:r>
              <a:rPr lang="en-US" sz="2400" smtClean="0"/>
              <a:t>.</a:t>
            </a:r>
            <a:endParaRPr lang="en-US" sz="2400" dirty="0"/>
          </a:p>
          <a:p>
            <a:endParaRPr lang="en-US" sz="2400" dirty="0" smtClean="0"/>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40</a:t>
            </a:fld>
            <a:endParaRPr lang="en-US"/>
          </a:p>
        </p:txBody>
      </p:sp>
    </p:spTree>
    <p:extLst>
      <p:ext uri="{BB962C8B-B14F-4D97-AF65-F5344CB8AC3E}">
        <p14:creationId xmlns:p14="http://schemas.microsoft.com/office/powerpoint/2010/main" val="246769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How biochemistry tests are used</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197794" y="1600200"/>
            <a:ext cx="4748411" cy="4525963"/>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HPA 301</a:t>
            </a:r>
            <a:endParaRPr lang="en-US"/>
          </a:p>
        </p:txBody>
      </p:sp>
      <p:sp>
        <p:nvSpPr>
          <p:cNvPr id="3" name="Slide Number Placeholder 2"/>
          <p:cNvSpPr>
            <a:spLocks noGrp="1"/>
          </p:cNvSpPr>
          <p:nvPr>
            <p:ph type="sldNum" sz="quarter" idx="12"/>
          </p:nvPr>
        </p:nvSpPr>
        <p:spPr/>
        <p:txBody>
          <a:bodyPr/>
          <a:lstStyle/>
          <a:p>
            <a:fld id="{42FCE787-C06D-43FF-83A0-C07876ADFF24}"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400" dirty="0" smtClean="0"/>
              <a:t>Testing may this be done to :</a:t>
            </a:r>
          </a:p>
          <a:p>
            <a:pPr lvl="1"/>
            <a:r>
              <a:rPr lang="en-US" sz="2400" dirty="0" smtClean="0"/>
              <a:t>Confirm diagnosis.</a:t>
            </a:r>
          </a:p>
          <a:p>
            <a:pPr lvl="1"/>
            <a:r>
              <a:rPr lang="en-US" sz="2400" dirty="0" smtClean="0"/>
              <a:t>Aid in differential diagnosis.</a:t>
            </a:r>
          </a:p>
          <a:p>
            <a:pPr lvl="1"/>
            <a:r>
              <a:rPr lang="en-US" sz="2400" dirty="0" smtClean="0"/>
              <a:t>Refine a diagnosis.</a:t>
            </a:r>
          </a:p>
          <a:p>
            <a:pPr lvl="1"/>
            <a:r>
              <a:rPr lang="en-US" sz="2400" dirty="0" smtClean="0"/>
              <a:t>Assess severity of disease.</a:t>
            </a:r>
          </a:p>
          <a:p>
            <a:pPr lvl="1"/>
            <a:r>
              <a:rPr lang="en-US" sz="2400" dirty="0" smtClean="0"/>
              <a:t>Monitor progress.</a:t>
            </a:r>
          </a:p>
          <a:p>
            <a:pPr lvl="1"/>
            <a:r>
              <a:rPr lang="en-US" sz="2400" dirty="0" smtClean="0"/>
              <a:t>Detect complications or side effects.</a:t>
            </a:r>
          </a:p>
          <a:p>
            <a:pPr lvl="1"/>
            <a:r>
              <a:rPr lang="en-US" sz="2400" dirty="0" smtClean="0"/>
              <a:t>Monitor therapy.</a:t>
            </a:r>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Requests </a:t>
            </a:r>
            <a:endParaRPr lang="en-US" dirty="0"/>
          </a:p>
        </p:txBody>
      </p:sp>
      <p:sp>
        <p:nvSpPr>
          <p:cNvPr id="3" name="Content Placeholder 2"/>
          <p:cNvSpPr>
            <a:spLocks noGrp="1"/>
          </p:cNvSpPr>
          <p:nvPr>
            <p:ph idx="1"/>
          </p:nvPr>
        </p:nvSpPr>
        <p:spPr/>
        <p:txBody>
          <a:bodyPr>
            <a:normAutofit/>
          </a:bodyPr>
          <a:lstStyle/>
          <a:p>
            <a:r>
              <a:rPr lang="en-US" sz="2400" dirty="0" smtClean="0"/>
              <a:t>Should have</a:t>
            </a:r>
          </a:p>
          <a:p>
            <a:pPr lvl="1"/>
            <a:r>
              <a:rPr lang="en-US" sz="2400" dirty="0" smtClean="0"/>
              <a:t>Patient name and identification</a:t>
            </a:r>
          </a:p>
          <a:p>
            <a:pPr lvl="1"/>
            <a:r>
              <a:rPr lang="en-US" sz="2400" dirty="0" smtClean="0"/>
              <a:t>Age</a:t>
            </a:r>
          </a:p>
          <a:p>
            <a:pPr lvl="1"/>
            <a:r>
              <a:rPr lang="en-US" sz="2400" dirty="0" smtClean="0"/>
              <a:t>Sex</a:t>
            </a:r>
          </a:p>
          <a:p>
            <a:pPr lvl="1"/>
            <a:r>
              <a:rPr lang="en-US" sz="2400" dirty="0" smtClean="0"/>
              <a:t>Clinical information PERTINENT TO THE TEST!</a:t>
            </a:r>
          </a:p>
          <a:p>
            <a:pPr lvl="1"/>
            <a:r>
              <a:rPr lang="en-US" sz="2400" dirty="0" smtClean="0"/>
              <a:t>Type of specimen collected</a:t>
            </a:r>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Specimen collection</a:t>
            </a:r>
            <a:endParaRPr lang="en-US" dirty="0"/>
          </a:p>
        </p:txBody>
      </p:sp>
      <p:sp>
        <p:nvSpPr>
          <p:cNvPr id="3" name="Content Placeholder 2"/>
          <p:cNvSpPr>
            <a:spLocks noGrp="1"/>
          </p:cNvSpPr>
          <p:nvPr>
            <p:ph idx="1"/>
          </p:nvPr>
        </p:nvSpPr>
        <p:spPr/>
        <p:txBody>
          <a:bodyPr>
            <a:normAutofit/>
          </a:bodyPr>
          <a:lstStyle/>
          <a:p>
            <a:r>
              <a:rPr lang="en-US" sz="2400" dirty="0" smtClean="0"/>
              <a:t>Types of specimens</a:t>
            </a:r>
          </a:p>
          <a:p>
            <a:pPr lvl="1"/>
            <a:r>
              <a:rPr lang="en-US" sz="2400" dirty="0" smtClean="0"/>
              <a:t>Blood – venous, capillary and arterial</a:t>
            </a:r>
          </a:p>
          <a:p>
            <a:pPr lvl="1"/>
            <a:r>
              <a:rPr lang="en-US" sz="2400" dirty="0" smtClean="0"/>
              <a:t>Urine</a:t>
            </a:r>
          </a:p>
          <a:p>
            <a:pPr lvl="1"/>
            <a:r>
              <a:rPr lang="en-US" sz="2400" dirty="0" smtClean="0"/>
              <a:t>CSF</a:t>
            </a:r>
          </a:p>
          <a:p>
            <a:pPr lvl="1"/>
            <a:r>
              <a:rPr lang="en-US" sz="2400" dirty="0" smtClean="0"/>
              <a:t>Other body fluids</a:t>
            </a:r>
          </a:p>
          <a:p>
            <a:pPr lvl="1"/>
            <a:r>
              <a:rPr lang="en-US" sz="2400" dirty="0" smtClean="0"/>
              <a:t>Cells and tissues</a:t>
            </a:r>
          </a:p>
          <a:p>
            <a:pPr lvl="1"/>
            <a:r>
              <a:rPr lang="en-US" sz="2400" dirty="0" smtClean="0"/>
              <a:t>Saliva </a:t>
            </a:r>
          </a:p>
          <a:p>
            <a:pPr lvl="1"/>
            <a:r>
              <a:rPr lang="en-US" sz="2400" dirty="0" smtClean="0"/>
              <a:t>Pus </a:t>
            </a:r>
          </a:p>
          <a:p>
            <a:r>
              <a:rPr lang="en-US" sz="2400" dirty="0" smtClean="0"/>
              <a:t>It is very </a:t>
            </a:r>
            <a:r>
              <a:rPr lang="en-US" sz="2400" dirty="0" smtClean="0"/>
              <a:t>important </a:t>
            </a:r>
            <a:r>
              <a:rPr lang="en-US" sz="2400" dirty="0" smtClean="0"/>
              <a:t>that the correct specimen at the correct time in the correct container is collected</a:t>
            </a:r>
            <a:endParaRPr lang="en-US" sz="2400" dirty="0"/>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Precautions </a:t>
            </a:r>
            <a:endParaRPr lang="en-US" dirty="0"/>
          </a:p>
        </p:txBody>
      </p:sp>
      <p:sp>
        <p:nvSpPr>
          <p:cNvPr id="3" name="Content Placeholder 2"/>
          <p:cNvSpPr>
            <a:spLocks noGrp="1"/>
          </p:cNvSpPr>
          <p:nvPr>
            <p:ph idx="1"/>
          </p:nvPr>
        </p:nvSpPr>
        <p:spPr>
          <a:xfrm>
            <a:off x="533400" y="1371600"/>
            <a:ext cx="8153400" cy="5181600"/>
          </a:xfrm>
        </p:spPr>
        <p:txBody>
          <a:bodyPr>
            <a:noAutofit/>
          </a:bodyPr>
          <a:lstStyle/>
          <a:p>
            <a:r>
              <a:rPr lang="en-US" sz="2400" dirty="0" smtClean="0"/>
              <a:t>During collection ensure personal safety with gloves and other protective equipment used</a:t>
            </a:r>
          </a:p>
          <a:p>
            <a:r>
              <a:rPr lang="en-US" sz="2400" dirty="0" smtClean="0"/>
              <a:t>Ensure proper collection container and technique as well as proper specimen is collected for example arterial blood is needed for blood gas analysis and you must submit blood for sugar analysis in a fluoride tube.</a:t>
            </a:r>
          </a:p>
          <a:p>
            <a:r>
              <a:rPr lang="en-US" sz="2400" dirty="0" smtClean="0"/>
              <a:t>During transport always follow instructions. For example some specimens require storage on ice or immediate analysis.</a:t>
            </a:r>
          </a:p>
          <a:p>
            <a:r>
              <a:rPr lang="en-US" sz="2400" dirty="0" smtClean="0"/>
              <a:t>Safety during transport. </a:t>
            </a:r>
            <a:endParaRPr lang="en-US" sz="2400" dirty="0"/>
          </a:p>
        </p:txBody>
      </p:sp>
      <p:sp>
        <p:nvSpPr>
          <p:cNvPr id="4" name="Footer Placeholder 3"/>
          <p:cNvSpPr>
            <a:spLocks noGrp="1"/>
          </p:cNvSpPr>
          <p:nvPr>
            <p:ph type="ftr" sz="quarter" idx="11"/>
          </p:nvPr>
        </p:nvSpPr>
        <p:spPr/>
        <p:txBody>
          <a:bodyPr/>
          <a:lstStyle/>
          <a:p>
            <a:r>
              <a:rPr lang="en-US" smtClean="0"/>
              <a:t>HPA 301</a:t>
            </a:r>
            <a:endParaRPr lang="en-US"/>
          </a:p>
        </p:txBody>
      </p:sp>
      <p:sp>
        <p:nvSpPr>
          <p:cNvPr id="5" name="Slide Number Placeholder 4"/>
          <p:cNvSpPr>
            <a:spLocks noGrp="1"/>
          </p:cNvSpPr>
          <p:nvPr>
            <p:ph type="sldNum" sz="quarter" idx="12"/>
          </p:nvPr>
        </p:nvSpPr>
        <p:spPr/>
        <p:txBody>
          <a:bodyPr/>
          <a:lstStyle/>
          <a:p>
            <a:fld id="{42FCE787-C06D-43FF-83A0-C07876ADFF24}"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1299</TotalTime>
  <Words>1592</Words>
  <Application>Microsoft Office PowerPoint</Application>
  <PresentationFormat>On-screen Show (4:3)</PresentationFormat>
  <Paragraphs>247</Paragraphs>
  <Slides>40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Office Theme</vt:lpstr>
      <vt:lpstr>Chemical Pathology</vt:lpstr>
      <vt:lpstr>Objectives</vt:lpstr>
      <vt:lpstr>Definitions</vt:lpstr>
      <vt:lpstr>The place of clinical biochemistry in medicine</vt:lpstr>
      <vt:lpstr> How biochemistry tests are used</vt:lpstr>
      <vt:lpstr>PowerPoint Presentation</vt:lpstr>
      <vt:lpstr>Requests </vt:lpstr>
      <vt:lpstr>Specimen collection</vt:lpstr>
      <vt:lpstr>Precautions </vt:lpstr>
      <vt:lpstr>Patient Preparation</vt:lpstr>
      <vt:lpstr>PowerPoint Presentation</vt:lpstr>
      <vt:lpstr>Blood specimens</vt:lpstr>
      <vt:lpstr>Analysis of samples</vt:lpstr>
      <vt:lpstr>PowerPoint Presentation</vt:lpstr>
      <vt:lpstr>Sources of error</vt:lpstr>
      <vt:lpstr>Accuracy and precision </vt:lpstr>
      <vt:lpstr>Interpretation of results</vt:lpstr>
      <vt:lpstr>What is normal?</vt:lpstr>
      <vt:lpstr>PowerPoint Presentation</vt:lpstr>
      <vt:lpstr>Is it different?</vt:lpstr>
      <vt:lpstr>PowerPoint Presentation</vt:lpstr>
      <vt:lpstr>Biological sources of variation</vt:lpstr>
      <vt:lpstr>Biological sources of variation</vt:lpstr>
      <vt:lpstr>Is it consistent with clinical findings?</vt:lpstr>
      <vt:lpstr>The clinical utility of laboratory investigations</vt:lpstr>
      <vt:lpstr>The clinical utility of laboratory investigations</vt:lpstr>
      <vt:lpstr>The clinical utility of laboratory investigations</vt:lpstr>
      <vt:lpstr>PowerPoint Presentation</vt:lpstr>
      <vt:lpstr>The clinical utility of laboratory investigations</vt:lpstr>
      <vt:lpstr>The clinical utility of laboratory investigations</vt:lpstr>
      <vt:lpstr>The clinical utility of laboratory investigations</vt:lpstr>
      <vt:lpstr>The clinical utility of laboratory investigations</vt:lpstr>
      <vt:lpstr>The clinical utility of laboratory investigations</vt:lpstr>
      <vt:lpstr>Evidence-based clinical biochemistry</vt:lpstr>
      <vt:lpstr>Screening</vt:lpstr>
      <vt:lpstr>Point of care testing</vt:lpstr>
      <vt:lpstr>Testing outside the laboratory</vt:lpstr>
      <vt:lpstr>Testing outside the laboratory</vt:lpstr>
      <vt:lpstr>Summary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Chemical Pathology</dc:title>
  <dc:creator>Ciku Musau</dc:creator>
  <cp:lastModifiedBy>Dr Peris W.</cp:lastModifiedBy>
  <cp:revision>18</cp:revision>
  <dcterms:created xsi:type="dcterms:W3CDTF">2010-09-10T06:50:52Z</dcterms:created>
  <dcterms:modified xsi:type="dcterms:W3CDTF">2017-06-04T17:10:17Z</dcterms:modified>
</cp:coreProperties>
</file>